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409" r:id="rId2"/>
    <p:sldId id="658" r:id="rId3"/>
    <p:sldId id="659" r:id="rId4"/>
    <p:sldId id="660" r:id="rId5"/>
    <p:sldId id="662" r:id="rId6"/>
    <p:sldId id="663" r:id="rId7"/>
    <p:sldId id="664" r:id="rId8"/>
    <p:sldId id="665" r:id="rId9"/>
    <p:sldId id="669" r:id="rId10"/>
    <p:sldId id="803" r:id="rId11"/>
    <p:sldId id="804" r:id="rId12"/>
    <p:sldId id="815" r:id="rId13"/>
    <p:sldId id="816" r:id="rId14"/>
    <p:sldId id="805" r:id="rId15"/>
    <p:sldId id="806" r:id="rId16"/>
    <p:sldId id="807" r:id="rId17"/>
    <p:sldId id="808" r:id="rId18"/>
    <p:sldId id="809" r:id="rId19"/>
    <p:sldId id="810" r:id="rId20"/>
    <p:sldId id="817" r:id="rId21"/>
    <p:sldId id="841" r:id="rId22"/>
    <p:sldId id="818" r:id="rId23"/>
    <p:sldId id="819" r:id="rId24"/>
    <p:sldId id="820" r:id="rId25"/>
    <p:sldId id="821" r:id="rId26"/>
    <p:sldId id="822" r:id="rId27"/>
    <p:sldId id="467" r:id="rId28"/>
    <p:sldId id="842" r:id="rId29"/>
    <p:sldId id="706" r:id="rId30"/>
    <p:sldId id="707" r:id="rId31"/>
    <p:sldId id="708" r:id="rId32"/>
    <p:sldId id="712" r:id="rId33"/>
    <p:sldId id="470" r:id="rId34"/>
    <p:sldId id="843" r:id="rId35"/>
    <p:sldId id="714" r:id="rId36"/>
    <p:sldId id="715" r:id="rId37"/>
    <p:sldId id="716" r:id="rId38"/>
    <p:sldId id="717" r:id="rId39"/>
    <p:sldId id="480" r:id="rId40"/>
    <p:sldId id="844" r:id="rId41"/>
    <p:sldId id="694" r:id="rId42"/>
    <p:sldId id="759" r:id="rId43"/>
    <p:sldId id="696" r:id="rId44"/>
    <p:sldId id="704" r:id="rId45"/>
    <p:sldId id="703" r:id="rId46"/>
    <p:sldId id="705" r:id="rId47"/>
    <p:sldId id="485" r:id="rId48"/>
    <p:sldId id="845" r:id="rId49"/>
    <p:sldId id="748" r:id="rId50"/>
    <p:sldId id="749" r:id="rId51"/>
    <p:sldId id="750" r:id="rId52"/>
    <p:sldId id="755" r:id="rId53"/>
    <p:sldId id="492" r:id="rId54"/>
    <p:sldId id="847" r:id="rId55"/>
    <p:sldId id="739" r:id="rId56"/>
    <p:sldId id="740" r:id="rId57"/>
    <p:sldId id="745" r:id="rId58"/>
    <p:sldId id="741" r:id="rId59"/>
    <p:sldId id="747" r:id="rId60"/>
    <p:sldId id="760" r:id="rId61"/>
    <p:sldId id="846" r:id="rId62"/>
    <p:sldId id="761" r:id="rId63"/>
    <p:sldId id="762" r:id="rId64"/>
    <p:sldId id="763" r:id="rId65"/>
    <p:sldId id="771" r:id="rId66"/>
    <p:sldId id="787" r:id="rId67"/>
    <p:sldId id="788" r:id="rId68"/>
    <p:sldId id="267" r:id="rId69"/>
  </p:sldIdLst>
  <p:sldSz cx="9144000" cy="6858000" type="screen4x3"/>
  <p:notesSz cx="7010400" cy="92360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s Andrés Pérez Ramirez" initials="CAPR" lastIdx="13" clrIdx="0"/>
  <p:cmAuthor id="1" name="Rosana Forbes Otero" initials="RF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05E"/>
    <a:srgbClr val="1D398A"/>
    <a:srgbClr val="000099"/>
    <a:srgbClr val="008000"/>
    <a:srgbClr val="23B735"/>
    <a:srgbClr val="167421"/>
    <a:srgbClr val="E9EDF4"/>
    <a:srgbClr val="D0D8E8"/>
    <a:srgbClr val="63ADC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88390" autoAdjust="0"/>
  </p:normalViewPr>
  <p:slideViewPr>
    <p:cSldViewPr snapToGrid="0" snapToObjects="1">
      <p:cViewPr varScale="1">
        <p:scale>
          <a:sx n="79" d="100"/>
          <a:sy n="79" d="100"/>
        </p:scale>
        <p:origin x="9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178B8E3-D70A-4E52-A8CA-86F50B9D71D0}" type="datetimeFigureOut">
              <a:rPr lang="es-CO" smtClean="0"/>
              <a:t>09/10/2020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BB7F9C7-BDEA-4CE2-927C-6968580497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123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Productos especializados: consultorías</a:t>
            </a:r>
            <a:r>
              <a:rPr lang="es-CO" baseline="0" dirty="0"/>
              <a:t> y</a:t>
            </a:r>
            <a:r>
              <a:rPr lang="es-CO" dirty="0"/>
              <a:t> formación a la medida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22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23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En consolidación</a:t>
            </a:r>
            <a:r>
              <a:rPr lang="es-CO" baseline="0" dirty="0"/>
              <a:t> de Ecosistema la entidad Tecnológica y de Investigación es gestada pues se ayuda desde cero para su creación (OTRI)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24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000" dirty="0"/>
              <a:t>Ideación:</a:t>
            </a:r>
            <a:r>
              <a:rPr lang="es-CO" sz="1000" baseline="0" dirty="0"/>
              <a:t> 45 emprendimientos en crecimiento, </a:t>
            </a:r>
          </a:p>
          <a:p>
            <a:r>
              <a:rPr lang="es-CO" sz="1000" baseline="0" dirty="0"/>
              <a:t>Aceleración: 20 empresas vinculadas, </a:t>
            </a:r>
          </a:p>
          <a:p>
            <a:r>
              <a:rPr lang="es-CO" sz="1000" baseline="0" dirty="0"/>
              <a:t>Expansión: 5 empresas medianas y grandes participantes</a:t>
            </a:r>
          </a:p>
          <a:p>
            <a:r>
              <a:rPr lang="es-CO" sz="1000" baseline="0" dirty="0"/>
              <a:t>Innovación: 1.000 individuos sensibilizados, 400 individuos participantes y 200 empresas realizan autodiagnóstico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25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26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Empresas constituidas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29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30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31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32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35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36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37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Recursos movilizados: COP 108.000</a:t>
            </a:r>
            <a:r>
              <a:rPr lang="es-CO" baseline="0" dirty="0"/>
              <a:t> millones (proyectos de activos urbanos) + </a:t>
            </a:r>
            <a:r>
              <a:rPr lang="es-CO" dirty="0"/>
              <a:t>COP  </a:t>
            </a:r>
            <a:r>
              <a:rPr lang="es-CO" baseline="0" dirty="0"/>
              <a:t>600 millones (infraestructura)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38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41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42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43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44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SGR Sistema General de Regalías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45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46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49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50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51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52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55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56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57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58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Equipos Renovados: computadores,</a:t>
            </a:r>
            <a:r>
              <a:rPr lang="es-CO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sillas, impresoras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59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62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30302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63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696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Ingresos: Incluye COP</a:t>
            </a:r>
            <a:r>
              <a:rPr lang="es-CO" baseline="0" dirty="0"/>
              <a:t> 370 millones a gestionar por Exponegocios + COP 298 millones de revista Acción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64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403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Fase dos Fan@tics: Rediseño de la página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MASC: Métodos Alternativos en</a:t>
            </a:r>
            <a:r>
              <a:rPr lang="es-CO" baseline="0" dirty="0"/>
              <a:t> Solución de Conflictos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17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CrecER</a:t>
            </a:r>
            <a:r>
              <a:rPr lang="es-CO" dirty="0"/>
              <a:t> 2.0:</a:t>
            </a:r>
            <a:r>
              <a:rPr lang="es-CO" baseline="0" dirty="0"/>
              <a:t> 10 propuestas presentadas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18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Incluir Propósito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7F9C7-BDEA-4CE2-927C-696858049764}" type="slidenum">
              <a:rPr lang="es-CO" smtClean="0"/>
              <a:t>19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7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23259-6040-C440-A50F-5353E43A9185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5A3FAD-2470-8C45-B809-19D0FF4B3B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47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23259-6040-C440-A50F-5353E43A9185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5A3FAD-2470-8C45-B809-19D0FF4B3B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76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23259-6040-C440-A50F-5353E43A9185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5A3FAD-2470-8C45-B809-19D0FF4B3B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12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23259-6040-C440-A50F-5353E43A9185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5A3FAD-2470-8C45-B809-19D0FF4B3B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5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23259-6040-C440-A50F-5353E43A9185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5A3FAD-2470-8C45-B809-19D0FF4B3B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78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23259-6040-C440-A50F-5353E43A9185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5A3FAD-2470-8C45-B809-19D0FF4B3B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80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23259-6040-C440-A50F-5353E43A9185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5A3FAD-2470-8C45-B809-19D0FF4B3B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6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23259-6040-C440-A50F-5353E43A9185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5A3FAD-2470-8C45-B809-19D0FF4B3B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18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23259-6040-C440-A50F-5353E43A9185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5A3FAD-2470-8C45-B809-19D0FF4B3B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83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23259-6040-C440-A50F-5353E43A9185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5A3FAD-2470-8C45-B809-19D0FF4B3B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9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123259-6040-C440-A50F-5353E43A9185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5A3FAD-2470-8C45-B809-19D0FF4B3B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37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oja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89" y="5877231"/>
            <a:ext cx="3195356" cy="990614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8723620" y="6504603"/>
            <a:ext cx="570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fld id="{CCFF0EA1-B68D-7D42-9D6A-3F5A97AD5618}" type="slidenum">
              <a:rPr lang="es-ES_tradnl" sz="1400" b="1" smtClean="0">
                <a:solidFill>
                  <a:srgbClr val="000089"/>
                </a:solidFill>
                <a:latin typeface="Arial" charset="0"/>
                <a:cs typeface="+mn-cs"/>
              </a:rPr>
              <a:pPr algn="ctr">
                <a:defRPr/>
              </a:pPr>
              <a:t>‹Nº›</a:t>
            </a:fld>
            <a:endParaRPr lang="es-ES_tradnl" sz="1400" b="1">
              <a:solidFill>
                <a:srgbClr val="000089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5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ortad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59178" y="45194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74432" y="4193955"/>
            <a:ext cx="5601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Verdana"/>
                <a:cs typeface="Verdana"/>
              </a:rPr>
              <a:t>Plan de Acción y Presupuesto </a:t>
            </a:r>
          </a:p>
          <a:p>
            <a:r>
              <a:rPr lang="es-ES" sz="2800" dirty="0">
                <a:solidFill>
                  <a:schemeClr val="bg1"/>
                </a:solidFill>
                <a:latin typeface="Verdana"/>
                <a:cs typeface="Verdana"/>
              </a:rPr>
              <a:t>CCC 2016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09973" y="5140023"/>
            <a:ext cx="377470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82677" y="5254385"/>
            <a:ext cx="434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Noviembre de 2015</a:t>
            </a:r>
          </a:p>
        </p:txBody>
      </p:sp>
    </p:spTree>
    <p:extLst>
      <p:ext uri="{BB962C8B-B14F-4D97-AF65-F5344CB8AC3E}">
        <p14:creationId xmlns:p14="http://schemas.microsoft.com/office/powerpoint/2010/main" val="76234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2342562"/>
            <a:ext cx="864096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4800" dirty="0">
                <a:solidFill>
                  <a:srgbClr val="000089"/>
                </a:solidFill>
                <a:latin typeface="Verdana"/>
                <a:cs typeface="Verdana"/>
              </a:rPr>
              <a:t>Unidad de Servicios para los Negocios</a:t>
            </a:r>
          </a:p>
        </p:txBody>
      </p:sp>
    </p:spTree>
    <p:extLst>
      <p:ext uri="{BB962C8B-B14F-4D97-AF65-F5344CB8AC3E}">
        <p14:creationId xmlns:p14="http://schemas.microsoft.com/office/powerpoint/2010/main" val="194135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299803" y="1562464"/>
            <a:ext cx="8574374" cy="701731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altLang="es-CO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</a:t>
            </a:r>
            <a:r>
              <a:rPr lang="es-ES" altLang="es-CO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altLang="es-CO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 de la Ciudad- Región fortalecidas con herramientas necesarias para crecer</a:t>
            </a:r>
            <a:endParaRPr lang="es-ES" altLang="es-CO" sz="1600" b="1" dirty="0">
              <a:solidFill>
                <a:schemeClr val="bg1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Servicios para los Negocios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978219" y="2919211"/>
            <a:ext cx="78959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9.000 empresas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atendidas</a:t>
            </a:r>
          </a:p>
          <a:p>
            <a:pPr marL="285750" indent="-285750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9.592 </a:t>
            </a:r>
            <a:r>
              <a:rPr lang="es-CO" sz="1400" b="1" dirty="0">
                <a:solidFill>
                  <a:srgbClr val="DD005E"/>
                </a:solidFill>
                <a:latin typeface="Verdana"/>
              </a:rPr>
              <a:t>empresarios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formados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gratuitamente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Ingresos por </a:t>
            </a:r>
            <a:r>
              <a:rPr lang="es-CO" sz="1400" b="1" dirty="0">
                <a:solidFill>
                  <a:srgbClr val="DD005E"/>
                </a:solidFill>
                <a:latin typeface="Verdana"/>
              </a:rPr>
              <a:t>COP 4.412,1 millones </a:t>
            </a:r>
            <a:r>
              <a:rPr lang="es-CO" sz="1400" dirty="0">
                <a:solidFill>
                  <a:srgbClr val="DD005E"/>
                </a:solidFill>
                <a:latin typeface="Verdana"/>
              </a:rPr>
              <a:t>(+25%)</a:t>
            </a:r>
          </a:p>
          <a:p>
            <a:pPr marL="285750" indent="-285750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COP 1.000 millones agenciados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para crecimiento empresarial</a:t>
            </a:r>
          </a:p>
          <a:p>
            <a:pPr marL="285750" indent="-285750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COP 300 millones movilizados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para crecimiento empresarial</a:t>
            </a:r>
          </a:p>
          <a:p>
            <a:pPr marL="285750" indent="-285750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90%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de los empresarios beneficiados muy satisfechos </a:t>
            </a:r>
          </a:p>
          <a:p>
            <a:pPr marL="285750" indent="-285750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5% - 10%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mejora en indicadores de impacto  en al menos 30%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las empresas beneficiadas con productos especializados </a:t>
            </a:r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1123000" y="4147601"/>
            <a:ext cx="3446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DD00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Esperados</a:t>
            </a:r>
            <a:endParaRPr lang="en-US" sz="2000" b="1" dirty="0">
              <a:solidFill>
                <a:srgbClr val="DD005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4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Servicios para los Negocios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69823" y="1997861"/>
            <a:ext cx="8649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Áreas de Trabajo</a:t>
            </a:r>
          </a:p>
          <a:p>
            <a:pPr lvl="0">
              <a:lnSpc>
                <a:spcPct val="90000"/>
              </a:lnSpc>
            </a:pPr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endParaRPr lang="es-CO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es-CO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Crecimiento Empresarial</a:t>
            </a:r>
            <a:endParaRPr lang="es-CO" sz="20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 que logran crecer con nuestro acompañamiento y que nos premian al adquirir nuestros productos</a:t>
            </a:r>
            <a:endParaRPr lang="es-CO" altLang="es-CO" sz="16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es-CO" altLang="es-CO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CO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Formación Empresarial</a:t>
            </a:r>
          </a:p>
          <a:p>
            <a:pPr>
              <a:lnSpc>
                <a:spcPct val="90000"/>
              </a:lnSpc>
            </a:pPr>
            <a:r>
              <a:rPr lang="es-CO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Empresarios y colaboradores con conocimiento relevante que potencia el crecimiento de las empresas, y que nos premian al adquirir nuestros productos de formación presencial y virtual</a:t>
            </a:r>
          </a:p>
          <a:p>
            <a:pPr>
              <a:lnSpc>
                <a:spcPct val="90000"/>
              </a:lnSpc>
            </a:pPr>
            <a:endParaRPr lang="es-CO" alt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CO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Inteligencia de Mercados</a:t>
            </a:r>
          </a:p>
          <a:p>
            <a:pPr>
              <a:lnSpc>
                <a:spcPct val="90000"/>
              </a:lnSpc>
            </a:pPr>
            <a:r>
              <a:rPr lang="es-CO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 tomando mejores decisiones de negocios con herramientas de información y tecnología</a:t>
            </a:r>
          </a:p>
        </p:txBody>
      </p:sp>
    </p:spTree>
    <p:extLst>
      <p:ext uri="{BB962C8B-B14F-4D97-AF65-F5344CB8AC3E}">
        <p14:creationId xmlns:p14="http://schemas.microsoft.com/office/powerpoint/2010/main" val="149548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Servicios para los Negocios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4833" y="2012847"/>
            <a:ext cx="8664315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Áreas de Trabajo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endParaRPr lang="es-CO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es-CO" altLang="es-CO" sz="20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CO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Centro de Conciliación y Arbitraje</a:t>
            </a:r>
          </a:p>
          <a:p>
            <a:pPr>
              <a:lnSpc>
                <a:spcPct val="90000"/>
              </a:lnSpc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Empresarios resolviendo conflictos a través de Métodos Alternativos de Solución de Conflictos</a:t>
            </a:r>
          </a:p>
          <a:p>
            <a:pPr>
              <a:lnSpc>
                <a:spcPct val="90000"/>
              </a:lnSpc>
            </a:pPr>
            <a:endParaRPr lang="es-CO" altLang="es-CO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CO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Ecosistema Microempresarial</a:t>
            </a:r>
          </a:p>
          <a:p>
            <a:pPr lvl="0">
              <a:lnSpc>
                <a:spcPct val="90000"/>
              </a:lnSpc>
            </a:pPr>
            <a:r>
              <a:rPr lang="es-CO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Empresarios con microempresas fortalecidas  con un modelo articulado al ecosistema</a:t>
            </a:r>
          </a:p>
          <a:p>
            <a:pPr lvl="0">
              <a:lnSpc>
                <a:spcPct val="90000"/>
              </a:lnSpc>
            </a:pPr>
            <a:endParaRPr lang="es-CO" alt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CO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Mercadeo y Comercial</a:t>
            </a: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CO" altLang="es-CO" sz="20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CO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Unidades competitivas de la CCC nos reconocen como su mejor aliado para llegar a nuestros empresarios</a:t>
            </a:r>
          </a:p>
        </p:txBody>
      </p:sp>
    </p:spTree>
    <p:extLst>
      <p:ext uri="{BB962C8B-B14F-4D97-AF65-F5344CB8AC3E}">
        <p14:creationId xmlns:p14="http://schemas.microsoft.com/office/powerpoint/2010/main" val="9675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99803" y="3226126"/>
            <a:ext cx="50366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Acompañamiento Técnico Especializado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81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consultoría especializada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Espacios de Fortalecimiento y Promoción Comercial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1.000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 atendidas </a:t>
            </a:r>
          </a:p>
          <a:p>
            <a:pPr fontAlgn="ctr"/>
            <a:endParaRPr lang="es-CO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Mentalidad y Cultura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Visibilidad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nivel regional y nacional de Exponegocios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Revista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Acción 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Servicios para los Negocios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06517" y="3754892"/>
            <a:ext cx="3837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5% - 10%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mejora en indicadores de impacto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al menos 30% de las empresas beneficiadas con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productos especializados </a:t>
            </a:r>
          </a:p>
          <a:p>
            <a:pPr fontAlgn="ctr">
              <a:buClr>
                <a:srgbClr val="DD005E"/>
              </a:buClr>
            </a:pPr>
            <a:endParaRPr lang="es-CO" sz="1600" b="1" dirty="0">
              <a:solidFill>
                <a:srgbClr val="DD005E"/>
              </a:solidFill>
              <a:latin typeface="Verdana"/>
            </a:endParaRPr>
          </a:p>
          <a:p>
            <a:pPr fontAlgn="ctr">
              <a:buClr>
                <a:srgbClr val="DD005E"/>
              </a:buClr>
            </a:pPr>
            <a:endParaRPr lang="es-CO" sz="1600" b="1" dirty="0">
              <a:solidFill>
                <a:srgbClr val="DD005E"/>
              </a:solidFill>
              <a:latin typeface="Verdana"/>
            </a:endParaRPr>
          </a:p>
          <a:p>
            <a:pPr fontAlgn="ctr">
              <a:buClr>
                <a:srgbClr val="DD005E"/>
              </a:buClr>
            </a:pPr>
            <a:endParaRPr lang="es-CO" sz="1600" b="1" dirty="0">
              <a:solidFill>
                <a:srgbClr val="DD005E"/>
              </a:solidFill>
              <a:latin typeface="Verdana"/>
            </a:endParaRP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1.000</a:t>
            </a:r>
            <a:r>
              <a:rPr lang="es-CO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participantes en </a:t>
            </a: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Exponegocios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830997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Crecimiento Empresarial</a:t>
            </a:r>
          </a:p>
          <a:p>
            <a:pPr algn="l"/>
            <a:r>
              <a:rPr lang="es-CO" altLang="es-CO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 que logran crecer con nuestro acompañamiento y que nos premian al adquirir nuestros productos</a:t>
            </a:r>
          </a:p>
        </p:txBody>
      </p:sp>
      <p:sp>
        <p:nvSpPr>
          <p:cNvPr id="14" name="9 Rectángulo"/>
          <p:cNvSpPr/>
          <p:nvPr/>
        </p:nvSpPr>
        <p:spPr>
          <a:xfrm>
            <a:off x="104932" y="2826016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Productos/Programas</a:t>
            </a:r>
          </a:p>
        </p:txBody>
      </p:sp>
      <p:sp>
        <p:nvSpPr>
          <p:cNvPr id="13" name="2 CuadroTexto"/>
          <p:cNvSpPr txBox="1"/>
          <p:nvPr/>
        </p:nvSpPr>
        <p:spPr>
          <a:xfrm>
            <a:off x="5830784" y="2586286"/>
            <a:ext cx="305838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Ingresos 2016 </a:t>
            </a: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Crecimiento Empresarial</a:t>
            </a: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 2.078 millones</a:t>
            </a:r>
          </a:p>
        </p:txBody>
      </p:sp>
    </p:spTree>
    <p:extLst>
      <p:ext uri="{BB962C8B-B14F-4D97-AF65-F5344CB8AC3E}">
        <p14:creationId xmlns:p14="http://schemas.microsoft.com/office/powerpoint/2010/main" val="218485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99802" y="2627057"/>
            <a:ext cx="4991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s-CO" b="1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t"/>
            <a:endParaRPr lang="es-CO" b="1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t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Herramientas Administrativas y Gerenciales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3.250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empresas atendidas en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seminarios y conferencias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actualización empresarial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20%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las empresas recompran en 2017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t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Formación Especializada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146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 reciben formación </a:t>
            </a:r>
            <a:endParaRPr lang="es-CO" sz="12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 con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 de formación a la medida</a:t>
            </a:r>
          </a:p>
          <a:p>
            <a:pPr fontAlgn="t"/>
            <a:endParaRPr lang="es-CO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t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Formación Virtual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2.610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personas capacitadas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incremento en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visitantes únicos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crecimiento en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usuarios capacitados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Servicios para los Negocios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104644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Formación Empresarial</a:t>
            </a:r>
          </a:p>
          <a:p>
            <a:pPr algn="l"/>
            <a:r>
              <a:rPr lang="es-CO" altLang="es-CO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Empresarios y colaboradores con conocimiento relevante que potencia el crecimiento de las empresas, y que nos premian al adquirir nuestros productos de formación presencial y virtual</a:t>
            </a:r>
          </a:p>
        </p:txBody>
      </p:sp>
      <p:sp>
        <p:nvSpPr>
          <p:cNvPr id="14" name="9 Rectángulo"/>
          <p:cNvSpPr/>
          <p:nvPr/>
        </p:nvSpPr>
        <p:spPr>
          <a:xfrm>
            <a:off x="104932" y="2826016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Productos/Programas</a:t>
            </a:r>
          </a:p>
        </p:txBody>
      </p:sp>
      <p:sp>
        <p:nvSpPr>
          <p:cNvPr id="16" name="2 CuadroTexto"/>
          <p:cNvSpPr txBox="1"/>
          <p:nvPr/>
        </p:nvSpPr>
        <p:spPr>
          <a:xfrm>
            <a:off x="5830784" y="2586286"/>
            <a:ext cx="305838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Ingresos 2016 </a:t>
            </a: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Formación Empresarial</a:t>
            </a: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 536 millones</a:t>
            </a:r>
          </a:p>
        </p:txBody>
      </p:sp>
    </p:spTree>
    <p:extLst>
      <p:ext uri="{BB962C8B-B14F-4D97-AF65-F5344CB8AC3E}">
        <p14:creationId xmlns:p14="http://schemas.microsoft.com/office/powerpoint/2010/main" val="3754988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96308" y="2845123"/>
            <a:ext cx="42457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s-CO" sz="2000" b="1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t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Compite360 e Información a la medida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nuevo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 de información diseñado</a:t>
            </a:r>
          </a:p>
          <a:p>
            <a:pPr fontAlgn="t"/>
            <a:endParaRPr lang="es-CO" sz="2000" b="1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t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Certicámara</a:t>
            </a:r>
          </a:p>
          <a:p>
            <a:pPr marL="285750" lvl="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seminarios especializados</a:t>
            </a:r>
            <a:endParaRPr lang="es-CO" sz="1400" dirty="0">
              <a:solidFill>
                <a:prstClr val="black">
                  <a:lumMod val="65000"/>
                  <a:lumOff val="3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t"/>
            <a:endParaRPr lang="es-CO" sz="2000" b="1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t"/>
            <a:r>
              <a:rPr lang="es-CO" sz="2000" b="1" dirty="0" err="1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Fan@tics</a:t>
            </a:r>
            <a:endParaRPr lang="es-CO" sz="2000" b="1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Fase dos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portal en funcionamiento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incremento de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usuarios del portal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Servicios para los Negocios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646951" y="3324894"/>
            <a:ext cx="447630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endParaRPr lang="es-CO" sz="16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625 empresas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depositan sus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estados financieros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la CCC</a:t>
            </a:r>
          </a:p>
          <a:p>
            <a:pPr fontAlgn="ctr">
              <a:buClr>
                <a:srgbClr val="DD005E"/>
              </a:buClr>
            </a:pPr>
            <a:endParaRPr lang="es-CO" sz="16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endParaRPr lang="es-CO" sz="16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endParaRPr lang="es-CO" sz="16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810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usuarios inscritos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portal </a:t>
            </a:r>
            <a:r>
              <a:rPr lang="es-CO" sz="1600" dirty="0" err="1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Fan@tics</a:t>
            </a:r>
            <a:r>
              <a:rPr lang="es-CO" sz="1600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diciembre de 2016</a:t>
            </a:r>
          </a:p>
        </p:txBody>
      </p:sp>
      <p:sp>
        <p:nvSpPr>
          <p:cNvPr id="16" name="2 CuadroTexto"/>
          <p:cNvSpPr txBox="1"/>
          <p:nvPr/>
        </p:nvSpPr>
        <p:spPr>
          <a:xfrm>
            <a:off x="5830784" y="2586286"/>
            <a:ext cx="305838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Ingresos 2016 </a:t>
            </a: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Inteligencia de Mercados </a:t>
            </a: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 475 millones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830997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Inteligencia de Mercados</a:t>
            </a:r>
          </a:p>
          <a:p>
            <a:pPr algn="l"/>
            <a:r>
              <a:rPr lang="es-CO" altLang="es-CO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 tomando mejores decisiones de negocios con herramientas de información y tecnología</a:t>
            </a:r>
          </a:p>
        </p:txBody>
      </p:sp>
      <p:sp>
        <p:nvSpPr>
          <p:cNvPr id="18" name="9 Rectángulo"/>
          <p:cNvSpPr/>
          <p:nvPr/>
        </p:nvSpPr>
        <p:spPr>
          <a:xfrm>
            <a:off x="104932" y="2826016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Productos/Programas</a:t>
            </a:r>
          </a:p>
        </p:txBody>
      </p:sp>
    </p:spTree>
    <p:extLst>
      <p:ext uri="{BB962C8B-B14F-4D97-AF65-F5344CB8AC3E}">
        <p14:creationId xmlns:p14="http://schemas.microsoft.com/office/powerpoint/2010/main" val="3857990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69823" y="2844101"/>
            <a:ext cx="4976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endParaRPr lang="es-CO" sz="2000" b="1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Conciliación y Arbitraje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incremento en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servicios atendidos</a:t>
            </a:r>
          </a:p>
          <a:p>
            <a:pPr fontAlgn="ctr"/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Insolvencia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procesos de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negociación de deudas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finalizados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Garantías Mobiliarias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ejecuciones especiales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realizadas</a:t>
            </a:r>
          </a:p>
          <a:p>
            <a:pPr fontAlgn="ctr"/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Capacitación</a:t>
            </a:r>
          </a:p>
          <a:p>
            <a:pPr marL="171450" indent="-1714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Realización del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 Congreso Internacional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MASC</a:t>
            </a:r>
            <a:endParaRPr lang="es-CO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180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personas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capacitadas en MASC</a:t>
            </a:r>
            <a:endParaRPr lang="es-CO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Servicios para los Negocios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830997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Centro de Conciliación y Arbitraje</a:t>
            </a:r>
          </a:p>
          <a:p>
            <a:pPr algn="l"/>
            <a:r>
              <a:rPr lang="es-CO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Empresarios resolviendo conflictos a través de Métodos Alternativos de Solución de Conflictos</a:t>
            </a:r>
          </a:p>
        </p:txBody>
      </p:sp>
      <p:sp>
        <p:nvSpPr>
          <p:cNvPr id="10" name="2 CuadroTexto"/>
          <p:cNvSpPr txBox="1"/>
          <p:nvPr/>
        </p:nvSpPr>
        <p:spPr>
          <a:xfrm>
            <a:off x="5830784" y="2586286"/>
            <a:ext cx="305838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Ingresos 2016 </a:t>
            </a: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CCA</a:t>
            </a: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 1.374 millones</a:t>
            </a:r>
          </a:p>
        </p:txBody>
      </p:sp>
      <p:sp>
        <p:nvSpPr>
          <p:cNvPr id="15" name="9 Rectángulo"/>
          <p:cNvSpPr/>
          <p:nvPr/>
        </p:nvSpPr>
        <p:spPr>
          <a:xfrm>
            <a:off x="104932" y="2826016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Productos/Programas</a:t>
            </a:r>
          </a:p>
        </p:txBody>
      </p:sp>
    </p:spTree>
    <p:extLst>
      <p:ext uri="{BB962C8B-B14F-4D97-AF65-F5344CB8AC3E}">
        <p14:creationId xmlns:p14="http://schemas.microsoft.com/office/powerpoint/2010/main" val="4109373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73608" y="3170729"/>
            <a:ext cx="506288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Articulación del Ecosistema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programa definido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Necesidades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empresarios identificadas</a:t>
            </a:r>
          </a:p>
          <a:p>
            <a:pPr fontAlgn="ctr"/>
            <a:r>
              <a:rPr lang="es-CO" sz="20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Taxonomía empresarial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Modelo BID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implementado (al menos 800 empresas)</a:t>
            </a:r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CrecER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Empresarios fortalecidos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la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Convocatoria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CrecER 1.0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Realización de la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Convocatoria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CrecER 2.0 </a:t>
            </a:r>
          </a:p>
          <a:p>
            <a:pPr fontAlgn="ctr">
              <a:buClr>
                <a:srgbClr val="DD005E"/>
              </a:buClr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(al menos 10 propuestas presentadas)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36497" y="5592115"/>
            <a:ext cx="3672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20% empresarios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atendidos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incrementan sus ventas y reducen costos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Servicios para los Negocios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830997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Ecosistema Microempresarial</a:t>
            </a:r>
          </a:p>
          <a:p>
            <a:pPr lvl="0" algn="l"/>
            <a:r>
              <a:rPr lang="es-CO" altLang="es-CO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Empresarios con microempresas fortalecidas  con un modelo articulado al ecosistema</a:t>
            </a:r>
          </a:p>
        </p:txBody>
      </p:sp>
      <p:sp>
        <p:nvSpPr>
          <p:cNvPr id="11" name="2 CuadroTexto"/>
          <p:cNvSpPr txBox="1"/>
          <p:nvPr/>
        </p:nvSpPr>
        <p:spPr>
          <a:xfrm>
            <a:off x="5830784" y="2586286"/>
            <a:ext cx="3058383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Beneficiarios 2016 </a:t>
            </a:r>
          </a:p>
          <a:p>
            <a:pPr fontAlgn="ctr">
              <a:buClr>
                <a:srgbClr val="DD005E"/>
              </a:buClr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1.100 Empresas</a:t>
            </a:r>
          </a:p>
        </p:txBody>
      </p:sp>
      <p:sp>
        <p:nvSpPr>
          <p:cNvPr id="15" name="9 Rectángulo"/>
          <p:cNvSpPr/>
          <p:nvPr/>
        </p:nvSpPr>
        <p:spPr>
          <a:xfrm>
            <a:off x="104932" y="2826016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Productos/Programas</a:t>
            </a:r>
          </a:p>
        </p:txBody>
      </p:sp>
    </p:spTree>
    <p:extLst>
      <p:ext uri="{BB962C8B-B14F-4D97-AF65-F5344CB8AC3E}">
        <p14:creationId xmlns:p14="http://schemas.microsoft.com/office/powerpoint/2010/main" val="3434640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18006" y="3142732"/>
            <a:ext cx="43300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Mercadeo y Comercial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Estrategia y proceso de mercadeo y ventas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transversal a la CCC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diseñado e implementado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Servicios para los Negocios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830997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Mercadeo y Comercial</a:t>
            </a:r>
          </a:p>
          <a:p>
            <a:pPr algn="l"/>
            <a:r>
              <a:rPr lang="es-CO" altLang="es-CO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Unidades competitivas de la CCC nos reconocen como su mejor aliado para llegar a nuestros empresarios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916384" y="2579720"/>
            <a:ext cx="3972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Soporte especializado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las labores de mercadeo y comercialización de las demás </a:t>
            </a: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Unidades Competitivas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la CCC </a:t>
            </a:r>
          </a:p>
        </p:txBody>
      </p:sp>
      <p:sp>
        <p:nvSpPr>
          <p:cNvPr id="13" name="9 Rectángulo"/>
          <p:cNvSpPr/>
          <p:nvPr/>
        </p:nvSpPr>
        <p:spPr>
          <a:xfrm>
            <a:off x="104932" y="2826016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Productos/Programas</a:t>
            </a:r>
          </a:p>
        </p:txBody>
      </p:sp>
    </p:spTree>
    <p:extLst>
      <p:ext uri="{BB962C8B-B14F-4D97-AF65-F5344CB8AC3E}">
        <p14:creationId xmlns:p14="http://schemas.microsoft.com/office/powerpoint/2010/main" val="371394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38149" y="1977586"/>
            <a:ext cx="725582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6600" dirty="0">
                <a:solidFill>
                  <a:srgbClr val="000089"/>
                </a:solidFill>
                <a:latin typeface="Verdana"/>
                <a:cs typeface="Verdana"/>
              </a:rPr>
              <a:t>Agenda</a:t>
            </a:r>
          </a:p>
          <a:p>
            <a:pPr marL="1143000" indent="-1143000" algn="ctr">
              <a:lnSpc>
                <a:spcPct val="80000"/>
              </a:lnSpc>
              <a:buFont typeface="+mj-lt"/>
              <a:buAutoNum type="arabicPeriod"/>
            </a:pPr>
            <a:endParaRPr lang="es-ES_tradnl" sz="6600" dirty="0">
              <a:solidFill>
                <a:srgbClr val="000089"/>
              </a:solidFill>
              <a:latin typeface="Verdana"/>
              <a:cs typeface="Verdana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s-ES_tradnl" sz="2400" dirty="0">
                <a:solidFill>
                  <a:srgbClr val="000089"/>
                </a:solidFill>
                <a:latin typeface="Verdana"/>
                <a:cs typeface="Verdana"/>
              </a:rPr>
              <a:t>Resumen Estrategia CCC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s-ES_tradnl" sz="2400" dirty="0">
              <a:solidFill>
                <a:srgbClr val="000089"/>
              </a:solidFill>
              <a:latin typeface="Verdana"/>
              <a:cs typeface="Verdana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s-ES_tradnl" sz="2400" dirty="0">
                <a:solidFill>
                  <a:srgbClr val="000089"/>
                </a:solidFill>
                <a:latin typeface="Verdana"/>
                <a:cs typeface="Verdana"/>
              </a:rPr>
              <a:t>Resumen Plan de Acción CCC 2016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s-ES_tradnl" sz="2400" dirty="0">
              <a:solidFill>
                <a:srgbClr val="000089"/>
              </a:solidFill>
              <a:latin typeface="Verdana"/>
              <a:cs typeface="Verdana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s-ES_tradnl" sz="2400" dirty="0">
                <a:solidFill>
                  <a:srgbClr val="000089"/>
                </a:solidFill>
                <a:latin typeface="Verdana"/>
                <a:cs typeface="Verdana"/>
              </a:rPr>
              <a:t>Presupuesto CCC 2016</a:t>
            </a:r>
          </a:p>
          <a:p>
            <a:pPr>
              <a:lnSpc>
                <a:spcPct val="80000"/>
              </a:lnSpc>
            </a:pPr>
            <a:endParaRPr lang="es-ES_tradnl" sz="2800" dirty="0">
              <a:solidFill>
                <a:srgbClr val="000089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83571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1520" y="2342562"/>
            <a:ext cx="864096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4800" dirty="0">
                <a:solidFill>
                  <a:srgbClr val="000089"/>
                </a:solidFill>
                <a:latin typeface="Verdana"/>
                <a:cs typeface="Verdana"/>
              </a:rPr>
              <a:t>Unidad de Emprendimiento e Innovación</a:t>
            </a:r>
          </a:p>
        </p:txBody>
      </p:sp>
    </p:spTree>
    <p:extLst>
      <p:ext uri="{BB962C8B-B14F-4D97-AF65-F5344CB8AC3E}">
        <p14:creationId xmlns:p14="http://schemas.microsoft.com/office/powerpoint/2010/main" val="4276460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4107984" y="1619332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4121632" y="5256456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38 Rectángulo redondeado"/>
          <p:cNvSpPr/>
          <p:nvPr/>
        </p:nvSpPr>
        <p:spPr>
          <a:xfrm>
            <a:off x="1273789" y="3196048"/>
            <a:ext cx="2524835" cy="980170"/>
          </a:xfrm>
          <a:prstGeom prst="roundRect">
            <a:avLst/>
          </a:prstGeom>
          <a:solidFill>
            <a:srgbClr val="0000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Emprendimiento e Innovación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107984" y="1610330"/>
            <a:ext cx="0" cy="3657706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595584" y="2868486"/>
            <a:ext cx="2524835" cy="980170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Mentalidad y Cultura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263146" y="5713791"/>
            <a:ext cx="811657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es-ES" alt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Nuevos emprendimientos con crecimiento rápido, rentable y sostenido* a partir de la aplicación de actividades de transferencia de herramientas, fortalecimiento e innovación empresarial y fundamentados en el cambio de mentalidad y cultura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4628863" y="1610330"/>
            <a:ext cx="2524835" cy="980170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Consolidación de Ecosistema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4597856" y="4153670"/>
            <a:ext cx="2524835" cy="980170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Herramientas para Innovar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Emprendimiento e Innovación</a:t>
            </a:r>
          </a:p>
        </p:txBody>
      </p:sp>
    </p:spTree>
    <p:extLst>
      <p:ext uri="{BB962C8B-B14F-4D97-AF65-F5344CB8AC3E}">
        <p14:creationId xmlns:p14="http://schemas.microsoft.com/office/powerpoint/2010/main" val="1008516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Emprendimiento e Innovación</a:t>
            </a: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74361" y="2551728"/>
            <a:ext cx="7914805" cy="395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50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 </a:t>
            </a:r>
            <a:r>
              <a:rPr lang="es-CO" sz="1400" b="1" dirty="0">
                <a:solidFill>
                  <a:srgbClr val="DD005E"/>
                </a:solidFill>
                <a:latin typeface="Verdana"/>
              </a:rPr>
              <a:t>empresas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 </a:t>
            </a:r>
            <a:r>
              <a:rPr lang="es-CO" sz="1400" b="1" dirty="0">
                <a:solidFill>
                  <a:srgbClr val="DD005E"/>
                </a:solidFill>
                <a:latin typeface="Verdana"/>
              </a:rPr>
              <a:t>de alto impacto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vinculadas a actividades de </a:t>
            </a:r>
            <a:r>
              <a:rPr lang="es-CO" sz="1400" dirty="0">
                <a:solidFill>
                  <a:srgbClr val="DD005E"/>
                </a:solidFill>
                <a:latin typeface="Verdana"/>
              </a:rPr>
              <a:t>transferencia, fortalecimiento e innovación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empresarial, incrementando sus ventas entre 10% y 30% y aumentando 20% la generación de empleos de calidad en 2017</a:t>
            </a:r>
          </a:p>
          <a:p>
            <a:pPr marL="285750" indent="-285750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10%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los 100 emprendimientos intervenidos con </a:t>
            </a:r>
            <a:r>
              <a:rPr lang="es-CO" sz="1400" dirty="0">
                <a:solidFill>
                  <a:srgbClr val="DD005E"/>
                </a:solidFill>
                <a:latin typeface="Verdana"/>
              </a:rPr>
              <a:t>planes de negocio escalables y/o prototipos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estructurados en 2017</a:t>
            </a:r>
          </a:p>
          <a:p>
            <a:pPr marL="285750" indent="-285750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Fortalecimiento del ecosistema para la innovación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mediante creación </a:t>
            </a:r>
            <a:r>
              <a:rPr lang="es-CO" sz="1400" dirty="0">
                <a:solidFill>
                  <a:srgbClr val="DD005E"/>
                </a:solidFill>
                <a:latin typeface="Verdana"/>
              </a:rPr>
              <a:t>OTRI regional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, firma </a:t>
            </a:r>
            <a:r>
              <a:rPr lang="es-CO" sz="1400" dirty="0">
                <a:solidFill>
                  <a:srgbClr val="DD005E"/>
                </a:solidFill>
                <a:latin typeface="Verdana"/>
              </a:rPr>
              <a:t>Pacto por la Innovación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, implementación </a:t>
            </a:r>
            <a:r>
              <a:rPr lang="es-CO" sz="1400" dirty="0">
                <a:solidFill>
                  <a:srgbClr val="DD005E"/>
                </a:solidFill>
                <a:latin typeface="Verdana"/>
              </a:rPr>
              <a:t>Alianzas Innovación</a:t>
            </a:r>
            <a:endParaRPr lang="es-CO" sz="1400" b="1" dirty="0">
              <a:solidFill>
                <a:srgbClr val="DD005E"/>
              </a:solidFill>
              <a:latin typeface="Verdana"/>
            </a:endParaRPr>
          </a:p>
          <a:p>
            <a:pPr marL="285750" indent="-285750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10 eventos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innovación empresarial o emprendimiento de alto impacto visibilizados en medios de comunicación en 2016</a:t>
            </a:r>
          </a:p>
          <a:p>
            <a:pPr marL="285750" indent="-285750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participantes de programas encuestados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satisfechos /muy satisfechos</a:t>
            </a:r>
            <a:r>
              <a:rPr lang="es-CO" sz="1400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en 2016</a:t>
            </a:r>
          </a:p>
          <a:p>
            <a:pPr marL="285750" indent="-285750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20%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participación en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i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Free Press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 CCC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en 2016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26365" y="1562464"/>
            <a:ext cx="8662802" cy="871521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altLang="es-CO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</a:t>
            </a:r>
            <a:r>
              <a:rPr lang="es-ES" altLang="es-CO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altLang="es-CO" sz="1400" dirty="0">
                <a:solidFill>
                  <a:schemeClr val="bg1"/>
                </a:solidFill>
                <a:latin typeface="Verdana"/>
                <a:ea typeface="+mn-ea"/>
                <a:cs typeface="+mn-cs"/>
              </a:rPr>
              <a:t>Nuevos emprendimientos con crecimiento rápido, rentable y sostenido* a partir de la aplicación de actividades de transferencia de herramientas, fortalecimiento e innovación empresarial y fundamentados en el cambio de mentalidad y cultura</a:t>
            </a:r>
            <a:endParaRPr lang="es-ES" altLang="es-CO" sz="1400" dirty="0">
              <a:solidFill>
                <a:schemeClr val="bg1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-1123000" y="4147601"/>
            <a:ext cx="3446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DD00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Esperados</a:t>
            </a:r>
            <a:endParaRPr lang="en-US" sz="2000" b="1" dirty="0">
              <a:solidFill>
                <a:srgbClr val="DD005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6364" y="6455390"/>
            <a:ext cx="751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*Emprendimientos Dinámicos e Innovadores y Emprendimientos de Alto Impacto,</a:t>
            </a:r>
          </a:p>
          <a:p>
            <a:r>
              <a:rPr lang="es-CO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según la definición de IMPACT-A "Panorama del Ecosistema de Emprendimiento. Mayo 2014</a:t>
            </a:r>
          </a:p>
        </p:txBody>
      </p:sp>
    </p:spTree>
    <p:extLst>
      <p:ext uri="{BB962C8B-B14F-4D97-AF65-F5344CB8AC3E}">
        <p14:creationId xmlns:p14="http://schemas.microsoft.com/office/powerpoint/2010/main" val="1524205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Emprendimiento e Innovación</a:t>
            </a: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26365" y="2008577"/>
            <a:ext cx="8677792" cy="375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CO" sz="24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Áreas de Trabajo</a:t>
            </a:r>
          </a:p>
          <a:p>
            <a:pPr lvl="0">
              <a:lnSpc>
                <a:spcPct val="90000"/>
              </a:lnSpc>
            </a:pPr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Consolidación del Ecosistema</a:t>
            </a:r>
            <a:endParaRPr lang="es-CO" altLang="es-CO" sz="20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Ecosistema de emprendimiento e innovación fortalecido a través de la participación e integración de entidades y/o actores que impactan el emprendimiento dinámico e innovación empresarial en la Región</a:t>
            </a:r>
          </a:p>
          <a:p>
            <a:pPr lvl="0">
              <a:lnSpc>
                <a:spcPct val="90000"/>
              </a:lnSpc>
            </a:pPr>
            <a:endParaRPr lang="es-CO" alt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Herramientas para Innovar</a:t>
            </a:r>
          </a:p>
          <a:p>
            <a:pPr>
              <a:lnSpc>
                <a:spcPct val="90000"/>
              </a:lnSpc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Transferencia y movilización de herramientas para innovar, que apalancan el fortalecimiento y crecimiento empresarial extraordinario en las diferentes etapas del emprendimiento, desde ideación, aceleración, expansión y procesos/sistemas de innovación y de financiamiento transversales</a:t>
            </a:r>
          </a:p>
          <a:p>
            <a:pPr>
              <a:lnSpc>
                <a:spcPct val="90000"/>
              </a:lnSpc>
            </a:pPr>
            <a:endParaRPr lang="es-CO" alt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Mentalidad y Cultura</a:t>
            </a:r>
          </a:p>
          <a:p>
            <a:pPr>
              <a:lnSpc>
                <a:spcPct val="90000"/>
              </a:lnSpc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Ecosistema de emprendimiento e innovación en proceso de transformación de los factores  que influyen en la mentalidad y cultura en los diferentes grupos de interés</a:t>
            </a:r>
            <a:endParaRPr lang="es-ES" alt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26364" y="6455390"/>
            <a:ext cx="751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*Emprendimientos Dinámicos e Innovadores y Emprendimientos de Alto Impacto,</a:t>
            </a:r>
          </a:p>
          <a:p>
            <a:r>
              <a:rPr lang="es-CO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según la definición de IMPACT-A "Panorama del Ecosistema de Emprendimiento. Mayo 2014</a:t>
            </a:r>
          </a:p>
        </p:txBody>
      </p:sp>
    </p:spTree>
    <p:extLst>
      <p:ext uri="{BB962C8B-B14F-4D97-AF65-F5344CB8AC3E}">
        <p14:creationId xmlns:p14="http://schemas.microsoft.com/office/powerpoint/2010/main" val="250211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Emprendimiento e Innovación</a:t>
            </a: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Consolidación del Ecosistema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2 CuadroTexto"/>
          <p:cNvSpPr txBox="1"/>
          <p:nvPr/>
        </p:nvSpPr>
        <p:spPr>
          <a:xfrm>
            <a:off x="4572000" y="1980661"/>
            <a:ext cx="431716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Ingresos 2016 </a:t>
            </a: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 400 millones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agenciados</a:t>
            </a: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 30 millones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movilizados </a:t>
            </a:r>
          </a:p>
          <a:p>
            <a:pPr fontAlgn="ctr">
              <a:buClr>
                <a:srgbClr val="DD005E"/>
              </a:buClr>
            </a:pPr>
            <a:endParaRPr lang="es-CO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7 Rectángulo"/>
          <p:cNvSpPr/>
          <p:nvPr/>
        </p:nvSpPr>
        <p:spPr>
          <a:xfrm>
            <a:off x="270734" y="2827143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59312" y="3227253"/>
            <a:ext cx="50704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Consolidación de Ecosistema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Entidad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gestada para la comercialización de tecnología y aceleración de negocios</a:t>
            </a:r>
          </a:p>
          <a:p>
            <a:pPr fontAlgn="ctr"/>
            <a:endParaRPr lang="es-CO" sz="2000" b="1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Líderes transformadores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líderes vinculados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apoyan a través de mentoria, asesoría, facilitación y acompañamiento a las empresas </a:t>
            </a: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endParaRPr lang="es-CO" sz="2000" b="1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Generación de Conocimiento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informes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publicados con hallazgos para fortalecer el ecosistema de emprendimiento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informes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visibilizados en medios regionales o nacionales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58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Emprendimiento e Innovación</a:t>
            </a: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32711" y="2975232"/>
            <a:ext cx="53881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Herramientas de ideación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10%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ideas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negocio intervenidas (40) se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formalizan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endParaRPr lang="es-CO" sz="1100" b="1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Herramientas de aceleración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10% - 30%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mejora en indicadores de impacto en empresas intervenidas (20)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proyectos estratégicos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desarrollados</a:t>
            </a: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empresas con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procesos financiados </a:t>
            </a:r>
          </a:p>
          <a:p>
            <a:pPr fontAlgn="ctr"/>
            <a:endParaRPr lang="es-CO" sz="11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Herramientas de expansión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Cofinanciación de al menos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programa </a:t>
            </a:r>
          </a:p>
          <a:p>
            <a:pPr fontAlgn="ctr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(Trabajaremos con 5 empresas medianas y grandes)</a:t>
            </a:r>
          </a:p>
          <a:p>
            <a:pPr marL="285750" indent="-285750" fontAlgn="ctr">
              <a:buFont typeface="Arial" pitchFamily="34" charset="0"/>
              <a:buChar char="•"/>
            </a:pPr>
            <a:endParaRPr lang="es-CO" sz="11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Herramientas de innovación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las empresas intervenidas (140) cuentan con proyectos en fase de prototipo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Herramientas para Innovar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7 Rectángulo"/>
          <p:cNvSpPr/>
          <p:nvPr/>
        </p:nvSpPr>
        <p:spPr>
          <a:xfrm>
            <a:off x="201722" y="2695895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</a:t>
            </a:r>
          </a:p>
        </p:txBody>
      </p:sp>
      <p:sp>
        <p:nvSpPr>
          <p:cNvPr id="11" name="2 CuadroTexto"/>
          <p:cNvSpPr txBox="1"/>
          <p:nvPr/>
        </p:nvSpPr>
        <p:spPr>
          <a:xfrm>
            <a:off x="4826834" y="1968786"/>
            <a:ext cx="431716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 2.200 millones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Agenciados y/o Movilizados</a:t>
            </a:r>
          </a:p>
          <a:p>
            <a:pPr fontAlgn="ctr">
              <a:buClr>
                <a:srgbClr val="DD005E"/>
              </a:buClr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350 empresas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vinculadas a programas de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Escalamiento e Innovación</a:t>
            </a:r>
          </a:p>
          <a:p>
            <a:pPr fontAlgn="ctr">
              <a:buClr>
                <a:srgbClr val="DD005E"/>
              </a:buClr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1.400 personas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procesos de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emprendimiento e innovación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741" y="5908719"/>
            <a:ext cx="1182122" cy="5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741" y="4680288"/>
            <a:ext cx="1533525" cy="4286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628" y="3491417"/>
            <a:ext cx="1047750" cy="3524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9292" y="3516219"/>
            <a:ext cx="14287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5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Emprendimiento e Innovación</a:t>
            </a: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276538" y="2757275"/>
            <a:ext cx="3747542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2.000 asistentes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espacios de encuentro</a:t>
            </a:r>
          </a:p>
          <a:p>
            <a:pPr fontAlgn="ctr">
              <a:buClr>
                <a:srgbClr val="DD005E"/>
              </a:buClr>
            </a:pPr>
            <a:endParaRPr lang="es-CO" sz="14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endParaRPr lang="es-CO" sz="14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s-CO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emprendedores-empresarios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misiones internacionales </a:t>
            </a:r>
          </a:p>
          <a:p>
            <a:pPr fontAlgn="ctr">
              <a:buClr>
                <a:srgbClr val="DD005E"/>
              </a:buClr>
            </a:pPr>
            <a:endParaRPr lang="es-CO" sz="16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endParaRPr lang="es-CO" sz="16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1.000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"impactos" en Serie Web de Emprendimiento de Alto Impacto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Mentalidad y Cultura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70734" y="2479539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72960" y="2871426"/>
            <a:ext cx="50084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Espacios de Encuentro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espacios de encuentro</a:t>
            </a:r>
          </a:p>
          <a:p>
            <a:pPr fontAlgn="ctr"/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Rompiendo Paradigmas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las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misiones internacionales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cofinanciadas</a:t>
            </a:r>
          </a:p>
          <a:p>
            <a:pPr fontAlgn="ctr">
              <a:buClr>
                <a:srgbClr val="DD005E"/>
              </a:buClr>
            </a:pPr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Transformación de la Narrativa</a:t>
            </a: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8%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mejoría en la Encuesta de Mentalidad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Serie Web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Emprendimiento </a:t>
            </a:r>
          </a:p>
        </p:txBody>
      </p:sp>
    </p:spTree>
    <p:extLst>
      <p:ext uri="{BB962C8B-B14F-4D97-AF65-F5344CB8AC3E}">
        <p14:creationId xmlns:p14="http://schemas.microsoft.com/office/powerpoint/2010/main" val="295736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2342562"/>
            <a:ext cx="864096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4800" dirty="0">
                <a:solidFill>
                  <a:srgbClr val="000089"/>
                </a:solidFill>
                <a:latin typeface="Verdana"/>
                <a:cs typeface="Verdana"/>
              </a:rPr>
              <a:t>Unidad de Registros Públicos y Redes Empresariales</a:t>
            </a:r>
          </a:p>
        </p:txBody>
      </p:sp>
    </p:spTree>
    <p:extLst>
      <p:ext uri="{BB962C8B-B14F-4D97-AF65-F5344CB8AC3E}">
        <p14:creationId xmlns:p14="http://schemas.microsoft.com/office/powerpoint/2010/main" val="457082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4107984" y="1619332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4121632" y="5249632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38 Rectángulo redondeado"/>
          <p:cNvSpPr/>
          <p:nvPr/>
        </p:nvSpPr>
        <p:spPr>
          <a:xfrm>
            <a:off x="1273789" y="3196048"/>
            <a:ext cx="2524835" cy="980170"/>
          </a:xfrm>
          <a:prstGeom prst="roundRect">
            <a:avLst/>
          </a:prstGeom>
          <a:solidFill>
            <a:srgbClr val="0000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Registro y Redes Empresariales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107984" y="1610330"/>
            <a:ext cx="0" cy="3657706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595584" y="2868486"/>
            <a:ext cx="2524835" cy="980170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Operación de Registro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263146" y="5713791"/>
            <a:ext cx="811657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es-ES" alt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Empresarios formalizados y fidelizados mediante la prestación de servicios de calidad, cumpliendo con la normatividad vigente</a:t>
            </a:r>
          </a:p>
          <a:p>
            <a:pPr algn="just">
              <a:lnSpc>
                <a:spcPct val="90000"/>
              </a:lnSpc>
            </a:pPr>
            <a:endParaRPr lang="es-CO" alt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628863" y="1610330"/>
            <a:ext cx="2524835" cy="980170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Formalización Focalizada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4597856" y="4153670"/>
            <a:ext cx="2524835" cy="980170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Renovación y Fidelización</a:t>
            </a: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Registros Públicos y Redes Empresariales</a:t>
            </a:r>
          </a:p>
        </p:txBody>
      </p:sp>
    </p:spTree>
    <p:extLst>
      <p:ext uri="{BB962C8B-B14F-4D97-AF65-F5344CB8AC3E}">
        <p14:creationId xmlns:p14="http://schemas.microsoft.com/office/powerpoint/2010/main" val="992771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1213540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89351" y="3316481"/>
            <a:ext cx="7899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5%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de incremento en el número de empresas </a:t>
            </a:r>
            <a:r>
              <a:rPr lang="es-CO" sz="1400" b="1" dirty="0">
                <a:solidFill>
                  <a:srgbClr val="DD005E"/>
                </a:solidFill>
                <a:latin typeface="Verdana"/>
              </a:rPr>
              <a:t>constituidas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en 2016</a:t>
            </a:r>
            <a:endParaRPr lang="es-CO" sz="1400" b="1" dirty="0">
              <a:solidFill>
                <a:srgbClr val="DD005E"/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10%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de incremento en el número de empresas </a:t>
            </a:r>
            <a:r>
              <a:rPr lang="es-CO" sz="1400" b="1" dirty="0">
                <a:solidFill>
                  <a:srgbClr val="DD005E"/>
                </a:solidFill>
                <a:latin typeface="Verdana"/>
              </a:rPr>
              <a:t>renovadas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a 31 de marzo de 2016</a:t>
            </a:r>
          </a:p>
          <a:p>
            <a:pPr>
              <a:buClr>
                <a:srgbClr val="DD005E"/>
              </a:buClr>
            </a:pPr>
            <a:endParaRPr lang="es-CO" sz="1400" b="1" dirty="0">
              <a:solidFill>
                <a:srgbClr val="DD005E"/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Tasa de crecimiento anual de ingresos de registro</a:t>
            </a:r>
            <a:r>
              <a:rPr lang="es-CO" sz="1400" b="1" dirty="0">
                <a:solidFill>
                  <a:srgbClr val="DD005E"/>
                </a:solidFill>
                <a:latin typeface="Verdana"/>
              </a:rPr>
              <a:t> superior a 13% </a:t>
            </a:r>
          </a:p>
          <a:p>
            <a:pPr>
              <a:buClr>
                <a:srgbClr val="DD005E"/>
              </a:buClr>
            </a:pPr>
            <a:endParaRPr lang="es-CO" sz="1400" b="1" dirty="0">
              <a:solidFill>
                <a:srgbClr val="DD005E"/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18%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aumento en el número de </a:t>
            </a:r>
            <a:r>
              <a:rPr lang="es-CO" sz="1400" b="1" dirty="0">
                <a:solidFill>
                  <a:srgbClr val="DD005E"/>
                </a:solidFill>
                <a:latin typeface="Verdana"/>
              </a:rPr>
              <a:t>afiliados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>
              <a:buClr>
                <a:srgbClr val="DD005E"/>
              </a:buClr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Registros Públicos y Redes Empresariales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>
          <a:xfrm>
            <a:off x="284813" y="1658000"/>
            <a:ext cx="8604354" cy="92333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altLang="es-CO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</a:t>
            </a:r>
            <a:r>
              <a:rPr lang="es-ES" altLang="es-CO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altLang="es-CO" sz="1600" b="1" dirty="0">
                <a:solidFill>
                  <a:schemeClr val="bg1"/>
                </a:solidFill>
                <a:latin typeface="Verdana"/>
                <a:ea typeface="+mn-ea"/>
                <a:cs typeface="+mn-cs"/>
              </a:rPr>
              <a:t>Empresarios </a:t>
            </a:r>
            <a:r>
              <a:rPr lang="es-CO" altLang="es-CO" sz="1600" b="1" dirty="0">
                <a:solidFill>
                  <a:schemeClr val="bg1"/>
                </a:solidFill>
                <a:latin typeface="Verdana"/>
              </a:rPr>
              <a:t>formalizados y </a:t>
            </a:r>
            <a:r>
              <a:rPr lang="es-CO" altLang="es-CO" sz="1600" b="1" dirty="0">
                <a:solidFill>
                  <a:schemeClr val="bg1"/>
                </a:solidFill>
                <a:latin typeface="Verdana"/>
                <a:ea typeface="+mn-ea"/>
                <a:cs typeface="+mn-cs"/>
              </a:rPr>
              <a:t>fidelizados mediante la prestación de servicios de calidad, cumpliendo con la normatividad vigente</a:t>
            </a:r>
            <a:endParaRPr lang="es-ES" altLang="es-CO" sz="1600" b="1" dirty="0">
              <a:solidFill>
                <a:schemeClr val="bg1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-1123000" y="4147601"/>
            <a:ext cx="3446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DD00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Esperados</a:t>
            </a:r>
            <a:endParaRPr lang="en-US" sz="2000" b="1" dirty="0">
              <a:solidFill>
                <a:srgbClr val="DD005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6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600890" y="317006"/>
            <a:ext cx="7894382" cy="535531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altLang="es-CO" sz="3200" b="1" dirty="0">
                <a:solidFill>
                  <a:srgbClr val="1D398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Fórmula para ganar de la CCC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67264" y="1919969"/>
            <a:ext cx="8225215" cy="389621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s-ES" altLang="es-C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la CCC estamos convencidos de que si </a:t>
            </a:r>
            <a:r>
              <a:rPr lang="es-ES" altLang="es-CO" sz="2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desafiamos a nuestras empresas a crecer rentable y sosteniblemente</a:t>
            </a:r>
            <a:r>
              <a:rPr lang="es-ES" altLang="es-C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competir con éxito en la economía global, </a:t>
            </a:r>
            <a:r>
              <a:rPr lang="es-ES" altLang="es-CO" sz="2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construimos una región más próspera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endParaRPr lang="es-ES" altLang="es-CO" sz="2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s-ES" altLang="es-C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hacerlo, es imperativo </a:t>
            </a:r>
            <a:r>
              <a:rPr lang="es-ES" altLang="es-CO" sz="2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entender profundamente las dinámicas empresariales existentes </a:t>
            </a:r>
            <a:r>
              <a:rPr lang="es-ES" altLang="es-C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liderar la transformación hacia una ciudad-región para los negocios</a:t>
            </a:r>
          </a:p>
        </p:txBody>
      </p:sp>
    </p:spTree>
    <p:extLst>
      <p:ext uri="{BB962C8B-B14F-4D97-AF65-F5344CB8AC3E}">
        <p14:creationId xmlns:p14="http://schemas.microsoft.com/office/powerpoint/2010/main" val="1460379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132637" y="1213540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Registros Públicos y Redes Empresariales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54833" y="2021510"/>
            <a:ext cx="8649324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24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Áreas de Trabajo</a:t>
            </a:r>
          </a:p>
          <a:p>
            <a:pPr lvl="0">
              <a:lnSpc>
                <a:spcPct val="90000"/>
              </a:lnSpc>
            </a:pPr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Formalización Focalizada</a:t>
            </a:r>
            <a:endParaRPr lang="es-CO" altLang="es-CO" sz="20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Estrategia de formalización focalizada implementada en 2016 con un aumento de al menos 5% en el número de empresas registradas</a:t>
            </a:r>
          </a:p>
          <a:p>
            <a:pPr lvl="0">
              <a:lnSpc>
                <a:spcPct val="90000"/>
              </a:lnSpc>
            </a:pPr>
            <a:endParaRPr lang="es-CO" alt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Operación de Registro</a:t>
            </a:r>
          </a:p>
          <a:p>
            <a:pPr>
              <a:lnSpc>
                <a:spcPct val="90000"/>
              </a:lnSpc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Contribuir al fortalecimiento financiero de la CCC con eficiencia operativa en las actividades de registros públicos</a:t>
            </a:r>
          </a:p>
          <a:p>
            <a:pPr>
              <a:lnSpc>
                <a:spcPct val="90000"/>
              </a:lnSpc>
            </a:pPr>
            <a:endParaRPr lang="es-CO" altLang="es-CO" sz="1400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Renovación y Fidelización</a:t>
            </a:r>
          </a:p>
          <a:p>
            <a:pPr>
              <a:lnSpc>
                <a:spcPct val="90000"/>
              </a:lnSpc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Sostenibilidad y  crecimiento de la base de los empresarios renovados con un programa de fidelización apalancado en el portafolio de servicios y programas de la CCC</a:t>
            </a:r>
            <a:endParaRPr lang="es-ES" alt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85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00889" y="2450121"/>
            <a:ext cx="82882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Formalización Focalizada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310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 formalizadas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relacionadas con las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Iniciativas </a:t>
            </a:r>
            <a:r>
              <a:rPr lang="es-CO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Cluster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lideradas por la CCC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500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 formalizadas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potencial de crecimiento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132637" y="1213540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Registros Públicos y Redes Empresariales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00890" y="4748482"/>
            <a:ext cx="8241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Eficiencia Operativa del Registro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15,2%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crecimiento en los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Ingresos Totales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frente a 2015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Virtualización de servicios de Registro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90%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disponibilidad del servicio de Registros Públicos virtuales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0889" y="2087397"/>
            <a:ext cx="1598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00890" y="4314342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Formalización Focalizada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253399" y="3751563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Operación de Registro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20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9803" y="2855327"/>
            <a:ext cx="49767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sz="2000" b="1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Afiliados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18%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crecimiento de la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Base de Afiliados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Cámara Cercana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10%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incremento en el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número de empresas renovadas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 31 de marzo de 2016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132637" y="1213540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Registros Públicos y Redes Empresariales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276538" y="2855327"/>
            <a:ext cx="3867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80%</a:t>
            </a: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empresarios afiliados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satisfechos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los beneficios ofrecidos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90%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clientes de Registros Públicos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satisfechos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9803" y="2366474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Renovación y Fidelización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81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2342562"/>
            <a:ext cx="864096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4800" dirty="0">
                <a:solidFill>
                  <a:srgbClr val="000089"/>
                </a:solidFill>
                <a:latin typeface="Verdana"/>
                <a:cs typeface="Verdana"/>
              </a:rPr>
              <a:t>Unidad Ciudad Región Competitiva</a:t>
            </a:r>
          </a:p>
        </p:txBody>
      </p:sp>
    </p:spTree>
    <p:extLst>
      <p:ext uri="{BB962C8B-B14F-4D97-AF65-F5344CB8AC3E}">
        <p14:creationId xmlns:p14="http://schemas.microsoft.com/office/powerpoint/2010/main" val="3774948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4107984" y="2151604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4121632" y="4908432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38 Rectángulo redondeado"/>
          <p:cNvSpPr/>
          <p:nvPr/>
        </p:nvSpPr>
        <p:spPr>
          <a:xfrm>
            <a:off x="1273789" y="3196048"/>
            <a:ext cx="2524835" cy="980170"/>
          </a:xfrm>
          <a:prstGeom prst="roundRect">
            <a:avLst/>
          </a:prstGeom>
          <a:solidFill>
            <a:srgbClr val="0000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Ciudad Región Competitiva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107984" y="2142699"/>
            <a:ext cx="0" cy="2784143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595584" y="3741958"/>
            <a:ext cx="2524835" cy="980170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Infraestructura para un Valle Global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263146" y="5713791"/>
            <a:ext cx="8471421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es-ES" alt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Competitividad de la Ciudad-Región mejorada a través de la priorización de proyectos de infraestructura y la implementación de nuevos modelos pedagógicos</a:t>
            </a:r>
            <a:endParaRPr lang="es-ES" alt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628863" y="2306378"/>
            <a:ext cx="2524835" cy="980170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Capital Humano para el Crecimiento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Ciudad Región Competitiva</a:t>
            </a:r>
          </a:p>
        </p:txBody>
      </p:sp>
    </p:spTree>
    <p:extLst>
      <p:ext uri="{BB962C8B-B14F-4D97-AF65-F5344CB8AC3E}">
        <p14:creationId xmlns:p14="http://schemas.microsoft.com/office/powerpoint/2010/main" val="803099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Ciudad Región Competitiva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957213" y="3188288"/>
            <a:ext cx="79469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D005E"/>
              </a:buClr>
            </a:pPr>
            <a:endParaRPr lang="es-CO" sz="1600" b="1" dirty="0">
              <a:solidFill>
                <a:srgbClr val="DD005E"/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30%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las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Instituciones Educativas Oficiales (IEO)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intervenidas ajustan sus modelos y prácticas pedagógicas a 2017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El resultado promedio de las IEO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la Ciudad-Región en las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Pruebas SABER es superior al promedio nacional en 2018 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b="1" dirty="0">
              <a:solidFill>
                <a:srgbClr val="DD005E"/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20%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reducción en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costos logísticos y de transporte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para las empresas de la Ciudad-Región en 2023</a:t>
            </a:r>
            <a:endParaRPr lang="es-CO" sz="1600" b="1" dirty="0">
              <a:solidFill>
                <a:srgbClr val="DD005E"/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69823" y="1674030"/>
            <a:ext cx="8634334" cy="92333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altLang="es-CO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</a:t>
            </a:r>
            <a:r>
              <a:rPr lang="es-ES" altLang="es-CO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altLang="es-CO" sz="1600" b="1" dirty="0">
                <a:solidFill>
                  <a:schemeClr val="bg1"/>
                </a:solidFill>
                <a:latin typeface="Verdana"/>
                <a:ea typeface="+mn-ea"/>
                <a:cs typeface="+mn-cs"/>
              </a:rPr>
              <a:t>Competitividad de la Ciudad-Región mejorada a través de la priorización de proyectos de infraestructura y la implementación de nuevos modelos pedagógicos</a:t>
            </a:r>
            <a:endParaRPr lang="es-ES" altLang="es-CO" sz="1600" b="1" dirty="0">
              <a:solidFill>
                <a:schemeClr val="bg1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-1123000" y="4147601"/>
            <a:ext cx="3446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DD00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Esperados</a:t>
            </a:r>
            <a:endParaRPr lang="en-US" sz="2000" b="1" dirty="0">
              <a:solidFill>
                <a:srgbClr val="DD005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74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39843" y="1925591"/>
            <a:ext cx="8664313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Áreas de Trabajo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Capital humano para el crecimiento</a:t>
            </a:r>
          </a:p>
          <a:p>
            <a:pPr lvl="0">
              <a:lnSpc>
                <a:spcPct val="90000"/>
              </a:lnSpc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Modelos y prácticas pedagógicas transformadas en las Instituciones Educativas Oficiales</a:t>
            </a:r>
          </a:p>
          <a:p>
            <a:pPr lvl="0">
              <a:lnSpc>
                <a:spcPct val="90000"/>
              </a:lnSpc>
            </a:pPr>
            <a:endParaRPr lang="es-CO" alt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Infraestructura para un Valle Global</a:t>
            </a:r>
          </a:p>
          <a:p>
            <a:pPr>
              <a:lnSpc>
                <a:spcPct val="90000"/>
              </a:lnSpc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Ciudad Región dotada de Infraestructura para la competitividad</a:t>
            </a:r>
            <a:endParaRPr lang="es-ES" alt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Ciudad Región Competitiva</a:t>
            </a:r>
          </a:p>
        </p:txBody>
      </p:sp>
    </p:spTree>
    <p:extLst>
      <p:ext uri="{BB962C8B-B14F-4D97-AF65-F5344CB8AC3E}">
        <p14:creationId xmlns:p14="http://schemas.microsoft.com/office/powerpoint/2010/main" val="2745824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99803" y="2648521"/>
            <a:ext cx="49617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Modelos Pedagógicos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2.400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estudiantes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IEO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beneficiados</a:t>
            </a: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docentes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procesos pedagógicos fortalecidos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3.000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estudiantes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capacidades en emprendimiento e innovación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2000" b="1" i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</a:t>
            </a:r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Cali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1.200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estudiantes con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suficiencia en inglés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330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docentes con fortalezas para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enseñanza de inglés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1.000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estudiantes y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320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docentes en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inmersiones en inglés   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IEO incluyen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inglés en sus programas de aprendizaje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13334" y="3073754"/>
            <a:ext cx="37475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30%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estudiantes en niveles satisfactorios de matemáticas en 2018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(Pruebas Saber)</a:t>
            </a:r>
          </a:p>
          <a:p>
            <a:pPr fontAlgn="ctr">
              <a:buClr>
                <a:srgbClr val="DD005E"/>
              </a:buClr>
            </a:pP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70%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los estudiantes de </a:t>
            </a:r>
            <a:r>
              <a:rPr lang="es-CO" sz="1600" b="1" i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 </a:t>
            </a: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Cali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niveles superiores de inglés en 2016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(Pruebas Saber 11)</a:t>
            </a:r>
          </a:p>
          <a:p>
            <a:pPr marL="171450" indent="-1714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Ciudad Región Competitiva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99803" y="2179610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Capital Humano para el Crecimiento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63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ES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Ciudad Región Competitiva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36098" y="3063544"/>
            <a:ext cx="5010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Visibilización de Macroproyectos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Estudios para priorización de proyectos</a:t>
            </a:r>
          </a:p>
          <a:p>
            <a:pPr marL="285750" indent="-285750" fontAlgn="ctr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proyecto priorizado en ejecución en 2018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Infraestructura para un Valle Global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99803" y="2179610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</a:t>
            </a:r>
          </a:p>
        </p:txBody>
      </p:sp>
    </p:spTree>
    <p:extLst>
      <p:ext uri="{BB962C8B-B14F-4D97-AF65-F5344CB8AC3E}">
        <p14:creationId xmlns:p14="http://schemas.microsoft.com/office/powerpoint/2010/main" val="2594299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2342562"/>
            <a:ext cx="864096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4800" dirty="0">
                <a:solidFill>
                  <a:srgbClr val="000089"/>
                </a:solidFill>
                <a:latin typeface="Verdana"/>
                <a:cs typeface="Verdana"/>
              </a:rPr>
              <a:t>Unidad Económica y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195448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600890" y="317006"/>
            <a:ext cx="7894382" cy="535531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altLang="es-CO" sz="32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Nuestro Tema Dominante</a:t>
            </a:r>
          </a:p>
        </p:txBody>
      </p:sp>
      <p:sp>
        <p:nvSpPr>
          <p:cNvPr id="5" name="Rectángulo 2"/>
          <p:cNvSpPr/>
          <p:nvPr/>
        </p:nvSpPr>
        <p:spPr bwMode="auto">
          <a:xfrm rot="985825">
            <a:off x="356559" y="4619479"/>
            <a:ext cx="8020050" cy="464163"/>
          </a:xfrm>
          <a:prstGeom prst="rect">
            <a:avLst/>
          </a:prstGeom>
          <a:solidFill>
            <a:srgbClr val="DD005E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6191" tIns="38095" rIns="76191" bIns="38095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CO" altLang="es-CO" sz="20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Firmas y Dinámicas Empresariales</a:t>
            </a:r>
          </a:p>
        </p:txBody>
      </p:sp>
      <p:sp>
        <p:nvSpPr>
          <p:cNvPr id="7" name="Freeform 3"/>
          <p:cNvSpPr>
            <a:spLocks/>
          </p:cNvSpPr>
          <p:nvPr/>
        </p:nvSpPr>
        <p:spPr bwMode="blackWhite">
          <a:xfrm>
            <a:off x="2790253" y="5072063"/>
            <a:ext cx="2951163" cy="1157287"/>
          </a:xfrm>
          <a:custGeom>
            <a:avLst/>
            <a:gdLst>
              <a:gd name="T0" fmla="*/ 0 w 321"/>
              <a:gd name="T1" fmla="*/ 1152485 h 241"/>
              <a:gd name="T2" fmla="*/ 2941969 w 321"/>
              <a:gd name="T3" fmla="*/ 1152485 h 241"/>
              <a:gd name="T4" fmla="*/ 1470985 w 321"/>
              <a:gd name="T5" fmla="*/ 0 h 241"/>
              <a:gd name="T6" fmla="*/ 0 w 321"/>
              <a:gd name="T7" fmla="*/ 1152485 h 2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1" h="241">
                <a:moveTo>
                  <a:pt x="0" y="240"/>
                </a:moveTo>
                <a:lnTo>
                  <a:pt x="320" y="240"/>
                </a:lnTo>
                <a:lnTo>
                  <a:pt x="160" y="0"/>
                </a:lnTo>
                <a:lnTo>
                  <a:pt x="0" y="24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0" tIns="0" rIns="0" bIns="0" anchor="b">
            <a:spAutoFit/>
          </a:bodyPr>
          <a:lstStyle/>
          <a:p>
            <a:endParaRPr lang="es-CO"/>
          </a:p>
        </p:txBody>
      </p:sp>
      <p:sp>
        <p:nvSpPr>
          <p:cNvPr id="8" name="Arco 5"/>
          <p:cNvSpPr>
            <a:spLocks/>
          </p:cNvSpPr>
          <p:nvPr/>
        </p:nvSpPr>
        <p:spPr bwMode="blackWhite">
          <a:xfrm rot="279419">
            <a:off x="734441" y="1565275"/>
            <a:ext cx="2263775" cy="2854325"/>
          </a:xfrm>
          <a:custGeom>
            <a:avLst/>
            <a:gdLst>
              <a:gd name="T0" fmla="*/ 0 w 20759"/>
              <a:gd name="T1" fmla="*/ 2003303 h 20020"/>
              <a:gd name="T2" fmla="*/ 1379595 w 20759"/>
              <a:gd name="T3" fmla="*/ 0 h 20020"/>
              <a:gd name="T4" fmla="*/ 2263775 w 20759"/>
              <a:gd name="T5" fmla="*/ 2854325 h 200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59" h="20020" fill="none" extrusionOk="0">
                <a:moveTo>
                  <a:pt x="0" y="14051"/>
                </a:moveTo>
                <a:cubicBezTo>
                  <a:pt x="1834" y="7672"/>
                  <a:pt x="6499" y="2491"/>
                  <a:pt x="12650" y="-1"/>
                </a:cubicBezTo>
              </a:path>
              <a:path w="20759" h="20020" stroke="0" extrusionOk="0">
                <a:moveTo>
                  <a:pt x="0" y="14051"/>
                </a:moveTo>
                <a:cubicBezTo>
                  <a:pt x="1834" y="7672"/>
                  <a:pt x="6499" y="2491"/>
                  <a:pt x="12650" y="-1"/>
                </a:cubicBezTo>
                <a:lnTo>
                  <a:pt x="20759" y="20020"/>
                </a:lnTo>
                <a:lnTo>
                  <a:pt x="0" y="1405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0421" tIns="80421" rIns="80421" bIns="80421"/>
          <a:lstStyle/>
          <a:p>
            <a:endParaRPr lang="es-CO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blackWhite">
          <a:xfrm>
            <a:off x="2226691" y="1227138"/>
            <a:ext cx="831850" cy="808037"/>
          </a:xfrm>
          <a:prstGeom prst="ellipse">
            <a:avLst/>
          </a:prstGeom>
          <a:solidFill>
            <a:srgbClr val="7030A0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lIns="80421" tIns="80421" rIns="80421" bIns="8042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s-CO" sz="1800"/>
          </a:p>
        </p:txBody>
      </p:sp>
      <p:sp>
        <p:nvSpPr>
          <p:cNvPr id="10" name="Oval 7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6068441" y="2887663"/>
            <a:ext cx="2551112" cy="2522537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txBody>
          <a:bodyPr lIns="0" tIns="0" rIns="0" bIns="0" anchor="ctr" anchorCtr="1"/>
          <a:lstStyle>
            <a:lvl1pPr defTabSz="7874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874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874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874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874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CO" alt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 Región </a:t>
            </a:r>
            <a:r>
              <a:rPr lang="es-CO" altLang="es-CO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</a:t>
            </a:r>
            <a:r>
              <a:rPr lang="es-CO" alt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Próspera</a:t>
            </a: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01403" y="1419225"/>
            <a:ext cx="55219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191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191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191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191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1917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 alt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Conocimiento – Cambio Mentalidad – Liderazgo</a:t>
            </a:r>
          </a:p>
        </p:txBody>
      </p:sp>
      <p:sp>
        <p:nvSpPr>
          <p:cNvPr id="12" name="CuadroTexto 14"/>
          <p:cNvSpPr txBox="1"/>
          <p:nvPr/>
        </p:nvSpPr>
        <p:spPr>
          <a:xfrm>
            <a:off x="2774378" y="5649913"/>
            <a:ext cx="2989263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CO" altLang="es-ES" sz="1400" dirty="0"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s-CO" altLang="es-CO" sz="1400" dirty="0"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Ciudad - Región</a:t>
            </a:r>
          </a:p>
          <a:p>
            <a:pPr algn="ctr" eaLnBrk="1" hangingPunct="1"/>
            <a:r>
              <a:rPr lang="es-CO" altLang="es-CO" sz="1400" dirty="0"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 los Negocios</a:t>
            </a:r>
            <a:r>
              <a:rPr lang="es-CO" altLang="es-ES" sz="1400" dirty="0"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es-CO" altLang="es-CO" sz="1400" dirty="0">
                <a:solidFill>
                  <a:srgbClr val="F2F2F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301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4107984" y="1387316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4121632" y="5508944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36 Rectángulo redondeado"/>
          <p:cNvSpPr/>
          <p:nvPr/>
        </p:nvSpPr>
        <p:spPr>
          <a:xfrm>
            <a:off x="4628863" y="1437552"/>
            <a:ext cx="2524835" cy="650557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Estudios Económicos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4628861" y="2242770"/>
            <a:ext cx="2524835" cy="650557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Iniciativas </a:t>
            </a:r>
            <a:r>
              <a:rPr lang="es-ES" sz="16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Cluster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1273789" y="3196048"/>
            <a:ext cx="2524835" cy="980170"/>
          </a:xfrm>
          <a:prstGeom prst="roundRect">
            <a:avLst/>
          </a:prstGeom>
          <a:solidFill>
            <a:srgbClr val="0000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Económica y de Planeación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107984" y="1378420"/>
            <a:ext cx="13648" cy="412163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4628863" y="3059261"/>
            <a:ext cx="2524835" cy="650557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Comisión Regional de Competitividad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4628860" y="3903263"/>
            <a:ext cx="2524835" cy="650557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Seguimiento Calidad de Vida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628863" y="4722128"/>
            <a:ext cx="2524835" cy="650557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Planeación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263146" y="5713791"/>
            <a:ext cx="8471421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es-ES" alt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+mn-cs"/>
              </a:rPr>
              <a:t>Empresas de la Región operan en un entorno competitivo favorable y cuentan con información económica regional pertinente para la toma de decisiones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Económica y de Planeación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46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284813" y="1562464"/>
            <a:ext cx="8574374" cy="92333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altLang="es-CO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</a:t>
            </a:r>
            <a:r>
              <a:rPr lang="es-ES" altLang="es-CO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altLang="es-CO" sz="1600" dirty="0">
                <a:solidFill>
                  <a:schemeClr val="bg1"/>
                </a:solidFill>
                <a:latin typeface="Verdana"/>
                <a:ea typeface="+mn-ea"/>
                <a:cs typeface="+mn-cs"/>
              </a:rPr>
              <a:t>Empresas de la región operan en un entorno competitivo favorable y cuentan con información económica regional pertinente para la toma de decisiones</a:t>
            </a:r>
            <a:endParaRPr lang="es-ES" altLang="es-CO" sz="1600" dirty="0">
              <a:solidFill>
                <a:schemeClr val="bg1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66343" y="2713955"/>
            <a:ext cx="72038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72  informes publicados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sobre coyuntura económica regional, dinámicas empresariales seleccionadas y competitividad empresarial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70%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de los informes son divulgados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por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 medios regionales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y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15%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por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medios nacionales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10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Proyectos estructurados con fuentes de financiación definidas para cada una de las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5 Iniciativas </a:t>
            </a:r>
            <a:r>
              <a:rPr lang="es-CO" sz="1600" b="1" i="1" dirty="0">
                <a:solidFill>
                  <a:srgbClr val="DD005E"/>
                </a:solidFill>
                <a:latin typeface="Verdana"/>
              </a:rPr>
              <a:t>Cluster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220 empresas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participan en la implementación de los Planes de Acción del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Programa de Iniciativas </a:t>
            </a:r>
            <a:r>
              <a:rPr lang="es-CO" sz="1600" b="1" i="1" dirty="0">
                <a:solidFill>
                  <a:srgbClr val="DD005E"/>
                </a:solidFill>
                <a:latin typeface="Verdana"/>
              </a:rPr>
              <a:t>Cluster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b="1" i="1" dirty="0">
              <a:solidFill>
                <a:srgbClr val="DD005E"/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Seguimiento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a la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estrategia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la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CCC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Económica y de Planeación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-1123000" y="4147601"/>
            <a:ext cx="3446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DD00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Esperados</a:t>
            </a:r>
            <a:endParaRPr lang="en-US" sz="2000" b="1" dirty="0">
              <a:solidFill>
                <a:srgbClr val="DD005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19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Económica y de Planeación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9823" y="1619973"/>
            <a:ext cx="8589364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Áreas de Trabajo</a:t>
            </a:r>
          </a:p>
          <a:p>
            <a:pPr lvl="0">
              <a:lnSpc>
                <a:spcPct val="90000"/>
              </a:lnSpc>
            </a:pPr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Estudios Económicos</a:t>
            </a:r>
          </a:p>
          <a:p>
            <a:pPr lvl="0">
              <a:lnSpc>
                <a:spcPct val="90000"/>
              </a:lnSpc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Empresas con acceso a información y análisis económico regional pertinentes y oportunos</a:t>
            </a:r>
          </a:p>
          <a:p>
            <a:pPr lvl="0">
              <a:lnSpc>
                <a:spcPct val="90000"/>
              </a:lnSpc>
            </a:pPr>
            <a:endParaRPr lang="es-CO" altLang="es-CO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Competitividad e Iniciativas </a:t>
            </a:r>
            <a:r>
              <a:rPr lang="es-ES" altLang="es-CO" sz="2000" b="1" i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Cluster</a:t>
            </a:r>
          </a:p>
          <a:p>
            <a:pPr lvl="0">
              <a:lnSpc>
                <a:spcPct val="90000"/>
              </a:lnSpc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Ecosistemas empresariales dinámicos del Valle del Cauca implementando Planes de Acción para impulsar su competitividad</a:t>
            </a:r>
          </a:p>
          <a:p>
            <a:pPr lvl="0">
              <a:lnSpc>
                <a:spcPct val="90000"/>
              </a:lnSpc>
            </a:pPr>
            <a:endParaRPr lang="es-ES" altLang="es-CO" i="1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Comisión Regional de Competitividad</a:t>
            </a:r>
          </a:p>
          <a:p>
            <a:pPr>
              <a:lnSpc>
                <a:spcPct val="90000"/>
              </a:lnSpc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Ecosistema regional de competitividad trabajando en red apalancado en la Narrativa Estratégica de Competitividad que impulsa la productividad empresarial</a:t>
            </a:r>
          </a:p>
          <a:p>
            <a:pPr>
              <a:lnSpc>
                <a:spcPct val="90000"/>
              </a:lnSpc>
            </a:pPr>
            <a:endParaRPr lang="es-CO" altLang="es-CO" b="1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CO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Planeación</a:t>
            </a:r>
          </a:p>
          <a:p>
            <a:pPr>
              <a:lnSpc>
                <a:spcPct val="90000"/>
              </a:lnSpc>
            </a:pPr>
            <a:r>
              <a:rPr lang="es-CO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Unidades Competitivas y Corporativas apoyadas en el seguimiento, actualización e implementación de sus Planes de Acción en línea con la estrategia de la CCC y la dinámica económica regional</a:t>
            </a:r>
            <a:endParaRPr lang="es-ES" alt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es-ES" altLang="es-CO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83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68611" y="2644801"/>
            <a:ext cx="50229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endParaRPr lang="es-CO" sz="2000" b="1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Análisis de entorno económico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32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informes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de entorno económico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12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presentaciones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foros regionales, nacionales, empresariales o gremiales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encuestas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opinión empresarial</a:t>
            </a:r>
          </a:p>
          <a:p>
            <a:pPr fontAlgn="ctr"/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Observatorio Empresarial y de Competitividad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6 talleres técnicos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entidades que producen información en Colombia</a:t>
            </a:r>
          </a:p>
          <a:p>
            <a:pPr fontAlgn="ctr">
              <a:buClr>
                <a:srgbClr val="DD005E"/>
              </a:buClr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Plataforma de información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Especial sobre tejido empresarial regional 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"Las 100 + CCC"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100%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Memoria Institucional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digitalizada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Económica y de Planeación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Estudios Económicos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9 Rectángulo"/>
          <p:cNvSpPr/>
          <p:nvPr/>
        </p:nvSpPr>
        <p:spPr>
          <a:xfrm>
            <a:off x="269822" y="2179610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Programas/Productos</a:t>
            </a:r>
          </a:p>
        </p:txBody>
      </p:sp>
      <p:sp>
        <p:nvSpPr>
          <p:cNvPr id="13" name="2 CuadroTexto"/>
          <p:cNvSpPr txBox="1"/>
          <p:nvPr/>
        </p:nvSpPr>
        <p:spPr>
          <a:xfrm>
            <a:off x="5291528" y="2032520"/>
            <a:ext cx="385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Informes </a:t>
            </a: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</a:t>
            </a:r>
          </a:p>
          <a:p>
            <a:pPr fontAlgn="ctr">
              <a:buClr>
                <a:srgbClr val="DD005E"/>
              </a:buClr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Presentaciones</a:t>
            </a: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12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13672" r="38160" b="15461"/>
          <a:stretch/>
        </p:blipFill>
        <p:spPr bwMode="auto">
          <a:xfrm>
            <a:off x="5883768" y="3093263"/>
            <a:ext cx="1158066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t="12951" r="37548" b="17553"/>
          <a:stretch/>
        </p:blipFill>
        <p:spPr bwMode="auto">
          <a:xfrm rot="595795">
            <a:off x="6412314" y="2956350"/>
            <a:ext cx="1196743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t="28517" r="41915" b="7220"/>
          <a:stretch/>
        </p:blipFill>
        <p:spPr>
          <a:xfrm rot="1036628">
            <a:off x="6881503" y="3002228"/>
            <a:ext cx="1126594" cy="1008000"/>
          </a:xfrm>
          <a:prstGeom prst="rect">
            <a:avLst/>
          </a:prstGeom>
        </p:spPr>
      </p:pic>
      <p:pic>
        <p:nvPicPr>
          <p:cNvPr id="25" name="Picture 2" descr="http://www.ccc.org.co/wp-content/uploads/2015/03/1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77" y="5120435"/>
            <a:ext cx="96352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bservatorio Económico del Valle del Cau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31" y="4410065"/>
            <a:ext cx="2382545" cy="468000"/>
          </a:xfrm>
          <a:prstGeom prst="rect">
            <a:avLst/>
          </a:prstGeom>
          <a:solidFill>
            <a:srgbClr val="000099"/>
          </a:solidFill>
        </p:spPr>
      </p:pic>
    </p:spTree>
    <p:extLst>
      <p:ext uri="{BB962C8B-B14F-4D97-AF65-F5344CB8AC3E}">
        <p14:creationId xmlns:p14="http://schemas.microsoft.com/office/powerpoint/2010/main" val="1490705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34911" y="2787131"/>
            <a:ext cx="50966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sz="19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Implementación Planes de Acción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5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agendas de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priorización y financiación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proyectos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4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actualizaciones de Planes de Acción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1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evento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conferencistas nacionales e internacionales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2 IC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 en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eventos nacionales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sz="19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Análisis de Competitividad Sectorial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32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informes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de entorno competitivo sectorial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12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presentaciones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foros regionales, nacionales, empresariales o gremiales</a:t>
            </a: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01585" y="3431066"/>
            <a:ext cx="37925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10 proyectos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estructurados para las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Iniciativas</a:t>
            </a:r>
            <a:r>
              <a:rPr lang="es-CO" sz="1600" b="1" i="1" dirty="0">
                <a:solidFill>
                  <a:srgbClr val="DD005E"/>
                </a:solidFill>
                <a:latin typeface="Verdana"/>
              </a:rPr>
              <a:t> Cluster </a:t>
            </a:r>
            <a:endParaRPr lang="es-CO" sz="1600" b="1" dirty="0">
              <a:solidFill>
                <a:srgbClr val="DD005E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s-CO" sz="1200" b="1" dirty="0">
              <a:solidFill>
                <a:srgbClr val="DD005E"/>
              </a:solidFill>
              <a:latin typeface="Verdana"/>
            </a:endParaRPr>
          </a:p>
          <a:p>
            <a:r>
              <a:rPr lang="es-CO" sz="1600" b="1" dirty="0">
                <a:solidFill>
                  <a:srgbClr val="DD005E"/>
                </a:solidFill>
                <a:latin typeface="Verdana"/>
              </a:rPr>
              <a:t>220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empresas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participando en las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Iniciativas</a:t>
            </a:r>
            <a:r>
              <a:rPr lang="es-CO" sz="1600" b="1" i="1" dirty="0">
                <a:solidFill>
                  <a:srgbClr val="DD005E"/>
                </a:solidFill>
                <a:latin typeface="Verdana"/>
              </a:rPr>
              <a:t> Cluster</a:t>
            </a:r>
            <a:endParaRPr lang="es-CO" sz="1600" b="1" dirty="0">
              <a:solidFill>
                <a:srgbClr val="DD005E"/>
              </a:solidFill>
              <a:latin typeface="Verdana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Económica y de Planeación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Competitividad Empresarial e Iniciativas</a:t>
            </a:r>
            <a:r>
              <a:rPr lang="es-CO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Cluster</a:t>
            </a:r>
            <a:endParaRPr lang="es-ES" altLang="es-CO" sz="20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5088" t="49672" r="10006" b="9678"/>
          <a:stretch/>
        </p:blipFill>
        <p:spPr>
          <a:xfrm>
            <a:off x="5231566" y="5297321"/>
            <a:ext cx="3007740" cy="1080000"/>
          </a:xfrm>
          <a:prstGeom prst="rect">
            <a:avLst/>
          </a:prstGeom>
        </p:spPr>
      </p:pic>
      <p:sp>
        <p:nvSpPr>
          <p:cNvPr id="11" name="9 Rectángulo"/>
          <p:cNvSpPr/>
          <p:nvPr/>
        </p:nvSpPr>
        <p:spPr>
          <a:xfrm>
            <a:off x="269822" y="2179610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Programas/Productos</a:t>
            </a:r>
          </a:p>
        </p:txBody>
      </p:sp>
      <p:sp>
        <p:nvSpPr>
          <p:cNvPr id="15" name="2 CuadroTexto"/>
          <p:cNvSpPr txBox="1"/>
          <p:nvPr/>
        </p:nvSpPr>
        <p:spPr>
          <a:xfrm>
            <a:off x="5291528" y="2032520"/>
            <a:ext cx="385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Informes </a:t>
            </a: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</a:t>
            </a:r>
          </a:p>
          <a:p>
            <a:pPr fontAlgn="ctr">
              <a:buClr>
                <a:srgbClr val="DD005E"/>
              </a:buClr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Presentaciones</a:t>
            </a: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1030732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99802" y="2697492"/>
            <a:ext cx="49317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Análisis de Competitividad Regional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4 informes y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presentaciones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empresarios, universidades e instituciones</a:t>
            </a:r>
            <a:endParaRPr lang="es-CO" sz="1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informes de seguimiento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la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Narrativa Estratégica de Competitividad Regional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Foro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Empresarial Economía Creativa</a:t>
            </a:r>
          </a:p>
          <a:p>
            <a:pPr fontAlgn="ctr"/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Ecosistema de Competitividad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Coordinación </a:t>
            </a: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Alianza Valle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rgbClr val="000000"/>
                </a:solidFill>
                <a:latin typeface="Verdana"/>
              </a:rPr>
              <a:t>Definición </a:t>
            </a:r>
            <a:r>
              <a:rPr lang="es-CO" sz="1400" b="1" dirty="0">
                <a:solidFill>
                  <a:srgbClr val="DD005E"/>
                </a:solidFill>
                <a:latin typeface="Verdana"/>
              </a:rPr>
              <a:t>Prioridades Regionales - Planes Estratégicos de Competitividad y </a:t>
            </a:r>
            <a:r>
              <a:rPr lang="es-CO" sz="1400" b="1" dirty="0" err="1">
                <a:solidFill>
                  <a:srgbClr val="DD005E"/>
                </a:solidFill>
                <a:latin typeface="Verdana"/>
              </a:rPr>
              <a:t>CTeI</a:t>
            </a:r>
            <a:endParaRPr lang="es-CO" sz="1400" b="1" dirty="0">
              <a:solidFill>
                <a:srgbClr val="DD005E"/>
              </a:solidFill>
              <a:latin typeface="Verdana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conceptos emitidos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el marco del SGR</a:t>
            </a:r>
          </a:p>
          <a:p>
            <a:pPr fontAlgn="ctr"/>
            <a:endParaRPr lang="es-CO" sz="1400" dirty="0">
              <a:solidFill>
                <a:schemeClr val="accent1">
                  <a:lumMod val="50000"/>
                </a:schemeClr>
              </a:solidFill>
              <a:latin typeface="Verdana"/>
            </a:endParaRPr>
          </a:p>
          <a:p>
            <a:pPr marL="285750" indent="-285750" fontAlgn="ctr">
              <a:buFont typeface="Arial" pitchFamily="34" charset="0"/>
              <a:buChar char="•"/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Cali Cómo Vamos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Informe de Calidad de Vida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Informe de Percepción Ciudadana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Económica y de Planeación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Comisión Regional de Competitividad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9 Rectángulo"/>
          <p:cNvSpPr/>
          <p:nvPr/>
        </p:nvSpPr>
        <p:spPr>
          <a:xfrm>
            <a:off x="269822" y="2179610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Programas/Productos</a:t>
            </a:r>
          </a:p>
        </p:txBody>
      </p:sp>
      <p:pic>
        <p:nvPicPr>
          <p:cNvPr id="2050" name="Picture 2" descr="Logo la Comision Regional de Competitiv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16" y="3238512"/>
            <a:ext cx="1714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wixstatic.com/media/ba6905_d543a1ab03d645e894809fa426a6eae7.png/v1/fill/w_300,h_125,al_c,usm_0.50_1.20_0.00/ba6905_d543a1ab03d645e894809fa426a6eae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89" y="5566444"/>
            <a:ext cx="1728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588" y="5596424"/>
            <a:ext cx="1645715" cy="576000"/>
          </a:xfrm>
          <a:prstGeom prst="rect">
            <a:avLst/>
          </a:prstGeom>
        </p:spPr>
      </p:pic>
      <p:sp>
        <p:nvSpPr>
          <p:cNvPr id="14" name="2 CuadroTexto"/>
          <p:cNvSpPr txBox="1"/>
          <p:nvPr/>
        </p:nvSpPr>
        <p:spPr>
          <a:xfrm>
            <a:off x="5291528" y="2032520"/>
            <a:ext cx="385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Informes </a:t>
            </a: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</a:p>
          <a:p>
            <a:pPr fontAlgn="ctr">
              <a:buClr>
                <a:srgbClr val="DD005E"/>
              </a:buClr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Presentaciones</a:t>
            </a: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1920548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69823" y="2795905"/>
            <a:ext cx="4931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Informes de seguimiento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CCC</a:t>
            </a:r>
          </a:p>
          <a:p>
            <a:pPr marL="285750" indent="-285750" fontAlgn="ctr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Informes sobre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desarrollo de nuevos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negocios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Coordinación Informe de Gestión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CCC 2015</a:t>
            </a:r>
          </a:p>
          <a:p>
            <a:pPr marL="285750" indent="-285750" fontAlgn="ctr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CCC 2017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Económica y de Planeación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Planeación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9 Rectángulo"/>
          <p:cNvSpPr/>
          <p:nvPr/>
        </p:nvSpPr>
        <p:spPr>
          <a:xfrm>
            <a:off x="269822" y="2179610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Productos</a:t>
            </a:r>
          </a:p>
        </p:txBody>
      </p:sp>
      <p:sp>
        <p:nvSpPr>
          <p:cNvPr id="9" name="2 CuadroTexto"/>
          <p:cNvSpPr txBox="1"/>
          <p:nvPr/>
        </p:nvSpPr>
        <p:spPr>
          <a:xfrm>
            <a:off x="5291528" y="2032520"/>
            <a:ext cx="3852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D005E"/>
              </a:buClr>
            </a:pP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Unidades Competitivas y Corporativas </a:t>
            </a:r>
            <a:r>
              <a:rPr lang="es-CO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apoyadas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el seguimiento, actualización e implementación de sus </a:t>
            </a:r>
            <a:r>
              <a:rPr lang="es-CO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Planes de Acción</a:t>
            </a:r>
          </a:p>
        </p:txBody>
      </p:sp>
    </p:spTree>
    <p:extLst>
      <p:ext uri="{BB962C8B-B14F-4D97-AF65-F5344CB8AC3E}">
        <p14:creationId xmlns:p14="http://schemas.microsoft.com/office/powerpoint/2010/main" val="905654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2342562"/>
            <a:ext cx="8640960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4800" dirty="0">
                <a:solidFill>
                  <a:srgbClr val="000089"/>
                </a:solidFill>
                <a:latin typeface="Verdana"/>
                <a:cs typeface="Verdana"/>
              </a:rPr>
              <a:t>Secretaría General</a:t>
            </a:r>
          </a:p>
        </p:txBody>
      </p:sp>
    </p:spTree>
    <p:extLst>
      <p:ext uri="{BB962C8B-B14F-4D97-AF65-F5344CB8AC3E}">
        <p14:creationId xmlns:p14="http://schemas.microsoft.com/office/powerpoint/2010/main" val="2364136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4107984" y="2151604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4121632" y="4908432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38 Rectángulo redondeado"/>
          <p:cNvSpPr/>
          <p:nvPr/>
        </p:nvSpPr>
        <p:spPr>
          <a:xfrm>
            <a:off x="1273789" y="3196048"/>
            <a:ext cx="2524835" cy="980170"/>
          </a:xfrm>
          <a:prstGeom prst="roundRect">
            <a:avLst/>
          </a:prstGeom>
          <a:solidFill>
            <a:srgbClr val="0000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Secretaría General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107984" y="2142699"/>
            <a:ext cx="0" cy="2784143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595584" y="3741958"/>
            <a:ext cx="2524835" cy="980170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Comunicación Corporativa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263147" y="5713791"/>
            <a:ext cx="823212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es-ES" alt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Gestión de la reputación corporativa de la CCC, mitigando los riesgos legales de su operación y velando por la coherencia entre la estrategia, las acciones institucionales y la comunicación corporativa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4628863" y="2306378"/>
            <a:ext cx="2524835" cy="980170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Asuntos legales y Contratación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Secretaría General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61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32637" y="2939692"/>
            <a:ext cx="777152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Índice de Reputación Corporativa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en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700/1.000 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90%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de índice de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percepción mediática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positiva y neutra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95%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de las solicitudes de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documentos contractuales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cumplidas dentro de los tiempos establecidos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90%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de cumplimiento de los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tiempos de respuesta para conceptos</a:t>
            </a:r>
          </a:p>
          <a:p>
            <a:pPr>
              <a:buClr>
                <a:srgbClr val="DD005E"/>
              </a:buClr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dirty="0">
              <a:solidFill>
                <a:srgbClr val="DD005E"/>
              </a:solidFill>
              <a:latin typeface="Verdana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Secretaría General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54833" y="1562464"/>
            <a:ext cx="8649324" cy="92333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altLang="es-CO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</a:t>
            </a:r>
            <a:r>
              <a:rPr lang="es-ES" altLang="es-CO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altLang="es-CO" sz="1600" dirty="0">
                <a:solidFill>
                  <a:schemeClr val="bg1"/>
                </a:solidFill>
                <a:latin typeface="Verdana"/>
                <a:ea typeface="+mn-ea"/>
                <a:cs typeface="+mn-cs"/>
              </a:rPr>
              <a:t>Gestión de la reputación corporativa de la CCC, mitigando los riesgos legales de su operación y velando por la coherencia entre la estrategia, las acciones institucionales y la comunicación corporativa</a:t>
            </a:r>
            <a:endParaRPr lang="es-ES" altLang="es-CO" sz="1600" dirty="0">
              <a:solidFill>
                <a:schemeClr val="bg1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-1123000" y="4147601"/>
            <a:ext cx="3446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DD00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Esperados</a:t>
            </a:r>
            <a:endParaRPr lang="en-US" sz="2000" b="1" dirty="0">
              <a:solidFill>
                <a:srgbClr val="DD005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9803" y="1279566"/>
            <a:ext cx="8589364" cy="3981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alt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2023, la Cámara de Comercio de Cali tendrá ingresos operacionales propios por </a:t>
            </a:r>
            <a:r>
              <a:rPr lang="es-ES" altLang="es-CO" sz="2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USD 60 millones</a:t>
            </a:r>
            <a:r>
              <a:rPr lang="es-ES" alt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con un margen EBITDA superior a 20% </a:t>
            </a:r>
          </a:p>
          <a:p>
            <a:pPr marL="0" indent="0">
              <a:buNone/>
            </a:pPr>
            <a:endParaRPr lang="es-ES" altLang="es-CO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alt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Durante la siguiente década habrá agenciado recursos para el desarrollo por un monto superior a </a:t>
            </a:r>
            <a:r>
              <a:rPr lang="es-ES" altLang="es-CO" sz="2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USD 100 millones</a:t>
            </a:r>
            <a:r>
              <a:rPr lang="es-ES" altLang="es-CO" sz="2400" b="1" dirty="0">
                <a:solidFill>
                  <a:srgbClr val="FF035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alt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habrá movilizado </a:t>
            </a:r>
            <a:r>
              <a:rPr lang="es-ES" altLang="es-CO" sz="2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USD 3.000 millones </a:t>
            </a:r>
            <a:r>
              <a:rPr lang="es-ES" alt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recursos,  convirtiéndose así en la agencia de corporación privada más importante para el desarrollo económico del Valle del Cauca</a:t>
            </a:r>
            <a:endParaRPr lang="es-CO" altLang="es-CO" sz="2800" dirty="0"/>
          </a:p>
          <a:p>
            <a:pPr marL="0" indent="0">
              <a:buNone/>
            </a:pPr>
            <a:endParaRPr lang="es-ES" altLang="es-CO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600890" y="317006"/>
            <a:ext cx="7894382" cy="535531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altLang="es-CO" sz="32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Nuestra MEGA Operativa</a:t>
            </a:r>
          </a:p>
        </p:txBody>
      </p:sp>
    </p:spTree>
    <p:extLst>
      <p:ext uri="{BB962C8B-B14F-4D97-AF65-F5344CB8AC3E}">
        <p14:creationId xmlns:p14="http://schemas.microsoft.com/office/powerpoint/2010/main" val="3031760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39843" y="1763614"/>
            <a:ext cx="8664314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CO" sz="24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Áreas de Trabajo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Asuntos Legales y Contratación</a:t>
            </a:r>
            <a:endParaRPr lang="es-CO" altLang="es-CO" sz="20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Contribuir al cumplimiento de los objetivos estratégicos de la CCC,  viabilizando jurídicamente sus operaciones, ejecución de programas, convenios y mitigando los riesgos jurídicos asociados</a:t>
            </a:r>
          </a:p>
          <a:p>
            <a:pPr lvl="0">
              <a:lnSpc>
                <a:spcPct val="90000"/>
              </a:lnSpc>
            </a:pPr>
            <a:endParaRPr lang="es-CO" alt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Comunicación Corporativa</a:t>
            </a:r>
          </a:p>
          <a:p>
            <a:pPr>
              <a:lnSpc>
                <a:spcPct val="90000"/>
              </a:lnSpc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Contribuir al logro de los objetivos estratégicos de la CCC y al fortalecimiento de su reputación y buena imagen definiendo políticas, lineamientos y estrategias de comunicación que garanticen coherencia, unidad y pertinencia de la estrategia frente a sus grupos de interés</a:t>
            </a:r>
            <a:endParaRPr lang="es-CO" alt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es-ES" altLang="es-CO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Secretaría General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09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Secretaría General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9803" y="2465087"/>
            <a:ext cx="8589363" cy="431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Contratación</a:t>
            </a:r>
          </a:p>
          <a:p>
            <a:pPr marL="285750" indent="-285750" fontAlgn="ctr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Software de contratación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estable y mejorado con reportes que permita consultar estado del proceso, y avisos oportunos sobre vencimientos</a:t>
            </a:r>
          </a:p>
          <a:p>
            <a:pPr marL="285750" indent="-285750" fontAlgn="ctr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Colaboradores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Proceso de Contratación capacitados y sensibilizados</a:t>
            </a:r>
          </a:p>
          <a:p>
            <a:pPr marL="285750" indent="-285750" fontAlgn="ctr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5%</a:t>
            </a:r>
            <a:r>
              <a:rPr lang="es-CO" sz="1600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CO" sz="1600" dirty="0">
                <a:solidFill>
                  <a:srgbClr val="000000"/>
                </a:solidFill>
                <a:latin typeface="Verdana"/>
              </a:rPr>
              <a:t>de disminución de requerimientos/devoluciones en solicitudes de contratación</a:t>
            </a:r>
          </a:p>
          <a:p>
            <a:pPr marL="285750" indent="-285750" fontAlgn="ctr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95% </a:t>
            </a:r>
            <a:r>
              <a:rPr lang="es-CO" sz="1600" dirty="0">
                <a:solidFill>
                  <a:srgbClr val="000000"/>
                </a:solidFill>
                <a:latin typeface="Verdana"/>
              </a:rPr>
              <a:t>de cumplimiento de los tiempos de respuesta para documentos contractuales  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lnSpc>
                <a:spcPct val="150000"/>
              </a:lnSpc>
              <a:buClr>
                <a:srgbClr val="DD005E"/>
              </a:buClr>
            </a:pPr>
            <a:r>
              <a:rPr lang="es-CO" sz="20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Actividades corporativas transversales</a:t>
            </a:r>
          </a:p>
          <a:p>
            <a:pPr marL="285750" indent="-285750" fontAlgn="ctr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90%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de cumplimiento de los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tiempos de respuesta para conceptos</a:t>
            </a:r>
            <a:endParaRPr lang="es-CO" sz="16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lnSpc>
                <a:spcPct val="150000"/>
              </a:lnSpc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conceptos de ente de control desfavorables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Asuntos Legales y Contratación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69822" y="2179610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Servicios</a:t>
            </a:r>
          </a:p>
        </p:txBody>
      </p:sp>
    </p:spTree>
    <p:extLst>
      <p:ext uri="{BB962C8B-B14F-4D97-AF65-F5344CB8AC3E}">
        <p14:creationId xmlns:p14="http://schemas.microsoft.com/office/powerpoint/2010/main" val="33295625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Secretaría General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4833" y="2465087"/>
            <a:ext cx="864932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Narrativa Corporativa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Narrativa Corporativa 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implementada con los colaboradores de la CCC</a:t>
            </a:r>
            <a:br>
              <a:rPr lang="es-CO" sz="1200" dirty="0"/>
            </a:br>
            <a:endParaRPr lang="es-CO" sz="1200" dirty="0"/>
          </a:p>
          <a:p>
            <a:pPr fontAlgn="ctr"/>
            <a:r>
              <a:rPr lang="es-CO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Esquema de vocería corporativa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50%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incremento en el </a:t>
            </a:r>
            <a:r>
              <a:rPr lang="es-CO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Free </a:t>
            </a:r>
            <a:r>
              <a:rPr lang="es-CO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</a:t>
            </a:r>
            <a:r>
              <a:rPr lang="es-CO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anual de la CCC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90%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índice de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percepción mediática positiva y neutra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40%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incremento de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seguidores en redes sociales</a:t>
            </a:r>
          </a:p>
          <a:p>
            <a:pPr fontAlgn="ctr">
              <a:buClr>
                <a:srgbClr val="DD005E"/>
              </a:buClr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Modelo de diálogos con grupos de interés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relacionamiento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ejecución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 del relacionamiento y la comunicación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100%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relacionamiento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colaboradores ejecutado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80%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satisfacción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las encuestas aplicadas a los colaboradores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Estrategia de relacionamiento con periodistas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relacionamiento con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medios de comunicación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implementado</a:t>
            </a:r>
            <a:endParaRPr 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30%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incremento en </a:t>
            </a:r>
            <a:r>
              <a:rPr lang="es-CO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Free Press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medios nacionales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Comunicación Corporativa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9822" y="2179610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</a:t>
            </a:r>
          </a:p>
        </p:txBody>
      </p:sp>
    </p:spTree>
    <p:extLst>
      <p:ext uri="{BB962C8B-B14F-4D97-AF65-F5344CB8AC3E}">
        <p14:creationId xmlns:p14="http://schemas.microsoft.com/office/powerpoint/2010/main" val="334953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2342562"/>
            <a:ext cx="8640960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4800" dirty="0">
                <a:solidFill>
                  <a:srgbClr val="000089"/>
                </a:solidFill>
                <a:latin typeface="Verdana"/>
                <a:cs typeface="Verdana"/>
              </a:rPr>
              <a:t>Unidad de Gestión Integral</a:t>
            </a:r>
          </a:p>
        </p:txBody>
      </p:sp>
    </p:spTree>
    <p:extLst>
      <p:ext uri="{BB962C8B-B14F-4D97-AF65-F5344CB8AC3E}">
        <p14:creationId xmlns:p14="http://schemas.microsoft.com/office/powerpoint/2010/main" val="24643542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4107984" y="1828764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4121632" y="5508944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37 Rectángulo redondeado"/>
          <p:cNvSpPr/>
          <p:nvPr/>
        </p:nvSpPr>
        <p:spPr>
          <a:xfrm>
            <a:off x="4628861" y="2022046"/>
            <a:ext cx="2524835" cy="650557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Tecnología y Procesos</a:t>
            </a:r>
            <a:endParaRPr lang="es-ES" sz="1600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1273789" y="3196048"/>
            <a:ext cx="2524835" cy="980170"/>
          </a:xfrm>
          <a:prstGeom prst="roundRect">
            <a:avLst/>
          </a:prstGeom>
          <a:solidFill>
            <a:srgbClr val="0000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 Integral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107984" y="1828800"/>
            <a:ext cx="13648" cy="367125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4628863" y="2838537"/>
            <a:ext cx="2524835" cy="650557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 Humana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4628860" y="3682539"/>
            <a:ext cx="2524835" cy="650557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Financiero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628863" y="4501404"/>
            <a:ext cx="2524835" cy="650557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Servicios Administrativos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263146" y="5713791"/>
            <a:ext cx="847142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es-ES" alt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+mn-cs"/>
              </a:rPr>
              <a:t>Recursos gestionados de manera eficiente que habiliten procesos ágiles, monitoreables y generadores de información relevante para el cumplimiento de la estrategia Corporativa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Gestión Integral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932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284813" y="1562464"/>
            <a:ext cx="8619344" cy="92333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altLang="es-CO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</a:t>
            </a:r>
            <a:r>
              <a:rPr lang="es-ES" altLang="es-CO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altLang="es-CO" sz="1600" dirty="0">
                <a:solidFill>
                  <a:schemeClr val="bg1"/>
                </a:solidFill>
                <a:latin typeface="Verdana"/>
                <a:ea typeface="+mn-ea"/>
                <a:cs typeface="+mn-cs"/>
              </a:rPr>
              <a:t>Recursos gestionados de manera eficiente que habiliten procesos ágiles, monitoreables y generadores de información relevante para el cumplimiento de la estrategia Corporativa</a:t>
            </a:r>
            <a:endParaRPr lang="es-ES" altLang="es-CO" sz="1600" dirty="0">
              <a:solidFill>
                <a:schemeClr val="bg1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Gestión Integral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78219" y="2922743"/>
            <a:ext cx="79259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300" b="1" dirty="0">
                <a:solidFill>
                  <a:srgbClr val="DD005E"/>
                </a:solidFill>
                <a:latin typeface="Verdana"/>
              </a:rPr>
              <a:t>100% </a:t>
            </a:r>
            <a:r>
              <a:rPr lang="es-CO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los </a:t>
            </a:r>
            <a:r>
              <a:rPr lang="es-CO" sz="1300" b="1" dirty="0">
                <a:solidFill>
                  <a:srgbClr val="DD005E"/>
                </a:solidFill>
                <a:latin typeface="Verdana"/>
              </a:rPr>
              <a:t>planes tecnológicos </a:t>
            </a:r>
            <a:r>
              <a:rPr lang="es-CO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implementados (infraestructura y virtualización)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3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300" b="1" dirty="0">
                <a:solidFill>
                  <a:srgbClr val="DD005E"/>
                </a:solidFill>
                <a:latin typeface="Verdana"/>
              </a:rPr>
              <a:t>100% </a:t>
            </a:r>
            <a:r>
              <a:rPr lang="es-CO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los cargos gerenciales de la CCC con </a:t>
            </a:r>
            <a:r>
              <a:rPr lang="es-CO" sz="1300" b="1" dirty="0">
                <a:solidFill>
                  <a:srgbClr val="DD005E"/>
                </a:solidFill>
                <a:latin typeface="Verdana"/>
              </a:rPr>
              <a:t>competencias y retroalimentación medidas</a:t>
            </a:r>
          </a:p>
          <a:p>
            <a:pPr>
              <a:buClr>
                <a:srgbClr val="DD005E"/>
              </a:buClr>
            </a:pPr>
            <a:endParaRPr lang="es-CO" sz="13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300" b="1" dirty="0">
                <a:solidFill>
                  <a:srgbClr val="DD005E"/>
                </a:solidFill>
                <a:latin typeface="Verdana"/>
              </a:rPr>
              <a:t>Evaluación de desempeño </a:t>
            </a:r>
            <a:r>
              <a:rPr lang="es-CO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por competencias realizada al 100% de los cargos </a:t>
            </a:r>
          </a:p>
          <a:p>
            <a:pPr>
              <a:buClr>
                <a:srgbClr val="DD005E"/>
              </a:buClr>
            </a:pPr>
            <a:endParaRPr lang="es-CO" sz="13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300" b="1" dirty="0">
                <a:solidFill>
                  <a:srgbClr val="DD005E"/>
                </a:solidFill>
                <a:latin typeface="Verdana"/>
              </a:rPr>
              <a:t>Implementación </a:t>
            </a:r>
            <a:r>
              <a:rPr lang="es-CO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</a:t>
            </a:r>
            <a:r>
              <a:rPr lang="es-CO" sz="1300" b="1" dirty="0">
                <a:solidFill>
                  <a:srgbClr val="DD005E"/>
                </a:solidFill>
                <a:latin typeface="Verdana"/>
              </a:rPr>
              <a:t> </a:t>
            </a:r>
            <a:r>
              <a:rPr lang="es-CO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Plan de acción de </a:t>
            </a:r>
            <a:r>
              <a:rPr lang="es-CO" sz="1300" b="1" dirty="0">
                <a:solidFill>
                  <a:srgbClr val="DD005E"/>
                </a:solidFill>
                <a:latin typeface="Verdana"/>
              </a:rPr>
              <a:t>Cultura Corporativa </a:t>
            </a:r>
            <a:endParaRPr lang="es-CO" sz="13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DD005E"/>
              </a:buClr>
            </a:pPr>
            <a:endParaRPr lang="es-CO" sz="13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Contribuir a la competitividad regional a través de los aportes oportunos a </a:t>
            </a:r>
            <a:r>
              <a:rPr lang="es-CO" sz="1300" b="1" dirty="0">
                <a:solidFill>
                  <a:srgbClr val="DD005E"/>
                </a:solidFill>
                <a:latin typeface="Verdana"/>
              </a:rPr>
              <a:t>Invest-Pacific, CEVP, Asocámaras, Confecámaras  y FDI-GIP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300" b="1" dirty="0">
              <a:solidFill>
                <a:srgbClr val="DD005E"/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300" b="1" dirty="0">
                <a:solidFill>
                  <a:srgbClr val="DD005E"/>
                </a:solidFill>
                <a:latin typeface="Verdana"/>
              </a:rPr>
              <a:t>Activos renovados y espacios físicos remodelados </a:t>
            </a:r>
            <a:r>
              <a:rPr lang="es-CO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mejorar la prestación del servicio</a:t>
            </a:r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-1123000" y="4147601"/>
            <a:ext cx="3446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DD00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Esperados</a:t>
            </a:r>
            <a:endParaRPr lang="en-US" sz="2000" b="1" dirty="0">
              <a:solidFill>
                <a:srgbClr val="DD005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32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69823" y="2003854"/>
            <a:ext cx="8619344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CO" sz="2400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Áreas de Trabajo</a:t>
            </a:r>
          </a:p>
          <a:p>
            <a:pPr lvl="0">
              <a:lnSpc>
                <a:spcPct val="90000"/>
              </a:lnSpc>
            </a:pPr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 Humana</a:t>
            </a:r>
          </a:p>
          <a:p>
            <a:pPr>
              <a:lnSpc>
                <a:spcPct val="90000"/>
              </a:lnSpc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Recurso humano más competente y con mejor calidad de vida</a:t>
            </a:r>
          </a:p>
          <a:p>
            <a:pPr lvl="0">
              <a:lnSpc>
                <a:spcPct val="90000"/>
              </a:lnSpc>
            </a:pPr>
            <a:r>
              <a:rPr lang="es-CO" sz="20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Tecnología y Procesos</a:t>
            </a:r>
            <a:endParaRPr lang="es-CO" altLang="es-CO" sz="20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Soluciones tecnológicas que posibilitan nuevos modelos de negocio, productos y servicios</a:t>
            </a:r>
          </a:p>
          <a:p>
            <a:pPr lvl="0">
              <a:lnSpc>
                <a:spcPct val="90000"/>
              </a:lnSpc>
            </a:pPr>
            <a:r>
              <a:rPr lang="es-ES" altLang="es-CO" sz="20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CO" altLang="es-CO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Financiero</a:t>
            </a:r>
          </a:p>
          <a:p>
            <a:pPr>
              <a:lnSpc>
                <a:spcPct val="90000"/>
              </a:lnSpc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Administración de los recursos financieros brindando información que garantice la continuidad en la operación y logro de objetivos</a:t>
            </a:r>
          </a:p>
          <a:p>
            <a:pPr>
              <a:lnSpc>
                <a:spcPct val="90000"/>
              </a:lnSpc>
            </a:pPr>
            <a:endParaRPr lang="es-ES" alt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Servicios Administrativos</a:t>
            </a:r>
          </a:p>
          <a:p>
            <a:pPr>
              <a:lnSpc>
                <a:spcPct val="90000"/>
              </a:lnSpc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Optimización de los recursos físicos y administrativos para la implementación de la estrategia corporativa</a:t>
            </a:r>
            <a:endParaRPr lang="es-ES" altLang="es-CO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Gestión Integral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2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69823" y="2634078"/>
            <a:ext cx="78585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Modelo de competencias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60%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Nuevos Jefes con brecha general menor al 20%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100%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cargos gerenciales  con competencias y retroalimentación medidas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Evaluación de desempeño por competencias</a:t>
            </a:r>
            <a:endParaRPr 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Evaluación de desempeño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competencias al 100% de los cargos en 2016</a:t>
            </a:r>
          </a:p>
          <a:p>
            <a:pPr fontAlgn="ctr">
              <a:buClr>
                <a:srgbClr val="DD005E"/>
              </a:buClr>
            </a:pPr>
            <a:b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Cultura de trabajo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Implementación del </a:t>
            </a:r>
            <a:r>
              <a:rPr lang="es-CO" sz="1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Trabajo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O" sz="1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Cultura Corporativa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Coaching y liderazgo colectivo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80%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Equipo Directivo con brecha general inferior a 20%</a:t>
            </a:r>
          </a:p>
          <a:p>
            <a:pPr fontAlgn="ctr"/>
            <a:b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 calidad de vida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Planes de trabajo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 Caja de Compensación, comités de convivencia y salud ocupacional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Encuesta de </a:t>
            </a:r>
            <a:r>
              <a:rPr lang="es-CO" sz="12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riesgo psicosocial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aplicada en 2016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Gestión Integral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 Humana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69822" y="2179610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</a:t>
            </a:r>
          </a:p>
        </p:txBody>
      </p:sp>
    </p:spTree>
    <p:extLst>
      <p:ext uri="{BB962C8B-B14F-4D97-AF65-F5344CB8AC3E}">
        <p14:creationId xmlns:p14="http://schemas.microsoft.com/office/powerpoint/2010/main" val="25255757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Gestión Integral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9803" y="2524462"/>
            <a:ext cx="85893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Infraestructura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fortalecimiento de la infraestructura técnica implementado (Plan de Continuidad de Negocio y Mejoramiento de Conectividad en sedes)</a:t>
            </a:r>
          </a:p>
          <a:p>
            <a:pPr fontAlgn="ctr">
              <a:buClr>
                <a:srgbClr val="DD005E"/>
              </a:buClr>
            </a:pPr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Virtualización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requerimientos de ley por virtualización implementado (Sede Electrónica)</a:t>
            </a:r>
          </a:p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 Documental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gestión documental implementado (Archivo Electrónico con Requerimientos de Ley)</a:t>
            </a:r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9803" y="5146859"/>
            <a:ext cx="8542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Aportes dinero/especie y capitalización a entidades</a:t>
            </a:r>
          </a:p>
          <a:p>
            <a:pPr fontAlgn="ctr">
              <a:buClr>
                <a:srgbClr val="DD005E"/>
              </a:buClr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fontAlgn="ctr">
              <a:buClr>
                <a:srgbClr val="DD005E"/>
              </a:buClr>
            </a:pPr>
            <a:r>
              <a:rPr lang="es-CO" b="1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 Pacific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</a:t>
            </a: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376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millones</a:t>
            </a:r>
          </a:p>
          <a:p>
            <a:pPr fontAlgn="ctr">
              <a:buClr>
                <a:srgbClr val="DD005E"/>
              </a:buClr>
            </a:pPr>
            <a:r>
              <a:rPr lang="es-CO" b="1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CEVP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</a:t>
            </a: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3.642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millones</a:t>
            </a:r>
          </a:p>
          <a:p>
            <a:pPr fontAlgn="ctr">
              <a:buClr>
                <a:srgbClr val="DD005E"/>
              </a:buClr>
            </a:pPr>
            <a:r>
              <a:rPr lang="es-CO" b="1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Asocámaras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</a:t>
            </a: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270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millones</a:t>
            </a:r>
          </a:p>
          <a:p>
            <a:pPr fontAlgn="ctr">
              <a:buClr>
                <a:srgbClr val="DD005E"/>
              </a:buClr>
            </a:pPr>
            <a:r>
              <a:rPr lang="es-CO" b="1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Confecámaras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</a:t>
            </a: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256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millones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Tecnología y Procesos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253399" y="4524262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Financiero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69822" y="2179610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</a:t>
            </a:r>
          </a:p>
        </p:txBody>
      </p:sp>
    </p:spTree>
    <p:extLst>
      <p:ext uri="{BB962C8B-B14F-4D97-AF65-F5344CB8AC3E}">
        <p14:creationId xmlns:p14="http://schemas.microsoft.com/office/powerpoint/2010/main" val="41589667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Gestión Integral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9822" y="2644801"/>
            <a:ext cx="8589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buClr>
                <a:srgbClr val="DD005E"/>
              </a:buClr>
            </a:pPr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Servicio Extraordinario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Autoevaluación de las habilidades y aptitudes de 100% de los colaboradores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Evaluación </a:t>
            </a:r>
            <a:r>
              <a:rPr lang="es-CO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situ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clientes externos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ctr">
              <a:buClr>
                <a:srgbClr val="DD005E"/>
              </a:buClr>
            </a:pPr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Remodelación áreas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Espacios físicos remodelados  (Remodelación Piso 7, Remodelación Sede Yumbo, Traslado RR.HH.)</a:t>
            </a:r>
          </a:p>
          <a:p>
            <a:pPr fontAlgn="ctr">
              <a:buClr>
                <a:srgbClr val="DD005E"/>
              </a:buClr>
            </a:pPr>
            <a:b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Renovación de Activos</a:t>
            </a:r>
          </a:p>
          <a:p>
            <a:pPr fontAlgn="ctr">
              <a:buClr>
                <a:srgbClr val="DD005E"/>
              </a:buClr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Equipos Renovados (Adecuación del </a:t>
            </a:r>
            <a:r>
              <a:rPr lang="es-CO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Center,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Mobiliario Salas Múltiples, Mobiliario de Oficina Sede Principal (141 sillas), Sistemas de Seguridad (Monitoreo)</a:t>
            </a:r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99803" y="1562464"/>
            <a:ext cx="8589364" cy="40011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Servicios Administrativos</a:t>
            </a:r>
            <a:endParaRPr lang="es-ES" altLang="es-CO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9 Rectángulo"/>
          <p:cNvSpPr/>
          <p:nvPr/>
        </p:nvSpPr>
        <p:spPr>
          <a:xfrm>
            <a:off x="269822" y="2179610"/>
            <a:ext cx="3732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</a:t>
            </a:r>
          </a:p>
        </p:txBody>
      </p:sp>
    </p:spTree>
    <p:extLst>
      <p:ext uri="{BB962C8B-B14F-4D97-AF65-F5344CB8AC3E}">
        <p14:creationId xmlns:p14="http://schemas.microsoft.com/office/powerpoint/2010/main" val="252557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600890" y="317006"/>
            <a:ext cx="7894382" cy="535531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altLang="es-CO" sz="32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Nuestra MEGA Operativa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 bwMode="auto">
          <a:xfrm>
            <a:off x="254833" y="1283658"/>
            <a:ext cx="8634334" cy="436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lnSpc>
                <a:spcPct val="105000"/>
              </a:lnSpc>
              <a:spcBef>
                <a:spcPct val="50000"/>
              </a:spcBef>
              <a:buClr>
                <a:srgbClr val="820000"/>
              </a:buClr>
              <a:buSzPct val="100000"/>
              <a:buFont typeface="Wingdings" pitchFamily="2" charset="2"/>
              <a:buChar char="§"/>
              <a:defRPr sz="2000">
                <a:solidFill>
                  <a:srgbClr val="00005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50000"/>
              </a:spcBef>
              <a:buClr>
                <a:srgbClr val="820000"/>
              </a:buClr>
              <a:buSzPct val="100000"/>
              <a:buFont typeface="Wingdings" pitchFamily="2" charset="2"/>
              <a:buChar char="§"/>
              <a:defRPr sz="1600" i="1">
                <a:solidFill>
                  <a:srgbClr val="00005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50000"/>
              </a:spcBef>
              <a:buClr>
                <a:srgbClr val="820000"/>
              </a:buClr>
              <a:buSzPct val="100000"/>
              <a:buFont typeface="Wingdings" pitchFamily="2" charset="2"/>
              <a:buChar char="§"/>
              <a:defRPr sz="1400" i="1">
                <a:solidFill>
                  <a:srgbClr val="00005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SzPct val="100000"/>
              <a:buFont typeface="Arial" pitchFamily="34" charset="0"/>
              <a:buChar char="–"/>
              <a:defRPr sz="1600">
                <a:solidFill>
                  <a:srgbClr val="00005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SzPct val="100000"/>
              <a:buFont typeface="Arial" pitchFamily="34" charset="0"/>
              <a:buChar char="–"/>
              <a:defRPr sz="1600">
                <a:solidFill>
                  <a:srgbClr val="00005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1600">
                <a:solidFill>
                  <a:srgbClr val="00005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1600">
                <a:solidFill>
                  <a:srgbClr val="00005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1600">
                <a:solidFill>
                  <a:srgbClr val="00005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1600">
                <a:solidFill>
                  <a:srgbClr val="00005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buClr>
                <a:srgbClr val="DD005E"/>
              </a:buClr>
            </a:pPr>
            <a:r>
              <a:rPr lang="es-ES" altLang="es-CO" sz="18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Registro y Redes Empresariales </a:t>
            </a:r>
            <a:r>
              <a:rPr lang="es-ES" alt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generará en ingresos propios USD 50 millones en 2023, manteniendo una tasa de crecimiento anual superior al 13% y habrá agenciado USD 5 millones en la década</a:t>
            </a:r>
          </a:p>
          <a:p>
            <a:pPr marL="285750" indent="-285750" eaLnBrk="1" hangingPunct="1">
              <a:buClr>
                <a:srgbClr val="DD005E"/>
              </a:buClr>
            </a:pPr>
            <a:r>
              <a:rPr lang="es-ES" altLang="es-CO" sz="18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Servicios para los Negocios </a:t>
            </a:r>
            <a:r>
              <a:rPr lang="es-ES" alt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generará en ingresos propios USD 10 millones en 2023 en productos que mejoran directamente el desempeño de las empresas y habrá agenciado USD 5 millones en la década</a:t>
            </a:r>
          </a:p>
          <a:p>
            <a:pPr marL="285750" indent="-285750" eaLnBrk="1" hangingPunct="1">
              <a:buClr>
                <a:srgbClr val="DD005E"/>
              </a:buClr>
            </a:pPr>
            <a:r>
              <a:rPr lang="es-ES" altLang="es-CO" sz="18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Emprendimiento e Innovación Empresarial </a:t>
            </a:r>
            <a:r>
              <a:rPr lang="es-ES" alt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habrá agenciado a 2023 un acumulado de USD 30 millones para sus programas </a:t>
            </a:r>
          </a:p>
          <a:p>
            <a:pPr marL="285750" indent="-285750" eaLnBrk="1" hangingPunct="1">
              <a:buClr>
                <a:srgbClr val="DD005E"/>
              </a:buClr>
            </a:pPr>
            <a:r>
              <a:rPr lang="es-ES" altLang="es-CO" sz="18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Ciudad – Región Competitiva </a:t>
            </a:r>
            <a:r>
              <a:rPr lang="es-ES" alt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habrá agenciado a 2023 USD 60 millones para la concepción y diseño de proyectos clave de infraestructura y calidad de vida urbana y habrá movilizado recursos por USD 3000 millones para su ejecución</a:t>
            </a:r>
          </a:p>
        </p:txBody>
      </p:sp>
    </p:spTree>
    <p:extLst>
      <p:ext uri="{BB962C8B-B14F-4D97-AF65-F5344CB8AC3E}">
        <p14:creationId xmlns:p14="http://schemas.microsoft.com/office/powerpoint/2010/main" val="37014543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2342562"/>
            <a:ext cx="864096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4800" dirty="0">
                <a:solidFill>
                  <a:srgbClr val="000089"/>
                </a:solidFill>
                <a:latin typeface="Verdana"/>
                <a:cs typeface="Verdana"/>
              </a:rPr>
              <a:t>Unidad de Aseguramiento Corporativo</a:t>
            </a:r>
          </a:p>
        </p:txBody>
      </p:sp>
    </p:spTree>
    <p:extLst>
      <p:ext uri="{BB962C8B-B14F-4D97-AF65-F5344CB8AC3E}">
        <p14:creationId xmlns:p14="http://schemas.microsoft.com/office/powerpoint/2010/main" val="40726709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4107984" y="1619332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4121632" y="5249632"/>
            <a:ext cx="232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38 Rectángulo redondeado"/>
          <p:cNvSpPr/>
          <p:nvPr/>
        </p:nvSpPr>
        <p:spPr>
          <a:xfrm>
            <a:off x="1273789" y="3196048"/>
            <a:ext cx="2524835" cy="980170"/>
          </a:xfrm>
          <a:prstGeom prst="roundRect">
            <a:avLst/>
          </a:prstGeom>
          <a:solidFill>
            <a:srgbClr val="0000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Aseguramiento Corporativo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107984" y="1610330"/>
            <a:ext cx="0" cy="3657706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4595584" y="2868486"/>
            <a:ext cx="2524835" cy="980170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Continuidad del Negocio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263146" y="5713791"/>
            <a:ext cx="8116579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es-ES" alt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Sistema de Control Interno de la CCC  fortalecido para el cumplimiento de la estrategia Corporativa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4628863" y="1610330"/>
            <a:ext cx="2524835" cy="980170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 de Riesgos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4597856" y="4153670"/>
            <a:ext cx="2524835" cy="980170"/>
          </a:xfrm>
          <a:prstGeom prst="round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de Gestión de Seguridad de la Información</a:t>
            </a: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Aseguramiento Corporativo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690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269823" y="1562464"/>
            <a:ext cx="8604354" cy="618631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altLang="es-CO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 </a:t>
            </a:r>
            <a:r>
              <a:rPr lang="es-CO" altLang="es-CO" sz="1400" dirty="0">
                <a:solidFill>
                  <a:schemeClr val="bg1"/>
                </a:solidFill>
                <a:latin typeface="Verdana"/>
                <a:ea typeface="+mn-ea"/>
                <a:cs typeface="+mn-cs"/>
              </a:rPr>
              <a:t>Sistema de Control Interno de la CCC  fortalecido </a:t>
            </a:r>
            <a:r>
              <a:rPr lang="es-CO" altLang="es-CO" sz="1400" dirty="0">
                <a:solidFill>
                  <a:schemeClr val="bg1"/>
                </a:solidFill>
                <a:latin typeface="Verdana"/>
              </a:rPr>
              <a:t>para el cumplimiento de la estrategia Corporativa</a:t>
            </a:r>
            <a:endParaRPr lang="es-ES" altLang="es-CO" sz="140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14400" y="2987366"/>
            <a:ext cx="7959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100%</a:t>
            </a:r>
            <a:r>
              <a:rPr lang="es-CO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riesgos inadmisibles e importantes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monitoreados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/>
              </a:rPr>
              <a:t>100%</a:t>
            </a:r>
            <a:r>
              <a:rPr lang="es-CO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los riesgos inadmisibles priorizados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gestionados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 a </a:t>
            </a:r>
            <a:r>
              <a:rPr lang="es-CO" sz="1600" b="1" dirty="0">
                <a:solidFill>
                  <a:srgbClr val="DD005E"/>
                </a:solidFill>
                <a:latin typeface="Verdana"/>
              </a:rPr>
              <a:t>nivel inferior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de criticidad 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Asesoramiento a la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estructuración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de Gestión de Riesgos Estratégicos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el </a:t>
            </a: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CEVP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Estrategia de continuidad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probada, implementada y actualizada</a:t>
            </a: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6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Riesgos de seguridad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la información identificados y valorados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Aseguramiento Corporativo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-1123000" y="4147601"/>
            <a:ext cx="3446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DD00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Esperados</a:t>
            </a:r>
            <a:endParaRPr lang="en-US" sz="2000" b="1" dirty="0">
              <a:solidFill>
                <a:srgbClr val="DD005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712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Aseguramiento Corporativo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4833" y="2041821"/>
            <a:ext cx="8649324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CO" sz="2400" b="1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Áreas de Trabajo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endParaRPr 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Gestión de Riesgos</a:t>
            </a:r>
            <a:endParaRPr lang="es-CO" altLang="es-CO" sz="2000" b="1" dirty="0">
              <a:solidFill>
                <a:srgbClr val="DD00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CCC con un marco estructurado que le permita identificar, valorar, mitigar y administrar los riesgos estratégicos y de procesos, para apoyar el mejoramiento de las operaciones, la toma de decisiones y el logro de los objetivos de la entidad</a:t>
            </a:r>
          </a:p>
          <a:p>
            <a:pPr lvl="0">
              <a:lnSpc>
                <a:spcPct val="90000"/>
              </a:lnSpc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90000"/>
              </a:lnSpc>
            </a:pP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Continuidad de Negocio</a:t>
            </a:r>
          </a:p>
          <a:p>
            <a:pPr>
              <a:lnSpc>
                <a:spcPct val="90000"/>
              </a:lnSpc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Garantizar la disponibilidad, confiabilidad y continuidad del servicio de los Registros Públicos ante un evento que provoque una interrupción prolongada de sus actividades</a:t>
            </a:r>
          </a:p>
          <a:p>
            <a:pPr lvl="0">
              <a:lnSpc>
                <a:spcPct val="90000"/>
              </a:lnSpc>
            </a:pPr>
            <a:endParaRPr lang="es-ES" altLang="es-CO" sz="20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CO" sz="2000" b="1" dirty="0">
                <a:solidFill>
                  <a:srgbClr val="DD00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Sistema de gestión de Seguridad de la Información</a:t>
            </a:r>
          </a:p>
          <a:p>
            <a:pPr>
              <a:lnSpc>
                <a:spcPct val="90000"/>
              </a:lnSpc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CCC con un marco organizacional, tecnológico y funcional que guíe la implementación de las mejores practicas en seguridad de la información y permita fortalecer la Confidencialidad, Integridad y Disponibilidad de la misma</a:t>
            </a:r>
          </a:p>
        </p:txBody>
      </p:sp>
    </p:spTree>
    <p:extLst>
      <p:ext uri="{BB962C8B-B14F-4D97-AF65-F5344CB8AC3E}">
        <p14:creationId xmlns:p14="http://schemas.microsoft.com/office/powerpoint/2010/main" val="23172034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1132637" y="913284"/>
            <a:ext cx="6840760" cy="355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alt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 2016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00890" y="400106"/>
            <a:ext cx="789438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s-CO" altLang="es-CO" sz="28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de Aseguramiento Corporativo</a:t>
            </a:r>
            <a:endParaRPr lang="es-ES" altLang="es-CO" sz="2800" dirty="0">
              <a:solidFill>
                <a:srgbClr val="0000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9803" y="4123678"/>
            <a:ext cx="86043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continuidad de negocio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Estrategia de continuidad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implementada, probada y actualizada, mitigando el impacto de eventos que afecten la prestación de los servicios 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299803" y="1562464"/>
            <a:ext cx="8604354" cy="369332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es-CO" b="1" dirty="0"/>
              <a:t>Gestión de Riesgos</a:t>
            </a:r>
            <a:endParaRPr lang="es-ES" altLang="es-CO" b="1" dirty="0"/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299803" y="3681147"/>
            <a:ext cx="8604354" cy="369332"/>
          </a:xfrm>
          <a:prstGeom prst="rect">
            <a:avLst/>
          </a:prstGeom>
          <a:solidFill>
            <a:srgbClr val="1D398A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es-ES" altLang="es-CO" b="1" dirty="0"/>
              <a:t>Continuidad de Negocio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99803" y="2076338"/>
            <a:ext cx="8604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de Gestión de Riesgos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100%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riesgos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rPr>
              <a:t>inadmisibles e importantes monitoreados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b="1" dirty="0">
                <a:solidFill>
                  <a:srgbClr val="DD005E"/>
                </a:solidFill>
                <a:latin typeface="Verdana"/>
              </a:rPr>
              <a:t>100%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los riesgos inadmisibles priorizados son gestionados a </a:t>
            </a:r>
            <a:r>
              <a:rPr lang="es-CO" sz="1400" b="1" dirty="0">
                <a:solidFill>
                  <a:srgbClr val="DD005E"/>
                </a:solidFill>
                <a:latin typeface="Verdana"/>
              </a:rPr>
              <a:t>nivel inferior de criticidad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Asesoramiento a la </a:t>
            </a:r>
            <a:r>
              <a:rPr lang="es-CO" sz="1400" b="1" dirty="0">
                <a:solidFill>
                  <a:srgbClr val="DD005E"/>
                </a:solidFill>
                <a:latin typeface="Verdana"/>
              </a:rPr>
              <a:t>estructuración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 Sistema de Gestión de Riesgos Estratégicos  en el CEVP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299803" y="5041649"/>
            <a:ext cx="8604354" cy="369332"/>
          </a:xfrm>
          <a:prstGeom prst="rect">
            <a:avLst/>
          </a:prstGeom>
          <a:solidFill>
            <a:srgbClr val="1D398A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es-ES" altLang="es-CO" b="1" dirty="0"/>
              <a:t>Sistema de gestión de Seguridad de la Información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99803" y="5420028"/>
            <a:ext cx="8604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CO" b="1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de Gestión de seguridad de la información 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Riesgos de seguridad de la información identificados y valorados</a:t>
            </a:r>
          </a:p>
          <a:p>
            <a:pPr marL="285750" indent="-285750" fontAlgn="ctr">
              <a:buClr>
                <a:srgbClr val="DD005E"/>
              </a:buClr>
              <a:buFont typeface="Wingdings" pitchFamily="2" charset="2"/>
              <a:buChar char="§"/>
            </a:pPr>
            <a:r>
              <a:rPr lang="es-CO" sz="1400" dirty="0">
                <a:solidFill>
                  <a:srgbClr val="000000"/>
                </a:solidFill>
                <a:latin typeface="Verdana"/>
              </a:rPr>
              <a:t>Sistema de gestión de seguridad de la información implementado y operando según alcance, a diciembre de 2016</a:t>
            </a:r>
          </a:p>
        </p:txBody>
      </p:sp>
    </p:spTree>
    <p:extLst>
      <p:ext uri="{BB962C8B-B14F-4D97-AF65-F5344CB8AC3E}">
        <p14:creationId xmlns:p14="http://schemas.microsoft.com/office/powerpoint/2010/main" val="13745413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11175" y="1454150"/>
            <a:ext cx="81867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CO" altLang="es-CO" sz="7000">
                <a:solidFill>
                  <a:srgbClr val="000089"/>
                </a:solidFill>
                <a:latin typeface="Verdana" panose="020B0604030504040204" pitchFamily="34" charset="0"/>
              </a:rPr>
              <a:t>Presupuesto 2016</a:t>
            </a:r>
          </a:p>
        </p:txBody>
      </p:sp>
    </p:spTree>
    <p:extLst>
      <p:ext uri="{BB962C8B-B14F-4D97-AF65-F5344CB8AC3E}">
        <p14:creationId xmlns:p14="http://schemas.microsoft.com/office/powerpoint/2010/main" val="3624426873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238750" y="6289675"/>
            <a:ext cx="2941638" cy="568325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450850" y="3484563"/>
            <a:ext cx="2374900" cy="339725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377825" y="3970338"/>
            <a:ext cx="2374900" cy="269875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495300" y="4241800"/>
            <a:ext cx="2374900" cy="268288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9702" name="10 CuadroTexto"/>
          <p:cNvSpPr txBox="1">
            <a:spLocks noChangeArrowheads="1"/>
          </p:cNvSpPr>
          <p:nvPr/>
        </p:nvSpPr>
        <p:spPr bwMode="auto">
          <a:xfrm>
            <a:off x="981075" y="1273175"/>
            <a:ext cx="7396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353"/>
              </a:buClr>
              <a:buFont typeface="Wingdings" panose="05000000000000000000" pitchFamily="2" charset="2"/>
              <a:buChar char="§"/>
            </a:pPr>
            <a:r>
              <a:rPr lang="es-CO" altLang="es-CO" sz="1300">
                <a:latin typeface="Verdana" panose="020B0604030504040204" pitchFamily="34" charset="0"/>
              </a:rPr>
              <a:t>Focalización en programas empresariales </a:t>
            </a:r>
          </a:p>
          <a:p>
            <a:pPr eaLnBrk="1" hangingPunct="1">
              <a:buClr>
                <a:srgbClr val="FF0353"/>
              </a:buClr>
              <a:buFont typeface="Wingdings" panose="05000000000000000000" pitchFamily="2" charset="2"/>
              <a:buChar char="§"/>
            </a:pPr>
            <a:r>
              <a:rPr lang="es-CO" altLang="es-CO" sz="1300">
                <a:latin typeface="Verdana" panose="020B0604030504040204" pitchFamily="34" charset="0"/>
              </a:rPr>
              <a:t>Cesión Bonos hojas verdes y siembralegría</a:t>
            </a:r>
          </a:p>
        </p:txBody>
      </p:sp>
      <p:graphicFrame>
        <p:nvGraphicFramePr>
          <p:cNvPr id="29703" name="3 Objeto"/>
          <p:cNvGraphicFramePr>
            <a:graphicFrameLocks noChangeAspect="1"/>
          </p:cNvGraphicFramePr>
          <p:nvPr/>
        </p:nvGraphicFramePr>
        <p:xfrm>
          <a:off x="1230313" y="1827213"/>
          <a:ext cx="6702425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Hoja de cálculo" r:id="rId3" imgW="6829408" imgH="4733825" progId="Excel.Sheet.12">
                  <p:embed/>
                </p:oleObj>
              </mc:Choice>
              <mc:Fallback>
                <p:oleObj name="Hoja de cálculo" r:id="rId3" imgW="6829408" imgH="4733825" progId="Excel.Sheet.12">
                  <p:embed/>
                  <p:pic>
                    <p:nvPicPr>
                      <p:cNvPr id="29703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1827213"/>
                        <a:ext cx="6702425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65200" y="431800"/>
            <a:ext cx="72151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solidFill>
                  <a:srgbClr val="000089"/>
                </a:solidFill>
                <a:latin typeface="Verdana"/>
                <a:cs typeface="Verdana"/>
              </a:rPr>
              <a:t>Programas generadores de ingreso</a:t>
            </a:r>
            <a:endParaRPr lang="es-ES_tradnl" sz="1600" dirty="0">
              <a:solidFill>
                <a:srgbClr val="000089"/>
              </a:solidFill>
              <a:latin typeface="Verdana"/>
              <a:cs typeface="Verdana"/>
            </a:endParaRPr>
          </a:p>
        </p:txBody>
      </p:sp>
      <p:sp>
        <p:nvSpPr>
          <p:cNvPr id="11" name="Rectángulo 10">
            <a:hlinkClick r:id="" action="ppaction://noaction"/>
          </p:cNvPr>
          <p:cNvSpPr/>
          <p:nvPr/>
        </p:nvSpPr>
        <p:spPr>
          <a:xfrm>
            <a:off x="5796366" y="6289675"/>
            <a:ext cx="3347634" cy="568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91775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238750" y="6289675"/>
            <a:ext cx="2941638" cy="568325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aphicFrame>
        <p:nvGraphicFramePr>
          <p:cNvPr id="30723" name="2 Objeto"/>
          <p:cNvGraphicFramePr>
            <a:graphicFrameLocks noChangeAspect="1"/>
          </p:cNvGraphicFramePr>
          <p:nvPr/>
        </p:nvGraphicFramePr>
        <p:xfrm>
          <a:off x="947738" y="1008063"/>
          <a:ext cx="729297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Hoja de cálculo" r:id="rId3" imgW="7772408" imgH="5724481" progId="Excel.Sheet.12">
                  <p:embed/>
                </p:oleObj>
              </mc:Choice>
              <mc:Fallback>
                <p:oleObj name="Hoja de cálculo" r:id="rId3" imgW="7772408" imgH="5724481" progId="Excel.Sheet.12">
                  <p:embed/>
                  <p:pic>
                    <p:nvPicPr>
                      <p:cNvPr id="30723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1008063"/>
                        <a:ext cx="729297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65200" y="431800"/>
            <a:ext cx="72151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solidFill>
                  <a:srgbClr val="000089"/>
                </a:solidFill>
                <a:latin typeface="Verdana"/>
                <a:cs typeface="Verdana"/>
              </a:rPr>
              <a:t>Programas no generadores de ingreso</a:t>
            </a:r>
            <a:endParaRPr lang="es-ES_tradnl" sz="1600" dirty="0">
              <a:solidFill>
                <a:srgbClr val="000089"/>
              </a:solidFill>
              <a:latin typeface="Verdana"/>
              <a:cs typeface="Verdana"/>
            </a:endParaRPr>
          </a:p>
        </p:txBody>
      </p:sp>
      <p:sp>
        <p:nvSpPr>
          <p:cNvPr id="6" name="Rectángulo 5">
            <a:hlinkClick r:id="" action="ppaction://noaction"/>
          </p:cNvPr>
          <p:cNvSpPr/>
          <p:nvPr/>
        </p:nvSpPr>
        <p:spPr>
          <a:xfrm>
            <a:off x="5796366" y="6289675"/>
            <a:ext cx="3347634" cy="568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535715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80046" y="3850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683031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2772680"/>
            <a:ext cx="8640960" cy="15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5800" dirty="0">
                <a:solidFill>
                  <a:srgbClr val="000089"/>
                </a:solidFill>
                <a:latin typeface="Verdana"/>
                <a:cs typeface="Verdana"/>
              </a:rPr>
              <a:t>Objetivos Estratégicos CCC</a:t>
            </a:r>
          </a:p>
        </p:txBody>
      </p:sp>
    </p:spTree>
    <p:extLst>
      <p:ext uri="{BB962C8B-B14F-4D97-AF65-F5344CB8AC3E}">
        <p14:creationId xmlns:p14="http://schemas.microsoft.com/office/powerpoint/2010/main" val="20387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00890" y="317006"/>
            <a:ext cx="7894382" cy="535531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altLang="es-CO" sz="32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 de Largo Plazo (Fines)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691680" y="1988840"/>
            <a:ext cx="6480720" cy="792088"/>
          </a:xfrm>
          <a:prstGeom prst="rect">
            <a:avLst/>
          </a:prstGeom>
          <a:solidFill>
            <a:srgbClr val="1D3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7" name="6 Rectángulo"/>
          <p:cNvSpPr/>
          <p:nvPr/>
        </p:nvSpPr>
        <p:spPr>
          <a:xfrm>
            <a:off x="1692984" y="3429000"/>
            <a:ext cx="6480720" cy="792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8" name="7 Rectángulo"/>
          <p:cNvSpPr/>
          <p:nvPr/>
        </p:nvSpPr>
        <p:spPr>
          <a:xfrm>
            <a:off x="1689982" y="4869160"/>
            <a:ext cx="6480720" cy="792088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15" name="14 Conector"/>
          <p:cNvSpPr/>
          <p:nvPr/>
        </p:nvSpPr>
        <p:spPr>
          <a:xfrm>
            <a:off x="1295636" y="3263195"/>
            <a:ext cx="1152128" cy="112369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16" name="15 Conector"/>
          <p:cNvSpPr/>
          <p:nvPr/>
        </p:nvSpPr>
        <p:spPr>
          <a:xfrm>
            <a:off x="827584" y="4718595"/>
            <a:ext cx="1152128" cy="112369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grpSp>
        <p:nvGrpSpPr>
          <p:cNvPr id="20" name="19 Grupo"/>
          <p:cNvGrpSpPr/>
          <p:nvPr/>
        </p:nvGrpSpPr>
        <p:grpSpPr>
          <a:xfrm>
            <a:off x="827584" y="1801246"/>
            <a:ext cx="1152128" cy="1123698"/>
            <a:chOff x="2411760" y="1492358"/>
            <a:chExt cx="1152128" cy="1123698"/>
          </a:xfrm>
        </p:grpSpPr>
        <p:sp>
          <p:nvSpPr>
            <p:cNvPr id="14" name="13 Conector"/>
            <p:cNvSpPr/>
            <p:nvPr/>
          </p:nvSpPr>
          <p:spPr>
            <a:xfrm>
              <a:off x="2411760" y="1492358"/>
              <a:ext cx="1152128" cy="112369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1D3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727615" y="1761819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600" b="1" dirty="0">
                  <a:solidFill>
                    <a:srgbClr val="1D398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1614742" y="351455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143439" y="498805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4BAC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161036" y="209249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Contribuir al mejoramiento de la calidad de vida en la Ciudad - Región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447764" y="3514555"/>
            <a:ext cx="572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Contribuir al mejoramiento de la competitividad de las empresas en la Ciudad - Región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158034" y="498805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Lograr la MEGA Operativa de la CCC en la siguiente década</a:t>
            </a:r>
          </a:p>
        </p:txBody>
      </p:sp>
    </p:spTree>
    <p:extLst>
      <p:ext uri="{BB962C8B-B14F-4D97-AF65-F5344CB8AC3E}">
        <p14:creationId xmlns:p14="http://schemas.microsoft.com/office/powerpoint/2010/main" val="224015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00890" y="317006"/>
            <a:ext cx="7894382" cy="535531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altLang="es-CO" sz="3200" dirty="0">
                <a:solidFill>
                  <a:srgbClr val="0000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691680" y="1700808"/>
            <a:ext cx="6480720" cy="792088"/>
          </a:xfrm>
          <a:prstGeom prst="rect">
            <a:avLst/>
          </a:prstGeom>
          <a:solidFill>
            <a:srgbClr val="16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1692984" y="2852936"/>
            <a:ext cx="6480720" cy="792088"/>
          </a:xfrm>
          <a:prstGeom prst="rect">
            <a:avLst/>
          </a:prstGeom>
          <a:solidFill>
            <a:srgbClr val="23B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1689982" y="4077072"/>
            <a:ext cx="6480720" cy="7920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1692984" y="5229200"/>
            <a:ext cx="6480720" cy="7920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Conector"/>
          <p:cNvSpPr/>
          <p:nvPr/>
        </p:nvSpPr>
        <p:spPr>
          <a:xfrm>
            <a:off x="827584" y="1492358"/>
            <a:ext cx="1152128" cy="112369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67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Conector"/>
          <p:cNvSpPr/>
          <p:nvPr/>
        </p:nvSpPr>
        <p:spPr>
          <a:xfrm>
            <a:off x="1187624" y="2687131"/>
            <a:ext cx="1152128" cy="112369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Conector"/>
          <p:cNvSpPr/>
          <p:nvPr/>
        </p:nvSpPr>
        <p:spPr>
          <a:xfrm>
            <a:off x="1187624" y="3911267"/>
            <a:ext cx="1152128" cy="112369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Conector"/>
          <p:cNvSpPr/>
          <p:nvPr/>
        </p:nvSpPr>
        <p:spPr>
          <a:xfrm>
            <a:off x="827584" y="5113614"/>
            <a:ext cx="1152128" cy="112369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1152924" y="176181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16742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509962" y="295162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23B73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512964" y="4180728"/>
            <a:ext cx="250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115616" y="53830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339752" y="1795205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Unidades Productivas de la Ciudad – Región formalizadas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626086" y="3068960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Operaciones de Registro Público eficientes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629088" y="4293096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Tejido empresarial regional fortalecido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339752" y="5455967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CCC financieramente fortalecida</a:t>
            </a:r>
          </a:p>
        </p:txBody>
      </p:sp>
    </p:spTree>
    <p:extLst>
      <p:ext uri="{BB962C8B-B14F-4D97-AF65-F5344CB8AC3E}">
        <p14:creationId xmlns:p14="http://schemas.microsoft.com/office/powerpoint/2010/main" val="33490671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4.125"/>
  <p:tag name="LTOP" val=" 238.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125"/>
  <p:tag name="LTOP" val=" 208.7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16404</TotalTime>
  <Words>4547</Words>
  <Application>Microsoft Office PowerPoint</Application>
  <PresentationFormat>Presentación en pantalla (4:3)</PresentationFormat>
  <Paragraphs>761</Paragraphs>
  <Slides>68</Slides>
  <Notes>40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74" baseType="lpstr">
      <vt:lpstr>Arial</vt:lpstr>
      <vt:lpstr>Calibri</vt:lpstr>
      <vt:lpstr>Verdana</vt:lpstr>
      <vt:lpstr>Wingdings</vt:lpstr>
      <vt:lpstr>Tema de Office</vt:lpstr>
      <vt:lpstr>Hoja de cálculo</vt:lpstr>
      <vt:lpstr>Presentación de PowerPoint</vt:lpstr>
      <vt:lpstr>Presentación de PowerPoint</vt:lpstr>
      <vt:lpstr>Fórmula para ganar de la CCC</vt:lpstr>
      <vt:lpstr>Nuestro Tema Dominante</vt:lpstr>
      <vt:lpstr>Nuestra MEGA Operativa</vt:lpstr>
      <vt:lpstr>Nuestra MEGA Operativa</vt:lpstr>
      <vt:lpstr>Presentación de PowerPoint</vt:lpstr>
      <vt:lpstr>Objetivos de Largo Plazo (Fines)</vt:lpstr>
      <vt:lpstr>Propósitos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.....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.... ....</dc:creator>
  <cp:lastModifiedBy>Luz Amparo Rodriguez Serna</cp:lastModifiedBy>
  <cp:revision>818</cp:revision>
  <cp:lastPrinted>2015-11-13T17:11:10Z</cp:lastPrinted>
  <dcterms:created xsi:type="dcterms:W3CDTF">2015-04-21T12:50:28Z</dcterms:created>
  <dcterms:modified xsi:type="dcterms:W3CDTF">2020-10-09T15:42:50Z</dcterms:modified>
</cp:coreProperties>
</file>