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1" r:id="rId5"/>
  </p:sldMasterIdLst>
  <p:notesMasterIdLst>
    <p:notesMasterId r:id="rId56"/>
  </p:notesMasterIdLst>
  <p:sldIdLst>
    <p:sldId id="3126" r:id="rId6"/>
    <p:sldId id="2805" r:id="rId7"/>
    <p:sldId id="2728" r:id="rId8"/>
    <p:sldId id="2732" r:id="rId9"/>
    <p:sldId id="2770" r:id="rId10"/>
    <p:sldId id="2730" r:id="rId11"/>
    <p:sldId id="2772" r:id="rId12"/>
    <p:sldId id="2980" r:id="rId13"/>
    <p:sldId id="3799" r:id="rId14"/>
    <p:sldId id="3182" r:id="rId15"/>
    <p:sldId id="3153" r:id="rId16"/>
    <p:sldId id="3184" r:id="rId17"/>
    <p:sldId id="3154" r:id="rId18"/>
    <p:sldId id="3170" r:id="rId19"/>
    <p:sldId id="3786" r:id="rId20"/>
    <p:sldId id="3789" r:id="rId21"/>
    <p:sldId id="3808" r:id="rId22"/>
    <p:sldId id="3781" r:id="rId23"/>
    <p:sldId id="3797" r:id="rId24"/>
    <p:sldId id="3784" r:id="rId25"/>
    <p:sldId id="3785" r:id="rId26"/>
    <p:sldId id="3787" r:id="rId27"/>
    <p:sldId id="3801" r:id="rId28"/>
    <p:sldId id="3802" r:id="rId29"/>
    <p:sldId id="3791" r:id="rId30"/>
    <p:sldId id="3792" r:id="rId31"/>
    <p:sldId id="3793" r:id="rId32"/>
    <p:sldId id="3794" r:id="rId33"/>
    <p:sldId id="3795" r:id="rId34"/>
    <p:sldId id="3803" r:id="rId35"/>
    <p:sldId id="3804" r:id="rId36"/>
    <p:sldId id="3805" r:id="rId37"/>
    <p:sldId id="3173" r:id="rId38"/>
    <p:sldId id="3175" r:id="rId39"/>
    <p:sldId id="3783" r:id="rId40"/>
    <p:sldId id="3782" r:id="rId41"/>
    <p:sldId id="3180" r:id="rId42"/>
    <p:sldId id="3772" r:id="rId43"/>
    <p:sldId id="3790" r:id="rId44"/>
    <p:sldId id="3807" r:id="rId45"/>
    <p:sldId id="3777" r:id="rId46"/>
    <p:sldId id="3177" r:id="rId47"/>
    <p:sldId id="3800" r:id="rId48"/>
    <p:sldId id="3187" r:id="rId49"/>
    <p:sldId id="3796" r:id="rId50"/>
    <p:sldId id="3809" r:id="rId51"/>
    <p:sldId id="3779" r:id="rId52"/>
    <p:sldId id="3798" r:id="rId53"/>
    <p:sldId id="3810" r:id="rId54"/>
    <p:sldId id="3812" r:id="rId5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3EC218-67CB-4566-9C11-52F926E5680C}" v="2" dt="2020-10-08T19:54:02.1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61" Type="http://schemas.microsoft.com/office/2015/10/relationships/revisionInfo" Target="revisionInfo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presProps" Target="presProp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71A29-6CB6-4D47-B84D-B57F27397C6A}" type="datetimeFigureOut">
              <a:rPr lang="es-CO" smtClean="0"/>
              <a:t>09/10/2020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CDFF8-8EE3-42F6-A904-C1635509F91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27292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DA96AA-48B8-E940-8133-B82E37CD8B35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7456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55D935-4AAE-4C4C-9B9E-C8352C99A333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1677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Texto aumentar el tamaño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BEEC4-C817-4F36-AB9F-6C7D040D32B2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16035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7398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ac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2090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6134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c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0979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ac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8EDCDB-F229-5645-9033-53BD30F4A08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212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C890329-A4BD-6845-8407-40AFF81714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330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3">
            <a:extLst>
              <a:ext uri="{FF2B5EF4-FFF2-40B4-BE49-F238E27FC236}">
                <a16:creationId xmlns:a16="http://schemas.microsoft.com/office/drawing/2014/main" id="{0D9271A0-CFE4-9545-861A-BBEDB6FCD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4">
            <a:extLst>
              <a:ext uri="{FF2B5EF4-FFF2-40B4-BE49-F238E27FC236}">
                <a16:creationId xmlns:a16="http://schemas.microsoft.com/office/drawing/2014/main" id="{27C8080B-E163-DC48-87F3-828676FAF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5">
            <a:extLst>
              <a:ext uri="{FF2B5EF4-FFF2-40B4-BE49-F238E27FC236}">
                <a16:creationId xmlns:a16="http://schemas.microsoft.com/office/drawing/2014/main" id="{7E5F0F3C-6E6E-C44E-90F1-57B5CD0F71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3045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ítulo y objetos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6336593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9634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2500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6361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4296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8" y="0"/>
            <a:ext cx="12190645" cy="6858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2305" y="376215"/>
            <a:ext cx="2911523" cy="60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014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8" y="0"/>
            <a:ext cx="12190645" cy="6858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1321" y="355444"/>
            <a:ext cx="3104391" cy="64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146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8" y="0"/>
            <a:ext cx="12190645" cy="6858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07022" y="355444"/>
            <a:ext cx="3104391" cy="64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837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" y="0"/>
            <a:ext cx="12190645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" y="0"/>
            <a:ext cx="12190645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8" y="0"/>
            <a:ext cx="121906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46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9158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7668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_CCC_PPT_5anios_portada_03.png">
            <a:extLst>
              <a:ext uri="{FF2B5EF4-FFF2-40B4-BE49-F238E27FC236}">
                <a16:creationId xmlns:a16="http://schemas.microsoft.com/office/drawing/2014/main" id="{2D7A96C5-C9DE-BD43-947E-BD28ACC434E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11990"/>
            <a:ext cx="12192000" cy="1257300"/>
          </a:xfrm>
          <a:prstGeom prst="rect">
            <a:avLst/>
          </a:prstGeom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7733" y="6412585"/>
            <a:ext cx="71966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defRPr/>
            </a:pPr>
            <a:fld id="{CCFF0EA1-B68D-7D42-9D6A-3F5A97AD5618}" type="slidenum">
              <a:rPr lang="es-ES_tradnl" sz="1400" b="0" smtClean="0">
                <a:solidFill>
                  <a:schemeClr val="tx2"/>
                </a:solidFill>
                <a:latin typeface="AmpleSoft-Regular" panose="02000000000000000000" pitchFamily="50" charset="0"/>
                <a:cs typeface="+mn-cs"/>
              </a:rPr>
              <a:pPr algn="ctr">
                <a:defRPr/>
              </a:pPr>
              <a:t>‹Nº›</a:t>
            </a:fld>
            <a:endParaRPr lang="es-ES_tradnl" sz="1400" b="0" dirty="0">
              <a:solidFill>
                <a:schemeClr val="tx2"/>
              </a:solidFill>
              <a:latin typeface="AmpleSoft-Regular" panose="02000000000000000000" pitchFamily="50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6479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_CCC_PPT_5anios_portada_03.png">
            <a:extLst>
              <a:ext uri="{FF2B5EF4-FFF2-40B4-BE49-F238E27FC236}">
                <a16:creationId xmlns:a16="http://schemas.microsoft.com/office/drawing/2014/main" id="{18F2D81F-6959-A94D-B27E-7C3202EB65F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11991"/>
            <a:ext cx="12192000" cy="1257300"/>
          </a:xfrm>
          <a:prstGeom prst="rect">
            <a:avLst/>
          </a:prstGeom>
        </p:spPr>
      </p:pic>
      <p:sp>
        <p:nvSpPr>
          <p:cNvPr id="9" name="Text Box 8">
            <a:extLst>
              <a:ext uri="{FF2B5EF4-FFF2-40B4-BE49-F238E27FC236}">
                <a16:creationId xmlns:a16="http://schemas.microsoft.com/office/drawing/2014/main" id="{32D5A34B-0C97-014F-93E6-F02F6DC27DF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7733" y="6413501"/>
            <a:ext cx="719667" cy="37965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4C6146F5-3B57-FA4B-81A7-71DE1A46A145}" type="slidenum">
              <a:rPr lang="es-ES_tradnl" sz="1867" smtClean="0">
                <a:solidFill>
                  <a:schemeClr val="tx2"/>
                </a:solidFill>
                <a:latin typeface="AmpleSoft-Regular" panose="02000000000000000000" pitchFamily="50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s-ES_tradnl" sz="1867" dirty="0">
              <a:solidFill>
                <a:schemeClr val="tx2"/>
              </a:solidFill>
              <a:latin typeface="AmpleSoft-Regular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56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</p:sldLayoutIdLst>
  <p:txStyles>
    <p:titleStyle>
      <a:lvl1pPr algn="ctr" defTabSz="609585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mpleSoft-Bold" panose="02000000000000000000" pitchFamily="2" charset="0"/>
        </a:defRPr>
      </a:lvl2pPr>
      <a:lvl3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mpleSoft-Bold" panose="02000000000000000000" pitchFamily="2" charset="0"/>
        </a:defRPr>
      </a:lvl3pPr>
      <a:lvl4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mpleSoft-Bold" panose="02000000000000000000" pitchFamily="2" charset="0"/>
        </a:defRPr>
      </a:lvl4pPr>
      <a:lvl5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mpleSoft-Bold" panose="02000000000000000000" pitchFamily="2" charset="0"/>
        </a:defRPr>
      </a:lvl5pPr>
      <a:lvl6pPr marL="609585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mpleSoft-Bold" panose="02000000000000000000" pitchFamily="2" charset="0"/>
        </a:defRPr>
      </a:lvl6pPr>
      <a:lvl7pPr marL="1219170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mpleSoft-Bold" panose="02000000000000000000" pitchFamily="2" charset="0"/>
        </a:defRPr>
      </a:lvl7pPr>
      <a:lvl8pPr marL="1828754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mpleSoft-Bold" panose="02000000000000000000" pitchFamily="2" charset="0"/>
        </a:defRPr>
      </a:lvl8pPr>
      <a:lvl9pPr marL="2438339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mpleSoft-Bold" panose="02000000000000000000" pitchFamily="2" charset="0"/>
        </a:defRPr>
      </a:lvl9pPr>
    </p:titleStyle>
    <p:bodyStyle>
      <a:lvl1pPr marL="457189" indent="-457189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0.xml"/><Relationship Id="rId6" Type="http://schemas.microsoft.com/office/2007/relationships/hdphoto" Target="../media/hdphoto1.wdp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2.jpeg"/><Relationship Id="rId5" Type="http://schemas.openxmlformats.org/officeDocument/2006/relationships/hyperlink" Target="https://www.google.com/url?sa=i&amp;rct=j&amp;q=&amp;esrc=s&amp;source=images&amp;cd=&amp;ved=2ahUKEwiRgt6kmuXlAhWt1FkKHXfgBucQjRx6BAgBEAQ&amp;url=https%3A%2F%2Fwww.ccc.org.co%2Fprogramas-y-servicios-empresariales%2Fherramientas-para-la-innovacion%2Falianza-para-la-innovacion-3%2F&amp;psig=AOvVaw3g8p7PXsojDCJy_v0v3l8e&amp;ust=1573666391548540" TargetMode="External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9.jpe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5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9.png"/><Relationship Id="rId5" Type="http://schemas.microsoft.com/office/2007/relationships/hdphoto" Target="../media/hdphoto3.wdp"/><Relationship Id="rId4" Type="http://schemas.openxmlformats.org/officeDocument/2006/relationships/image" Target="../media/image58.png"/><Relationship Id="rId9" Type="http://schemas.microsoft.com/office/2007/relationships/hdphoto" Target="../media/hdphoto5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0">
            <a:extLst>
              <a:ext uri="{FF2B5EF4-FFF2-40B4-BE49-F238E27FC236}">
                <a16:creationId xmlns:a16="http://schemas.microsoft.com/office/drawing/2014/main" id="{C084E14B-5E39-3249-8D0C-FE567AD58AF3}"/>
              </a:ext>
            </a:extLst>
          </p:cNvPr>
          <p:cNvSpPr txBox="1"/>
          <p:nvPr/>
        </p:nvSpPr>
        <p:spPr>
          <a:xfrm>
            <a:off x="975734" y="4082014"/>
            <a:ext cx="6445483" cy="17543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s-CO"/>
            </a:defPPr>
            <a:lvl1pPr>
              <a:lnSpc>
                <a:spcPct val="80000"/>
              </a:lnSpc>
              <a:defRPr sz="4000">
                <a:solidFill>
                  <a:srgbClr val="FFC724"/>
                </a:solidFill>
                <a:latin typeface="AmpleSoft Bold"/>
                <a:cs typeface="AmpleSoft Bold"/>
              </a:defRPr>
            </a:lvl1pPr>
            <a:lvl2pPr marL="0" lvl="1">
              <a:lnSpc>
                <a:spcPct val="80000"/>
              </a:lnSpc>
              <a:defRPr sz="4000" b="1">
                <a:solidFill>
                  <a:prstClr val="white"/>
                </a:solidFill>
                <a:latin typeface="AmpleSoft-Bold" panose="02000000000000000000" pitchFamily="2" charset="0"/>
                <a:cs typeface="AmpleSoft Bold"/>
              </a:defRPr>
            </a:lvl2pPr>
          </a:lstStyle>
          <a:p>
            <a:pPr lvl="1" defTabSz="1219170">
              <a:lnSpc>
                <a:spcPct val="90000"/>
              </a:lnSpc>
              <a:defRPr/>
            </a:pPr>
            <a:r>
              <a:rPr lang="es-MX" dirty="0">
                <a:latin typeface="AmpleSoft-Bold"/>
              </a:rPr>
              <a:t>Plan de Acción y Presupuesto 2020</a:t>
            </a:r>
          </a:p>
          <a:p>
            <a:pPr lvl="1" defTabSz="1219170">
              <a:lnSpc>
                <a:spcPct val="90000"/>
              </a:lnSpc>
              <a:defRPr/>
            </a:pPr>
            <a:r>
              <a:rPr lang="es-ES" dirty="0">
                <a:solidFill>
                  <a:srgbClr val="FFC724"/>
                </a:solidFill>
                <a:latin typeface="AmpleSoft-Bold"/>
                <a:cs typeface="AmpleSoft Medium"/>
              </a:rPr>
              <a:t>—</a:t>
            </a:r>
            <a:endParaRPr lang="es-MX" dirty="0">
              <a:solidFill>
                <a:srgbClr val="FFC724"/>
              </a:solidFill>
              <a:latin typeface="AmpleSoft-Bold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0BF7EC6-E701-8941-BE9B-3C83B18F8CB1}"/>
              </a:ext>
            </a:extLst>
          </p:cNvPr>
          <p:cNvSpPr/>
          <p:nvPr/>
        </p:nvSpPr>
        <p:spPr>
          <a:xfrm>
            <a:off x="975734" y="5836340"/>
            <a:ext cx="4194573" cy="4247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60958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s-CO" sz="2400" b="1" i="1" dirty="0">
                <a:solidFill>
                  <a:srgbClr val="FFFFFF"/>
                </a:solidFill>
                <a:latin typeface="Calibri"/>
                <a:cs typeface="Calibri"/>
              </a:rPr>
              <a:t>Noviembre 15 del 2019</a:t>
            </a:r>
            <a:endParaRPr lang="es-ES" sz="2400" b="1" i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2176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>
            <a:extLst>
              <a:ext uri="{FF2B5EF4-FFF2-40B4-BE49-F238E27FC236}">
                <a16:creationId xmlns:a16="http://schemas.microsoft.com/office/drawing/2014/main" id="{1FCE7519-9A78-C24A-95FE-3F1964D72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373" y="389885"/>
            <a:ext cx="9956800" cy="1200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609585">
              <a:lnSpc>
                <a:spcPct val="90000"/>
              </a:lnSpc>
            </a:pPr>
            <a:r>
              <a:rPr lang="es-ES" sz="2667" dirty="0">
                <a:solidFill>
                  <a:srgbClr val="253D90"/>
                </a:solidFill>
                <a:latin typeface="AmpleSoft-Bold"/>
              </a:rPr>
              <a:t>Operamos los registros públicos de manera eficiente y eficaz apalancados en tecnología con alto grado de virtualización </a:t>
            </a:r>
          </a:p>
          <a:p>
            <a:pPr defTabSz="609585">
              <a:lnSpc>
                <a:spcPct val="90000"/>
              </a:lnSpc>
            </a:pPr>
            <a:endParaRPr lang="es-CO" sz="2667" dirty="0">
              <a:solidFill>
                <a:srgbClr val="253D90"/>
              </a:solidFill>
              <a:latin typeface="AmpleSoft-Bold"/>
            </a:endParaRPr>
          </a:p>
        </p:txBody>
      </p:sp>
      <p:sp>
        <p:nvSpPr>
          <p:cNvPr id="27" name="object 4">
            <a:extLst>
              <a:ext uri="{FF2B5EF4-FFF2-40B4-BE49-F238E27FC236}">
                <a16:creationId xmlns:a16="http://schemas.microsoft.com/office/drawing/2014/main" id="{8F3F3F45-FF48-4337-B919-7C0D59E3A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811" y="3004167"/>
            <a:ext cx="3329599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0958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Formalización focalizada</a:t>
            </a:r>
            <a:endParaRPr lang="es-CO" sz="2400" dirty="0">
              <a:solidFill>
                <a:srgbClr val="FF0353"/>
              </a:solidFill>
              <a:latin typeface="AmpleSoft-Bold"/>
              <a:cs typeface="Calibri" panose="020F0502020204030204" pitchFamily="34" charset="0"/>
            </a:endParaRP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E8AE354C-327E-41EA-A197-D2F7959ED3E1}"/>
              </a:ext>
            </a:extLst>
          </p:cNvPr>
          <p:cNvSpPr/>
          <p:nvPr/>
        </p:nvSpPr>
        <p:spPr>
          <a:xfrm>
            <a:off x="693297" y="3756861"/>
            <a:ext cx="30970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CO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Trabajo de campo para identificar y formalizar aquellas empresas dentro las 9 apuestas productivas y empresas con potencial de crecimiento en otras dinámicas</a:t>
            </a:r>
            <a:endParaRPr lang="es-ES_tradnl" sz="16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EAA6E585-6DB7-4799-9618-0232BEF324B0}"/>
              </a:ext>
            </a:extLst>
          </p:cNvPr>
          <p:cNvSpPr/>
          <p:nvPr/>
        </p:nvSpPr>
        <p:spPr>
          <a:xfrm>
            <a:off x="675677" y="4985230"/>
            <a:ext cx="3280440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CO" altLang="es-CO" sz="1867" dirty="0">
                <a:solidFill>
                  <a:srgbClr val="FF0353"/>
                </a:solidFill>
                <a:latin typeface="AmpleSoft-Bold"/>
              </a:rPr>
              <a:t>1.650 </a:t>
            </a:r>
            <a:r>
              <a:rPr lang="es-CO" altLang="es-CO" sz="1600" dirty="0">
                <a:solidFill>
                  <a:srgbClr val="253D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Informales Formalizados</a:t>
            </a:r>
            <a:endParaRPr lang="es-ES_tradnl" sz="1600" dirty="0">
              <a:solidFill>
                <a:srgbClr val="253D9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object 4">
            <a:extLst>
              <a:ext uri="{FF2B5EF4-FFF2-40B4-BE49-F238E27FC236}">
                <a16:creationId xmlns:a16="http://schemas.microsoft.com/office/drawing/2014/main" id="{53416373-8B2E-44D9-9F52-4C8F146BA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1572" y="3004167"/>
            <a:ext cx="22903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812760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400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Programa de Fidelización</a:t>
            </a:r>
          </a:p>
        </p:txBody>
      </p:sp>
      <p:sp>
        <p:nvSpPr>
          <p:cNvPr id="25" name="Text Box 2">
            <a:extLst>
              <a:ext uri="{FF2B5EF4-FFF2-40B4-BE49-F238E27FC236}">
                <a16:creationId xmlns:a16="http://schemas.microsoft.com/office/drawing/2014/main" id="{63C60E23-C9CE-46F2-A87B-24EBA971E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678" y="3792075"/>
            <a:ext cx="304990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823" lvl="1" indent="0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ES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Estrategia diseñada con fin de lograr la satisfacción de nuestros Empresarios, a través de una Red Empresarial que les genere valor</a:t>
            </a:r>
            <a:endParaRPr lang="es-ES_tradnl" sz="1600" dirty="0">
              <a:solidFill>
                <a:srgbClr val="595959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object 4">
            <a:extLst>
              <a:ext uri="{FF2B5EF4-FFF2-40B4-BE49-F238E27FC236}">
                <a16:creationId xmlns:a16="http://schemas.microsoft.com/office/drawing/2014/main" id="{9120D751-CF27-4988-A0C5-929782351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1024" y="2915990"/>
            <a:ext cx="263604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812760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400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Programa de Afiliados</a:t>
            </a:r>
          </a:p>
        </p:txBody>
      </p:sp>
      <p:sp>
        <p:nvSpPr>
          <p:cNvPr id="31" name="Text Box 2">
            <a:extLst>
              <a:ext uri="{FF2B5EF4-FFF2-40B4-BE49-F238E27FC236}">
                <a16:creationId xmlns:a16="http://schemas.microsoft.com/office/drawing/2014/main" id="{10D0565F-9515-4306-9B5D-393D934AC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9882" y="3331488"/>
            <a:ext cx="3353962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823" lvl="1" indent="0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endParaRPr lang="es-ES" sz="16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23" lvl="1" indent="0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endParaRPr lang="es-ES" sz="16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23" lvl="1" indent="0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ES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Estrategia diseñada con fin de lograr la satisfacción y permanencia en el Programa de Afiliados y la consecución de nuevos Afiliados</a:t>
            </a:r>
          </a:p>
          <a:p>
            <a:pPr defTabSz="812760" fontAlgn="base">
              <a:spcBef>
                <a:spcPct val="0"/>
              </a:spcBef>
              <a:spcAft>
                <a:spcPct val="0"/>
              </a:spcAft>
            </a:pPr>
            <a:endParaRPr lang="es-CO" altLang="es-CO" sz="1600" dirty="0">
              <a:solidFill>
                <a:srgbClr val="253D9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4A193CBE-A05A-4B31-B5E5-630C1E969308}"/>
              </a:ext>
            </a:extLst>
          </p:cNvPr>
          <p:cNvSpPr/>
          <p:nvPr/>
        </p:nvSpPr>
        <p:spPr>
          <a:xfrm>
            <a:off x="4288406" y="4961220"/>
            <a:ext cx="3568200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12760" fontAlgn="base">
              <a:spcBef>
                <a:spcPct val="0"/>
              </a:spcBef>
              <a:spcAft>
                <a:spcPct val="0"/>
              </a:spcAft>
            </a:pPr>
            <a:r>
              <a:rPr lang="es-CO" sz="1867" dirty="0">
                <a:solidFill>
                  <a:srgbClr val="FF0353"/>
                </a:solidFill>
                <a:latin typeface="AmpleSoft-Bold"/>
              </a:rPr>
              <a:t>92% </a:t>
            </a:r>
            <a:r>
              <a:rPr lang="es-CO" sz="1600" dirty="0">
                <a:solidFill>
                  <a:srgbClr val="253D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Satisfacción del cliente externo.</a:t>
            </a:r>
            <a:endParaRPr lang="es-CO" altLang="es-CO" sz="1600" dirty="0">
              <a:solidFill>
                <a:srgbClr val="253D9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812760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1867" dirty="0">
                <a:solidFill>
                  <a:srgbClr val="FF0353"/>
                </a:solidFill>
                <a:latin typeface="AmpleSoft-Bold"/>
              </a:rPr>
              <a:t>11</a:t>
            </a:r>
            <a:r>
              <a:rPr lang="es-CO" altLang="es-CO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altLang="es-CO" sz="1600" dirty="0">
                <a:solidFill>
                  <a:srgbClr val="253D90"/>
                </a:solidFill>
                <a:latin typeface="Calibri" panose="020F0502020204030204" pitchFamily="34" charset="0"/>
              </a:rPr>
              <a:t>eventos con </a:t>
            </a:r>
            <a:r>
              <a:rPr lang="es-CO" altLang="es-CO" sz="1867" dirty="0">
                <a:solidFill>
                  <a:srgbClr val="FF0353"/>
                </a:solidFill>
                <a:latin typeface="AmpleSoft-Bold"/>
              </a:rPr>
              <a:t>2.500</a:t>
            </a:r>
            <a:r>
              <a:rPr lang="es-CO" altLang="es-CO" sz="1600" b="1" dirty="0">
                <a:solidFill>
                  <a:srgbClr val="FF207B"/>
                </a:solidFill>
                <a:latin typeface="AmpleSoft-Bold" panose="02000000000000000000" pitchFamily="50" charset="0"/>
              </a:rPr>
              <a:t> </a:t>
            </a:r>
            <a:r>
              <a:rPr lang="es-CO" altLang="es-CO" sz="1600" dirty="0">
                <a:solidFill>
                  <a:srgbClr val="253D90"/>
                </a:solidFill>
                <a:latin typeface="Calibri" panose="020F0502020204030204" pitchFamily="34" charset="0"/>
              </a:rPr>
              <a:t>asistentes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5D953A84-196B-4203-8594-09E65778A348}"/>
              </a:ext>
            </a:extLst>
          </p:cNvPr>
          <p:cNvSpPr/>
          <p:nvPr/>
        </p:nvSpPr>
        <p:spPr>
          <a:xfrm>
            <a:off x="8299882" y="4977015"/>
            <a:ext cx="3720761" cy="625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12760" fontAlgn="base">
              <a:spcBef>
                <a:spcPct val="0"/>
              </a:spcBef>
              <a:spcAft>
                <a:spcPct val="0"/>
              </a:spcAft>
            </a:pPr>
            <a:r>
              <a:rPr lang="es-ES_tradnl" altLang="es-CO" sz="1867" dirty="0">
                <a:solidFill>
                  <a:srgbClr val="FF0353"/>
                </a:solidFill>
                <a:latin typeface="AmpleSoft-Bold"/>
              </a:rPr>
              <a:t>800</a:t>
            </a:r>
            <a:r>
              <a:rPr lang="es-ES_tradnl" altLang="es-CO" sz="1867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altLang="es-CO" sz="1600" dirty="0">
                <a:solidFill>
                  <a:srgbClr val="253D90"/>
                </a:solidFill>
                <a:latin typeface="Calibri" panose="020F0502020204030204" pitchFamily="34" charset="0"/>
              </a:rPr>
              <a:t>nuevos Afiliados</a:t>
            </a:r>
          </a:p>
          <a:p>
            <a:pPr defTabSz="812760" fontAlgn="base">
              <a:spcBef>
                <a:spcPct val="0"/>
              </a:spcBef>
              <a:spcAft>
                <a:spcPct val="0"/>
              </a:spcAft>
            </a:pPr>
            <a:endParaRPr lang="es-CO" altLang="es-CO" sz="1600" dirty="0">
              <a:solidFill>
                <a:srgbClr val="253D90"/>
              </a:solidFill>
              <a:latin typeface="Calibri" panose="020F0502020204030204" pitchFamily="34" charset="0"/>
            </a:endParaRPr>
          </a:p>
        </p:txBody>
      </p:sp>
      <p:grpSp>
        <p:nvGrpSpPr>
          <p:cNvPr id="43" name="Group 101">
            <a:extLst>
              <a:ext uri="{FF2B5EF4-FFF2-40B4-BE49-F238E27FC236}">
                <a16:creationId xmlns:a16="http://schemas.microsoft.com/office/drawing/2014/main" id="{6C7D4CCD-FEC5-4B1D-8C07-722AFA80E70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234685" y="2004440"/>
            <a:ext cx="1005808" cy="912835"/>
            <a:chOff x="3285" y="1484"/>
            <a:chExt cx="476" cy="432"/>
          </a:xfrm>
          <a:solidFill>
            <a:srgbClr val="FF0353"/>
          </a:solidFill>
        </p:grpSpPr>
        <p:sp>
          <p:nvSpPr>
            <p:cNvPr id="44" name="Freeform 103">
              <a:extLst>
                <a:ext uri="{FF2B5EF4-FFF2-40B4-BE49-F238E27FC236}">
                  <a16:creationId xmlns:a16="http://schemas.microsoft.com/office/drawing/2014/main" id="{9A8DC66E-40BB-4CEA-8081-8C18525739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43" y="1484"/>
              <a:ext cx="160" cy="160"/>
            </a:xfrm>
            <a:custGeom>
              <a:avLst/>
              <a:gdLst>
                <a:gd name="T0" fmla="*/ 518 w 1120"/>
                <a:gd name="T1" fmla="*/ 283 h 1120"/>
                <a:gd name="T2" fmla="*/ 442 w 1120"/>
                <a:gd name="T3" fmla="*/ 305 h 1120"/>
                <a:gd name="T4" fmla="*/ 376 w 1120"/>
                <a:gd name="T5" fmla="*/ 348 h 1120"/>
                <a:gd name="T6" fmla="*/ 325 w 1120"/>
                <a:gd name="T7" fmla="*/ 407 h 1120"/>
                <a:gd name="T8" fmla="*/ 291 w 1120"/>
                <a:gd name="T9" fmla="*/ 480 h 1120"/>
                <a:gd name="T10" fmla="*/ 280 w 1120"/>
                <a:gd name="T11" fmla="*/ 560 h 1120"/>
                <a:gd name="T12" fmla="*/ 291 w 1120"/>
                <a:gd name="T13" fmla="*/ 641 h 1120"/>
                <a:gd name="T14" fmla="*/ 325 w 1120"/>
                <a:gd name="T15" fmla="*/ 713 h 1120"/>
                <a:gd name="T16" fmla="*/ 376 w 1120"/>
                <a:gd name="T17" fmla="*/ 772 h 1120"/>
                <a:gd name="T18" fmla="*/ 442 w 1120"/>
                <a:gd name="T19" fmla="*/ 815 h 1120"/>
                <a:gd name="T20" fmla="*/ 518 w 1120"/>
                <a:gd name="T21" fmla="*/ 838 h 1120"/>
                <a:gd name="T22" fmla="*/ 602 w 1120"/>
                <a:gd name="T23" fmla="*/ 838 h 1120"/>
                <a:gd name="T24" fmla="*/ 678 w 1120"/>
                <a:gd name="T25" fmla="*/ 815 h 1120"/>
                <a:gd name="T26" fmla="*/ 744 w 1120"/>
                <a:gd name="T27" fmla="*/ 772 h 1120"/>
                <a:gd name="T28" fmla="*/ 795 w 1120"/>
                <a:gd name="T29" fmla="*/ 713 h 1120"/>
                <a:gd name="T30" fmla="*/ 829 w 1120"/>
                <a:gd name="T31" fmla="*/ 641 h 1120"/>
                <a:gd name="T32" fmla="*/ 840 w 1120"/>
                <a:gd name="T33" fmla="*/ 560 h 1120"/>
                <a:gd name="T34" fmla="*/ 829 w 1120"/>
                <a:gd name="T35" fmla="*/ 480 h 1120"/>
                <a:gd name="T36" fmla="*/ 795 w 1120"/>
                <a:gd name="T37" fmla="*/ 407 h 1120"/>
                <a:gd name="T38" fmla="*/ 744 w 1120"/>
                <a:gd name="T39" fmla="*/ 348 h 1120"/>
                <a:gd name="T40" fmla="*/ 678 w 1120"/>
                <a:gd name="T41" fmla="*/ 305 h 1120"/>
                <a:gd name="T42" fmla="*/ 602 w 1120"/>
                <a:gd name="T43" fmla="*/ 283 h 1120"/>
                <a:gd name="T44" fmla="*/ 560 w 1120"/>
                <a:gd name="T45" fmla="*/ 0 h 1120"/>
                <a:gd name="T46" fmla="*/ 673 w 1120"/>
                <a:gd name="T47" fmla="*/ 11 h 1120"/>
                <a:gd name="T48" fmla="*/ 778 w 1120"/>
                <a:gd name="T49" fmla="*/ 44 h 1120"/>
                <a:gd name="T50" fmla="*/ 873 w 1120"/>
                <a:gd name="T51" fmla="*/ 96 h 1120"/>
                <a:gd name="T52" fmla="*/ 956 w 1120"/>
                <a:gd name="T53" fmla="*/ 164 h 1120"/>
                <a:gd name="T54" fmla="*/ 1024 w 1120"/>
                <a:gd name="T55" fmla="*/ 247 h 1120"/>
                <a:gd name="T56" fmla="*/ 1076 w 1120"/>
                <a:gd name="T57" fmla="*/ 342 h 1120"/>
                <a:gd name="T58" fmla="*/ 1109 w 1120"/>
                <a:gd name="T59" fmla="*/ 447 h 1120"/>
                <a:gd name="T60" fmla="*/ 1120 w 1120"/>
                <a:gd name="T61" fmla="*/ 560 h 1120"/>
                <a:gd name="T62" fmla="*/ 1109 w 1120"/>
                <a:gd name="T63" fmla="*/ 673 h 1120"/>
                <a:gd name="T64" fmla="*/ 1076 w 1120"/>
                <a:gd name="T65" fmla="*/ 778 h 1120"/>
                <a:gd name="T66" fmla="*/ 1024 w 1120"/>
                <a:gd name="T67" fmla="*/ 874 h 1120"/>
                <a:gd name="T68" fmla="*/ 956 w 1120"/>
                <a:gd name="T69" fmla="*/ 956 h 1120"/>
                <a:gd name="T70" fmla="*/ 873 w 1120"/>
                <a:gd name="T71" fmla="*/ 1024 h 1120"/>
                <a:gd name="T72" fmla="*/ 778 w 1120"/>
                <a:gd name="T73" fmla="*/ 1076 h 1120"/>
                <a:gd name="T74" fmla="*/ 673 w 1120"/>
                <a:gd name="T75" fmla="*/ 1109 h 1120"/>
                <a:gd name="T76" fmla="*/ 560 w 1120"/>
                <a:gd name="T77" fmla="*/ 1120 h 1120"/>
                <a:gd name="T78" fmla="*/ 447 w 1120"/>
                <a:gd name="T79" fmla="*/ 1109 h 1120"/>
                <a:gd name="T80" fmla="*/ 342 w 1120"/>
                <a:gd name="T81" fmla="*/ 1076 h 1120"/>
                <a:gd name="T82" fmla="*/ 247 w 1120"/>
                <a:gd name="T83" fmla="*/ 1024 h 1120"/>
                <a:gd name="T84" fmla="*/ 164 w 1120"/>
                <a:gd name="T85" fmla="*/ 956 h 1120"/>
                <a:gd name="T86" fmla="*/ 96 w 1120"/>
                <a:gd name="T87" fmla="*/ 874 h 1120"/>
                <a:gd name="T88" fmla="*/ 44 w 1120"/>
                <a:gd name="T89" fmla="*/ 778 h 1120"/>
                <a:gd name="T90" fmla="*/ 11 w 1120"/>
                <a:gd name="T91" fmla="*/ 673 h 1120"/>
                <a:gd name="T92" fmla="*/ 0 w 1120"/>
                <a:gd name="T93" fmla="*/ 560 h 1120"/>
                <a:gd name="T94" fmla="*/ 11 w 1120"/>
                <a:gd name="T95" fmla="*/ 447 h 1120"/>
                <a:gd name="T96" fmla="*/ 44 w 1120"/>
                <a:gd name="T97" fmla="*/ 342 h 1120"/>
                <a:gd name="T98" fmla="*/ 96 w 1120"/>
                <a:gd name="T99" fmla="*/ 247 h 1120"/>
                <a:gd name="T100" fmla="*/ 164 w 1120"/>
                <a:gd name="T101" fmla="*/ 164 h 1120"/>
                <a:gd name="T102" fmla="*/ 247 w 1120"/>
                <a:gd name="T103" fmla="*/ 96 h 1120"/>
                <a:gd name="T104" fmla="*/ 342 w 1120"/>
                <a:gd name="T105" fmla="*/ 44 h 1120"/>
                <a:gd name="T106" fmla="*/ 447 w 1120"/>
                <a:gd name="T107" fmla="*/ 11 h 1120"/>
                <a:gd name="T108" fmla="*/ 560 w 1120"/>
                <a:gd name="T109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20" h="1120">
                  <a:moveTo>
                    <a:pt x="560" y="280"/>
                  </a:moveTo>
                  <a:lnTo>
                    <a:pt x="518" y="283"/>
                  </a:lnTo>
                  <a:lnTo>
                    <a:pt x="480" y="291"/>
                  </a:lnTo>
                  <a:lnTo>
                    <a:pt x="442" y="305"/>
                  </a:lnTo>
                  <a:lnTo>
                    <a:pt x="407" y="325"/>
                  </a:lnTo>
                  <a:lnTo>
                    <a:pt x="376" y="348"/>
                  </a:lnTo>
                  <a:lnTo>
                    <a:pt x="348" y="377"/>
                  </a:lnTo>
                  <a:lnTo>
                    <a:pt x="325" y="407"/>
                  </a:lnTo>
                  <a:lnTo>
                    <a:pt x="305" y="442"/>
                  </a:lnTo>
                  <a:lnTo>
                    <a:pt x="291" y="480"/>
                  </a:lnTo>
                  <a:lnTo>
                    <a:pt x="283" y="519"/>
                  </a:lnTo>
                  <a:lnTo>
                    <a:pt x="280" y="560"/>
                  </a:lnTo>
                  <a:lnTo>
                    <a:pt x="283" y="602"/>
                  </a:lnTo>
                  <a:lnTo>
                    <a:pt x="291" y="641"/>
                  </a:lnTo>
                  <a:lnTo>
                    <a:pt x="305" y="678"/>
                  </a:lnTo>
                  <a:lnTo>
                    <a:pt x="325" y="713"/>
                  </a:lnTo>
                  <a:lnTo>
                    <a:pt x="348" y="744"/>
                  </a:lnTo>
                  <a:lnTo>
                    <a:pt x="376" y="772"/>
                  </a:lnTo>
                  <a:lnTo>
                    <a:pt x="407" y="795"/>
                  </a:lnTo>
                  <a:lnTo>
                    <a:pt x="442" y="815"/>
                  </a:lnTo>
                  <a:lnTo>
                    <a:pt x="480" y="829"/>
                  </a:lnTo>
                  <a:lnTo>
                    <a:pt x="518" y="838"/>
                  </a:lnTo>
                  <a:lnTo>
                    <a:pt x="560" y="841"/>
                  </a:lnTo>
                  <a:lnTo>
                    <a:pt x="602" y="838"/>
                  </a:lnTo>
                  <a:lnTo>
                    <a:pt x="640" y="829"/>
                  </a:lnTo>
                  <a:lnTo>
                    <a:pt x="678" y="815"/>
                  </a:lnTo>
                  <a:lnTo>
                    <a:pt x="713" y="795"/>
                  </a:lnTo>
                  <a:lnTo>
                    <a:pt x="744" y="772"/>
                  </a:lnTo>
                  <a:lnTo>
                    <a:pt x="772" y="744"/>
                  </a:lnTo>
                  <a:lnTo>
                    <a:pt x="795" y="713"/>
                  </a:lnTo>
                  <a:lnTo>
                    <a:pt x="815" y="678"/>
                  </a:lnTo>
                  <a:lnTo>
                    <a:pt x="829" y="641"/>
                  </a:lnTo>
                  <a:lnTo>
                    <a:pt x="837" y="602"/>
                  </a:lnTo>
                  <a:lnTo>
                    <a:pt x="840" y="560"/>
                  </a:lnTo>
                  <a:lnTo>
                    <a:pt x="837" y="519"/>
                  </a:lnTo>
                  <a:lnTo>
                    <a:pt x="829" y="480"/>
                  </a:lnTo>
                  <a:lnTo>
                    <a:pt x="815" y="442"/>
                  </a:lnTo>
                  <a:lnTo>
                    <a:pt x="795" y="407"/>
                  </a:lnTo>
                  <a:lnTo>
                    <a:pt x="772" y="377"/>
                  </a:lnTo>
                  <a:lnTo>
                    <a:pt x="744" y="348"/>
                  </a:lnTo>
                  <a:lnTo>
                    <a:pt x="713" y="325"/>
                  </a:lnTo>
                  <a:lnTo>
                    <a:pt x="678" y="305"/>
                  </a:lnTo>
                  <a:lnTo>
                    <a:pt x="640" y="291"/>
                  </a:lnTo>
                  <a:lnTo>
                    <a:pt x="602" y="283"/>
                  </a:lnTo>
                  <a:lnTo>
                    <a:pt x="560" y="280"/>
                  </a:lnTo>
                  <a:close/>
                  <a:moveTo>
                    <a:pt x="560" y="0"/>
                  </a:moveTo>
                  <a:lnTo>
                    <a:pt x="617" y="3"/>
                  </a:lnTo>
                  <a:lnTo>
                    <a:pt x="673" y="11"/>
                  </a:lnTo>
                  <a:lnTo>
                    <a:pt x="726" y="25"/>
                  </a:lnTo>
                  <a:lnTo>
                    <a:pt x="778" y="44"/>
                  </a:lnTo>
                  <a:lnTo>
                    <a:pt x="827" y="68"/>
                  </a:lnTo>
                  <a:lnTo>
                    <a:pt x="873" y="96"/>
                  </a:lnTo>
                  <a:lnTo>
                    <a:pt x="916" y="128"/>
                  </a:lnTo>
                  <a:lnTo>
                    <a:pt x="956" y="164"/>
                  </a:lnTo>
                  <a:lnTo>
                    <a:pt x="992" y="204"/>
                  </a:lnTo>
                  <a:lnTo>
                    <a:pt x="1024" y="247"/>
                  </a:lnTo>
                  <a:lnTo>
                    <a:pt x="1053" y="293"/>
                  </a:lnTo>
                  <a:lnTo>
                    <a:pt x="1076" y="342"/>
                  </a:lnTo>
                  <a:lnTo>
                    <a:pt x="1095" y="394"/>
                  </a:lnTo>
                  <a:lnTo>
                    <a:pt x="1109" y="447"/>
                  </a:lnTo>
                  <a:lnTo>
                    <a:pt x="1117" y="503"/>
                  </a:lnTo>
                  <a:lnTo>
                    <a:pt x="1120" y="560"/>
                  </a:lnTo>
                  <a:lnTo>
                    <a:pt x="1117" y="617"/>
                  </a:lnTo>
                  <a:lnTo>
                    <a:pt x="1109" y="673"/>
                  </a:lnTo>
                  <a:lnTo>
                    <a:pt x="1095" y="727"/>
                  </a:lnTo>
                  <a:lnTo>
                    <a:pt x="1076" y="778"/>
                  </a:lnTo>
                  <a:lnTo>
                    <a:pt x="1053" y="827"/>
                  </a:lnTo>
                  <a:lnTo>
                    <a:pt x="1024" y="874"/>
                  </a:lnTo>
                  <a:lnTo>
                    <a:pt x="992" y="916"/>
                  </a:lnTo>
                  <a:lnTo>
                    <a:pt x="956" y="956"/>
                  </a:lnTo>
                  <a:lnTo>
                    <a:pt x="916" y="993"/>
                  </a:lnTo>
                  <a:lnTo>
                    <a:pt x="873" y="1024"/>
                  </a:lnTo>
                  <a:lnTo>
                    <a:pt x="827" y="1053"/>
                  </a:lnTo>
                  <a:lnTo>
                    <a:pt x="778" y="1076"/>
                  </a:lnTo>
                  <a:lnTo>
                    <a:pt x="726" y="1096"/>
                  </a:lnTo>
                  <a:lnTo>
                    <a:pt x="673" y="1109"/>
                  </a:lnTo>
                  <a:lnTo>
                    <a:pt x="617" y="1118"/>
                  </a:lnTo>
                  <a:lnTo>
                    <a:pt x="560" y="1120"/>
                  </a:lnTo>
                  <a:lnTo>
                    <a:pt x="503" y="1118"/>
                  </a:lnTo>
                  <a:lnTo>
                    <a:pt x="447" y="1109"/>
                  </a:lnTo>
                  <a:lnTo>
                    <a:pt x="394" y="1096"/>
                  </a:lnTo>
                  <a:lnTo>
                    <a:pt x="342" y="1076"/>
                  </a:lnTo>
                  <a:lnTo>
                    <a:pt x="293" y="1053"/>
                  </a:lnTo>
                  <a:lnTo>
                    <a:pt x="247" y="1024"/>
                  </a:lnTo>
                  <a:lnTo>
                    <a:pt x="204" y="993"/>
                  </a:lnTo>
                  <a:lnTo>
                    <a:pt x="164" y="956"/>
                  </a:lnTo>
                  <a:lnTo>
                    <a:pt x="128" y="916"/>
                  </a:lnTo>
                  <a:lnTo>
                    <a:pt x="96" y="874"/>
                  </a:lnTo>
                  <a:lnTo>
                    <a:pt x="67" y="827"/>
                  </a:lnTo>
                  <a:lnTo>
                    <a:pt x="44" y="778"/>
                  </a:lnTo>
                  <a:lnTo>
                    <a:pt x="25" y="727"/>
                  </a:lnTo>
                  <a:lnTo>
                    <a:pt x="11" y="673"/>
                  </a:lnTo>
                  <a:lnTo>
                    <a:pt x="3" y="617"/>
                  </a:lnTo>
                  <a:lnTo>
                    <a:pt x="0" y="560"/>
                  </a:lnTo>
                  <a:lnTo>
                    <a:pt x="3" y="503"/>
                  </a:lnTo>
                  <a:lnTo>
                    <a:pt x="11" y="447"/>
                  </a:lnTo>
                  <a:lnTo>
                    <a:pt x="25" y="394"/>
                  </a:lnTo>
                  <a:lnTo>
                    <a:pt x="44" y="342"/>
                  </a:lnTo>
                  <a:lnTo>
                    <a:pt x="67" y="293"/>
                  </a:lnTo>
                  <a:lnTo>
                    <a:pt x="96" y="247"/>
                  </a:lnTo>
                  <a:lnTo>
                    <a:pt x="128" y="204"/>
                  </a:lnTo>
                  <a:lnTo>
                    <a:pt x="164" y="164"/>
                  </a:lnTo>
                  <a:lnTo>
                    <a:pt x="204" y="128"/>
                  </a:lnTo>
                  <a:lnTo>
                    <a:pt x="247" y="96"/>
                  </a:lnTo>
                  <a:lnTo>
                    <a:pt x="293" y="68"/>
                  </a:lnTo>
                  <a:lnTo>
                    <a:pt x="342" y="44"/>
                  </a:lnTo>
                  <a:lnTo>
                    <a:pt x="394" y="25"/>
                  </a:lnTo>
                  <a:lnTo>
                    <a:pt x="447" y="11"/>
                  </a:lnTo>
                  <a:lnTo>
                    <a:pt x="503" y="3"/>
                  </a:lnTo>
                  <a:lnTo>
                    <a:pt x="5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/>
              <a:endParaRPr lang="es-ES" sz="24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5" name="Freeform 104">
              <a:extLst>
                <a:ext uri="{FF2B5EF4-FFF2-40B4-BE49-F238E27FC236}">
                  <a16:creationId xmlns:a16="http://schemas.microsoft.com/office/drawing/2014/main" id="{69B1989B-71D4-42DF-A296-289CDBCA7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8" y="1509"/>
              <a:ext cx="115" cy="142"/>
            </a:xfrm>
            <a:custGeom>
              <a:avLst/>
              <a:gdLst>
                <a:gd name="T0" fmla="*/ 545 w 805"/>
                <a:gd name="T1" fmla="*/ 2 h 991"/>
                <a:gd name="T2" fmla="*/ 638 w 805"/>
                <a:gd name="T3" fmla="*/ 21 h 991"/>
                <a:gd name="T4" fmla="*/ 725 w 805"/>
                <a:gd name="T5" fmla="*/ 56 h 991"/>
                <a:gd name="T6" fmla="*/ 782 w 805"/>
                <a:gd name="T7" fmla="*/ 93 h 991"/>
                <a:gd name="T8" fmla="*/ 800 w 805"/>
                <a:gd name="T9" fmla="*/ 124 h 991"/>
                <a:gd name="T10" fmla="*/ 805 w 805"/>
                <a:gd name="T11" fmla="*/ 160 h 991"/>
                <a:gd name="T12" fmla="*/ 792 w 805"/>
                <a:gd name="T13" fmla="*/ 196 h 991"/>
                <a:gd name="T14" fmla="*/ 700 w 805"/>
                <a:gd name="T15" fmla="*/ 291 h 991"/>
                <a:gd name="T16" fmla="*/ 670 w 805"/>
                <a:gd name="T17" fmla="*/ 311 h 991"/>
                <a:gd name="T18" fmla="*/ 636 w 805"/>
                <a:gd name="T19" fmla="*/ 317 h 991"/>
                <a:gd name="T20" fmla="*/ 602 w 805"/>
                <a:gd name="T21" fmla="*/ 308 h 991"/>
                <a:gd name="T22" fmla="*/ 545 w 805"/>
                <a:gd name="T23" fmla="*/ 285 h 991"/>
                <a:gd name="T24" fmla="*/ 484 w 805"/>
                <a:gd name="T25" fmla="*/ 280 h 991"/>
                <a:gd name="T26" fmla="*/ 424 w 805"/>
                <a:gd name="T27" fmla="*/ 292 h 991"/>
                <a:gd name="T28" fmla="*/ 368 w 805"/>
                <a:gd name="T29" fmla="*/ 322 h 991"/>
                <a:gd name="T30" fmla="*/ 321 w 805"/>
                <a:gd name="T31" fmla="*/ 369 h 991"/>
                <a:gd name="T32" fmla="*/ 290 w 805"/>
                <a:gd name="T33" fmla="*/ 428 h 991"/>
                <a:gd name="T34" fmla="*/ 280 w 805"/>
                <a:gd name="T35" fmla="*/ 495 h 991"/>
                <a:gd name="T36" fmla="*/ 290 w 805"/>
                <a:gd name="T37" fmla="*/ 562 h 991"/>
                <a:gd name="T38" fmla="*/ 321 w 805"/>
                <a:gd name="T39" fmla="*/ 621 h 991"/>
                <a:gd name="T40" fmla="*/ 368 w 805"/>
                <a:gd name="T41" fmla="*/ 669 h 991"/>
                <a:gd name="T42" fmla="*/ 424 w 805"/>
                <a:gd name="T43" fmla="*/ 699 h 991"/>
                <a:gd name="T44" fmla="*/ 484 w 805"/>
                <a:gd name="T45" fmla="*/ 711 h 991"/>
                <a:gd name="T46" fmla="*/ 545 w 805"/>
                <a:gd name="T47" fmla="*/ 705 h 991"/>
                <a:gd name="T48" fmla="*/ 602 w 805"/>
                <a:gd name="T49" fmla="*/ 682 h 991"/>
                <a:gd name="T50" fmla="*/ 636 w 805"/>
                <a:gd name="T51" fmla="*/ 673 h 991"/>
                <a:gd name="T52" fmla="*/ 670 w 805"/>
                <a:gd name="T53" fmla="*/ 679 h 991"/>
                <a:gd name="T54" fmla="*/ 700 w 805"/>
                <a:gd name="T55" fmla="*/ 700 h 991"/>
                <a:gd name="T56" fmla="*/ 792 w 805"/>
                <a:gd name="T57" fmla="*/ 795 h 991"/>
                <a:gd name="T58" fmla="*/ 805 w 805"/>
                <a:gd name="T59" fmla="*/ 830 h 991"/>
                <a:gd name="T60" fmla="*/ 800 w 805"/>
                <a:gd name="T61" fmla="*/ 867 h 991"/>
                <a:gd name="T62" fmla="*/ 781 w 805"/>
                <a:gd name="T63" fmla="*/ 898 h 991"/>
                <a:gd name="T64" fmla="*/ 724 w 805"/>
                <a:gd name="T65" fmla="*/ 935 h 991"/>
                <a:gd name="T66" fmla="*/ 636 w 805"/>
                <a:gd name="T67" fmla="*/ 971 h 991"/>
                <a:gd name="T68" fmla="*/ 543 w 805"/>
                <a:gd name="T69" fmla="*/ 988 h 991"/>
                <a:gd name="T70" fmla="*/ 450 w 805"/>
                <a:gd name="T71" fmla="*/ 989 h 991"/>
                <a:gd name="T72" fmla="*/ 360 w 805"/>
                <a:gd name="T73" fmla="*/ 972 h 991"/>
                <a:gd name="T74" fmla="*/ 273 w 805"/>
                <a:gd name="T75" fmla="*/ 938 h 991"/>
                <a:gd name="T76" fmla="*/ 193 w 805"/>
                <a:gd name="T77" fmla="*/ 887 h 991"/>
                <a:gd name="T78" fmla="*/ 121 w 805"/>
                <a:gd name="T79" fmla="*/ 820 h 991"/>
                <a:gd name="T80" fmla="*/ 62 w 805"/>
                <a:gd name="T81" fmla="*/ 737 h 991"/>
                <a:gd name="T82" fmla="*/ 23 w 805"/>
                <a:gd name="T83" fmla="*/ 646 h 991"/>
                <a:gd name="T84" fmla="*/ 2 w 805"/>
                <a:gd name="T85" fmla="*/ 549 h 991"/>
                <a:gd name="T86" fmla="*/ 2 w 805"/>
                <a:gd name="T87" fmla="*/ 450 h 991"/>
                <a:gd name="T88" fmla="*/ 21 w 805"/>
                <a:gd name="T89" fmla="*/ 352 h 991"/>
                <a:gd name="T90" fmla="*/ 58 w 805"/>
                <a:gd name="T91" fmla="*/ 261 h 991"/>
                <a:gd name="T92" fmla="*/ 116 w 805"/>
                <a:gd name="T93" fmla="*/ 176 h 991"/>
                <a:gd name="T94" fmla="*/ 189 w 805"/>
                <a:gd name="T95" fmla="*/ 106 h 991"/>
                <a:gd name="T96" fmla="*/ 271 w 805"/>
                <a:gd name="T97" fmla="*/ 54 h 991"/>
                <a:gd name="T98" fmla="*/ 359 w 805"/>
                <a:gd name="T99" fmla="*/ 19 h 991"/>
                <a:gd name="T100" fmla="*/ 451 w 805"/>
                <a:gd name="T101" fmla="*/ 2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05" h="991">
                  <a:moveTo>
                    <a:pt x="498" y="0"/>
                  </a:moveTo>
                  <a:lnTo>
                    <a:pt x="545" y="2"/>
                  </a:lnTo>
                  <a:lnTo>
                    <a:pt x="592" y="9"/>
                  </a:lnTo>
                  <a:lnTo>
                    <a:pt x="638" y="21"/>
                  </a:lnTo>
                  <a:lnTo>
                    <a:pt x="682" y="36"/>
                  </a:lnTo>
                  <a:lnTo>
                    <a:pt x="725" y="56"/>
                  </a:lnTo>
                  <a:lnTo>
                    <a:pt x="767" y="81"/>
                  </a:lnTo>
                  <a:lnTo>
                    <a:pt x="782" y="93"/>
                  </a:lnTo>
                  <a:lnTo>
                    <a:pt x="793" y="108"/>
                  </a:lnTo>
                  <a:lnTo>
                    <a:pt x="800" y="124"/>
                  </a:lnTo>
                  <a:lnTo>
                    <a:pt x="805" y="143"/>
                  </a:lnTo>
                  <a:lnTo>
                    <a:pt x="805" y="160"/>
                  </a:lnTo>
                  <a:lnTo>
                    <a:pt x="800" y="178"/>
                  </a:lnTo>
                  <a:lnTo>
                    <a:pt x="792" y="196"/>
                  </a:lnTo>
                  <a:lnTo>
                    <a:pt x="780" y="211"/>
                  </a:lnTo>
                  <a:lnTo>
                    <a:pt x="700" y="291"/>
                  </a:lnTo>
                  <a:lnTo>
                    <a:pt x="686" y="303"/>
                  </a:lnTo>
                  <a:lnTo>
                    <a:pt x="670" y="311"/>
                  </a:lnTo>
                  <a:lnTo>
                    <a:pt x="654" y="316"/>
                  </a:lnTo>
                  <a:lnTo>
                    <a:pt x="636" y="317"/>
                  </a:lnTo>
                  <a:lnTo>
                    <a:pt x="619" y="315"/>
                  </a:lnTo>
                  <a:lnTo>
                    <a:pt x="602" y="308"/>
                  </a:lnTo>
                  <a:lnTo>
                    <a:pt x="574" y="294"/>
                  </a:lnTo>
                  <a:lnTo>
                    <a:pt x="545" y="285"/>
                  </a:lnTo>
                  <a:lnTo>
                    <a:pt x="514" y="280"/>
                  </a:lnTo>
                  <a:lnTo>
                    <a:pt x="484" y="280"/>
                  </a:lnTo>
                  <a:lnTo>
                    <a:pt x="453" y="284"/>
                  </a:lnTo>
                  <a:lnTo>
                    <a:pt x="424" y="292"/>
                  </a:lnTo>
                  <a:lnTo>
                    <a:pt x="394" y="305"/>
                  </a:lnTo>
                  <a:lnTo>
                    <a:pt x="368" y="322"/>
                  </a:lnTo>
                  <a:lnTo>
                    <a:pt x="343" y="342"/>
                  </a:lnTo>
                  <a:lnTo>
                    <a:pt x="321" y="369"/>
                  </a:lnTo>
                  <a:lnTo>
                    <a:pt x="304" y="397"/>
                  </a:lnTo>
                  <a:lnTo>
                    <a:pt x="290" y="428"/>
                  </a:lnTo>
                  <a:lnTo>
                    <a:pt x="282" y="461"/>
                  </a:lnTo>
                  <a:lnTo>
                    <a:pt x="280" y="495"/>
                  </a:lnTo>
                  <a:lnTo>
                    <a:pt x="282" y="530"/>
                  </a:lnTo>
                  <a:lnTo>
                    <a:pt x="290" y="562"/>
                  </a:lnTo>
                  <a:lnTo>
                    <a:pt x="304" y="593"/>
                  </a:lnTo>
                  <a:lnTo>
                    <a:pt x="321" y="621"/>
                  </a:lnTo>
                  <a:lnTo>
                    <a:pt x="343" y="648"/>
                  </a:lnTo>
                  <a:lnTo>
                    <a:pt x="368" y="669"/>
                  </a:lnTo>
                  <a:lnTo>
                    <a:pt x="394" y="685"/>
                  </a:lnTo>
                  <a:lnTo>
                    <a:pt x="424" y="699"/>
                  </a:lnTo>
                  <a:lnTo>
                    <a:pt x="453" y="707"/>
                  </a:lnTo>
                  <a:lnTo>
                    <a:pt x="484" y="711"/>
                  </a:lnTo>
                  <a:lnTo>
                    <a:pt x="514" y="710"/>
                  </a:lnTo>
                  <a:lnTo>
                    <a:pt x="545" y="705"/>
                  </a:lnTo>
                  <a:lnTo>
                    <a:pt x="574" y="697"/>
                  </a:lnTo>
                  <a:lnTo>
                    <a:pt x="602" y="682"/>
                  </a:lnTo>
                  <a:lnTo>
                    <a:pt x="619" y="676"/>
                  </a:lnTo>
                  <a:lnTo>
                    <a:pt x="636" y="673"/>
                  </a:lnTo>
                  <a:lnTo>
                    <a:pt x="654" y="674"/>
                  </a:lnTo>
                  <a:lnTo>
                    <a:pt x="670" y="679"/>
                  </a:lnTo>
                  <a:lnTo>
                    <a:pt x="686" y="687"/>
                  </a:lnTo>
                  <a:lnTo>
                    <a:pt x="700" y="700"/>
                  </a:lnTo>
                  <a:lnTo>
                    <a:pt x="780" y="780"/>
                  </a:lnTo>
                  <a:lnTo>
                    <a:pt x="792" y="795"/>
                  </a:lnTo>
                  <a:lnTo>
                    <a:pt x="800" y="813"/>
                  </a:lnTo>
                  <a:lnTo>
                    <a:pt x="805" y="830"/>
                  </a:lnTo>
                  <a:lnTo>
                    <a:pt x="805" y="848"/>
                  </a:lnTo>
                  <a:lnTo>
                    <a:pt x="800" y="867"/>
                  </a:lnTo>
                  <a:lnTo>
                    <a:pt x="792" y="883"/>
                  </a:lnTo>
                  <a:lnTo>
                    <a:pt x="781" y="898"/>
                  </a:lnTo>
                  <a:lnTo>
                    <a:pt x="766" y="910"/>
                  </a:lnTo>
                  <a:lnTo>
                    <a:pt x="724" y="935"/>
                  </a:lnTo>
                  <a:lnTo>
                    <a:pt x="680" y="955"/>
                  </a:lnTo>
                  <a:lnTo>
                    <a:pt x="636" y="971"/>
                  </a:lnTo>
                  <a:lnTo>
                    <a:pt x="590" y="982"/>
                  </a:lnTo>
                  <a:lnTo>
                    <a:pt x="543" y="988"/>
                  </a:lnTo>
                  <a:lnTo>
                    <a:pt x="496" y="991"/>
                  </a:lnTo>
                  <a:lnTo>
                    <a:pt x="450" y="989"/>
                  </a:lnTo>
                  <a:lnTo>
                    <a:pt x="404" y="982"/>
                  </a:lnTo>
                  <a:lnTo>
                    <a:pt x="360" y="972"/>
                  </a:lnTo>
                  <a:lnTo>
                    <a:pt x="316" y="957"/>
                  </a:lnTo>
                  <a:lnTo>
                    <a:pt x="273" y="938"/>
                  </a:lnTo>
                  <a:lnTo>
                    <a:pt x="232" y="915"/>
                  </a:lnTo>
                  <a:lnTo>
                    <a:pt x="193" y="887"/>
                  </a:lnTo>
                  <a:lnTo>
                    <a:pt x="156" y="855"/>
                  </a:lnTo>
                  <a:lnTo>
                    <a:pt x="121" y="820"/>
                  </a:lnTo>
                  <a:lnTo>
                    <a:pt x="90" y="780"/>
                  </a:lnTo>
                  <a:lnTo>
                    <a:pt x="62" y="737"/>
                  </a:lnTo>
                  <a:lnTo>
                    <a:pt x="41" y="693"/>
                  </a:lnTo>
                  <a:lnTo>
                    <a:pt x="23" y="646"/>
                  </a:lnTo>
                  <a:lnTo>
                    <a:pt x="10" y="598"/>
                  </a:lnTo>
                  <a:lnTo>
                    <a:pt x="2" y="549"/>
                  </a:lnTo>
                  <a:lnTo>
                    <a:pt x="0" y="499"/>
                  </a:lnTo>
                  <a:lnTo>
                    <a:pt x="2" y="450"/>
                  </a:lnTo>
                  <a:lnTo>
                    <a:pt x="8" y="401"/>
                  </a:lnTo>
                  <a:lnTo>
                    <a:pt x="21" y="352"/>
                  </a:lnTo>
                  <a:lnTo>
                    <a:pt x="37" y="306"/>
                  </a:lnTo>
                  <a:lnTo>
                    <a:pt x="58" y="261"/>
                  </a:lnTo>
                  <a:lnTo>
                    <a:pt x="85" y="217"/>
                  </a:lnTo>
                  <a:lnTo>
                    <a:pt x="116" y="176"/>
                  </a:lnTo>
                  <a:lnTo>
                    <a:pt x="152" y="139"/>
                  </a:lnTo>
                  <a:lnTo>
                    <a:pt x="189" y="106"/>
                  </a:lnTo>
                  <a:lnTo>
                    <a:pt x="229" y="78"/>
                  </a:lnTo>
                  <a:lnTo>
                    <a:pt x="271" y="54"/>
                  </a:lnTo>
                  <a:lnTo>
                    <a:pt x="314" y="34"/>
                  </a:lnTo>
                  <a:lnTo>
                    <a:pt x="359" y="19"/>
                  </a:lnTo>
                  <a:lnTo>
                    <a:pt x="405" y="8"/>
                  </a:lnTo>
                  <a:lnTo>
                    <a:pt x="451" y="2"/>
                  </a:lnTo>
                  <a:lnTo>
                    <a:pt x="4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/>
              <a:endParaRPr lang="es-ES" sz="24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6" name="Freeform 105">
              <a:extLst>
                <a:ext uri="{FF2B5EF4-FFF2-40B4-BE49-F238E27FC236}">
                  <a16:creationId xmlns:a16="http://schemas.microsoft.com/office/drawing/2014/main" id="{AEAC5D40-8366-4E48-BFE4-47D83FFB0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" y="1509"/>
              <a:ext cx="115" cy="142"/>
            </a:xfrm>
            <a:custGeom>
              <a:avLst/>
              <a:gdLst>
                <a:gd name="T0" fmla="*/ 358 w 803"/>
                <a:gd name="T1" fmla="*/ 3 h 992"/>
                <a:gd name="T2" fmla="*/ 455 w 803"/>
                <a:gd name="T3" fmla="*/ 23 h 992"/>
                <a:gd name="T4" fmla="*/ 544 w 803"/>
                <a:gd name="T5" fmla="*/ 60 h 992"/>
                <a:gd name="T6" fmla="*/ 626 w 803"/>
                <a:gd name="T7" fmla="*/ 116 h 992"/>
                <a:gd name="T8" fmla="*/ 697 w 803"/>
                <a:gd name="T9" fmla="*/ 189 h 992"/>
                <a:gd name="T10" fmla="*/ 752 w 803"/>
                <a:gd name="T11" fmla="*/ 276 h 992"/>
                <a:gd name="T12" fmla="*/ 788 w 803"/>
                <a:gd name="T13" fmla="*/ 371 h 992"/>
                <a:gd name="T14" fmla="*/ 803 w 803"/>
                <a:gd name="T15" fmla="*/ 471 h 992"/>
                <a:gd name="T16" fmla="*/ 798 w 803"/>
                <a:gd name="T17" fmla="*/ 571 h 992"/>
                <a:gd name="T18" fmla="*/ 772 w 803"/>
                <a:gd name="T19" fmla="*/ 670 h 992"/>
                <a:gd name="T20" fmla="*/ 727 w 803"/>
                <a:gd name="T21" fmla="*/ 762 h 992"/>
                <a:gd name="T22" fmla="*/ 662 w 803"/>
                <a:gd name="T23" fmla="*/ 842 h 992"/>
                <a:gd name="T24" fmla="*/ 587 w 803"/>
                <a:gd name="T25" fmla="*/ 906 h 992"/>
                <a:gd name="T26" fmla="*/ 501 w 803"/>
                <a:gd name="T27" fmla="*/ 953 h 992"/>
                <a:gd name="T28" fmla="*/ 407 w 803"/>
                <a:gd name="T29" fmla="*/ 982 h 992"/>
                <a:gd name="T30" fmla="*/ 308 w 803"/>
                <a:gd name="T31" fmla="*/ 992 h 992"/>
                <a:gd name="T32" fmla="*/ 212 w 803"/>
                <a:gd name="T33" fmla="*/ 983 h 992"/>
                <a:gd name="T34" fmla="*/ 121 w 803"/>
                <a:gd name="T35" fmla="*/ 955 h 992"/>
                <a:gd name="T36" fmla="*/ 37 w 803"/>
                <a:gd name="T37" fmla="*/ 911 h 992"/>
                <a:gd name="T38" fmla="*/ 11 w 803"/>
                <a:gd name="T39" fmla="*/ 884 h 992"/>
                <a:gd name="T40" fmla="*/ 0 w 803"/>
                <a:gd name="T41" fmla="*/ 849 h 992"/>
                <a:gd name="T42" fmla="*/ 3 w 803"/>
                <a:gd name="T43" fmla="*/ 813 h 992"/>
                <a:gd name="T44" fmla="*/ 23 w 803"/>
                <a:gd name="T45" fmla="*/ 781 h 992"/>
                <a:gd name="T46" fmla="*/ 119 w 803"/>
                <a:gd name="T47" fmla="*/ 688 h 992"/>
                <a:gd name="T48" fmla="*/ 150 w 803"/>
                <a:gd name="T49" fmla="*/ 675 h 992"/>
                <a:gd name="T50" fmla="*/ 184 w 803"/>
                <a:gd name="T51" fmla="*/ 676 h 992"/>
                <a:gd name="T52" fmla="*/ 229 w 803"/>
                <a:gd name="T53" fmla="*/ 696 h 992"/>
                <a:gd name="T54" fmla="*/ 290 w 803"/>
                <a:gd name="T55" fmla="*/ 709 h 992"/>
                <a:gd name="T56" fmla="*/ 351 w 803"/>
                <a:gd name="T57" fmla="*/ 706 h 992"/>
                <a:gd name="T58" fmla="*/ 410 w 803"/>
                <a:gd name="T59" fmla="*/ 685 h 992"/>
                <a:gd name="T60" fmla="*/ 461 w 803"/>
                <a:gd name="T61" fmla="*/ 649 h 992"/>
                <a:gd name="T62" fmla="*/ 501 w 803"/>
                <a:gd name="T63" fmla="*/ 594 h 992"/>
                <a:gd name="T64" fmla="*/ 521 w 803"/>
                <a:gd name="T65" fmla="*/ 531 h 992"/>
                <a:gd name="T66" fmla="*/ 521 w 803"/>
                <a:gd name="T67" fmla="*/ 462 h 992"/>
                <a:gd name="T68" fmla="*/ 501 w 803"/>
                <a:gd name="T69" fmla="*/ 398 h 992"/>
                <a:gd name="T70" fmla="*/ 461 w 803"/>
                <a:gd name="T71" fmla="*/ 343 h 992"/>
                <a:gd name="T72" fmla="*/ 410 w 803"/>
                <a:gd name="T73" fmla="*/ 307 h 992"/>
                <a:gd name="T74" fmla="*/ 351 w 803"/>
                <a:gd name="T75" fmla="*/ 286 h 992"/>
                <a:gd name="T76" fmla="*/ 290 w 803"/>
                <a:gd name="T77" fmla="*/ 283 h 992"/>
                <a:gd name="T78" fmla="*/ 229 w 803"/>
                <a:gd name="T79" fmla="*/ 296 h 992"/>
                <a:gd name="T80" fmla="*/ 185 w 803"/>
                <a:gd name="T81" fmla="*/ 316 h 992"/>
                <a:gd name="T82" fmla="*/ 150 w 803"/>
                <a:gd name="T83" fmla="*/ 317 h 992"/>
                <a:gd name="T84" fmla="*/ 119 w 803"/>
                <a:gd name="T85" fmla="*/ 304 h 992"/>
                <a:gd name="T86" fmla="*/ 23 w 803"/>
                <a:gd name="T87" fmla="*/ 211 h 992"/>
                <a:gd name="T88" fmla="*/ 3 w 803"/>
                <a:gd name="T89" fmla="*/ 179 h 992"/>
                <a:gd name="T90" fmla="*/ 0 w 803"/>
                <a:gd name="T91" fmla="*/ 143 h 992"/>
                <a:gd name="T92" fmla="*/ 11 w 803"/>
                <a:gd name="T93" fmla="*/ 108 h 992"/>
                <a:gd name="T94" fmla="*/ 37 w 803"/>
                <a:gd name="T95" fmla="*/ 81 h 992"/>
                <a:gd name="T96" fmla="*/ 121 w 803"/>
                <a:gd name="T97" fmla="*/ 37 h 992"/>
                <a:gd name="T98" fmla="*/ 212 w 803"/>
                <a:gd name="T99" fmla="*/ 9 h 992"/>
                <a:gd name="T100" fmla="*/ 308 w 803"/>
                <a:gd name="T101" fmla="*/ 0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03" h="992">
                  <a:moveTo>
                    <a:pt x="308" y="0"/>
                  </a:moveTo>
                  <a:lnTo>
                    <a:pt x="358" y="3"/>
                  </a:lnTo>
                  <a:lnTo>
                    <a:pt x="407" y="10"/>
                  </a:lnTo>
                  <a:lnTo>
                    <a:pt x="455" y="23"/>
                  </a:lnTo>
                  <a:lnTo>
                    <a:pt x="501" y="39"/>
                  </a:lnTo>
                  <a:lnTo>
                    <a:pt x="544" y="60"/>
                  </a:lnTo>
                  <a:lnTo>
                    <a:pt x="587" y="86"/>
                  </a:lnTo>
                  <a:lnTo>
                    <a:pt x="626" y="116"/>
                  </a:lnTo>
                  <a:lnTo>
                    <a:pt x="662" y="150"/>
                  </a:lnTo>
                  <a:lnTo>
                    <a:pt x="697" y="189"/>
                  </a:lnTo>
                  <a:lnTo>
                    <a:pt x="727" y="231"/>
                  </a:lnTo>
                  <a:lnTo>
                    <a:pt x="752" y="276"/>
                  </a:lnTo>
                  <a:lnTo>
                    <a:pt x="772" y="323"/>
                  </a:lnTo>
                  <a:lnTo>
                    <a:pt x="788" y="371"/>
                  </a:lnTo>
                  <a:lnTo>
                    <a:pt x="798" y="421"/>
                  </a:lnTo>
                  <a:lnTo>
                    <a:pt x="803" y="471"/>
                  </a:lnTo>
                  <a:lnTo>
                    <a:pt x="803" y="521"/>
                  </a:lnTo>
                  <a:lnTo>
                    <a:pt x="798" y="571"/>
                  </a:lnTo>
                  <a:lnTo>
                    <a:pt x="788" y="621"/>
                  </a:lnTo>
                  <a:lnTo>
                    <a:pt x="772" y="670"/>
                  </a:lnTo>
                  <a:lnTo>
                    <a:pt x="752" y="717"/>
                  </a:lnTo>
                  <a:lnTo>
                    <a:pt x="727" y="762"/>
                  </a:lnTo>
                  <a:lnTo>
                    <a:pt x="697" y="804"/>
                  </a:lnTo>
                  <a:lnTo>
                    <a:pt x="662" y="842"/>
                  </a:lnTo>
                  <a:lnTo>
                    <a:pt x="626" y="876"/>
                  </a:lnTo>
                  <a:lnTo>
                    <a:pt x="587" y="906"/>
                  </a:lnTo>
                  <a:lnTo>
                    <a:pt x="544" y="932"/>
                  </a:lnTo>
                  <a:lnTo>
                    <a:pt x="501" y="953"/>
                  </a:lnTo>
                  <a:lnTo>
                    <a:pt x="455" y="969"/>
                  </a:lnTo>
                  <a:lnTo>
                    <a:pt x="407" y="982"/>
                  </a:lnTo>
                  <a:lnTo>
                    <a:pt x="358" y="989"/>
                  </a:lnTo>
                  <a:lnTo>
                    <a:pt x="308" y="992"/>
                  </a:lnTo>
                  <a:lnTo>
                    <a:pt x="259" y="990"/>
                  </a:lnTo>
                  <a:lnTo>
                    <a:pt x="212" y="983"/>
                  </a:lnTo>
                  <a:lnTo>
                    <a:pt x="166" y="972"/>
                  </a:lnTo>
                  <a:lnTo>
                    <a:pt x="121" y="955"/>
                  </a:lnTo>
                  <a:lnTo>
                    <a:pt x="78" y="936"/>
                  </a:lnTo>
                  <a:lnTo>
                    <a:pt x="37" y="911"/>
                  </a:lnTo>
                  <a:lnTo>
                    <a:pt x="22" y="899"/>
                  </a:lnTo>
                  <a:lnTo>
                    <a:pt x="11" y="884"/>
                  </a:lnTo>
                  <a:lnTo>
                    <a:pt x="3" y="868"/>
                  </a:lnTo>
                  <a:lnTo>
                    <a:pt x="0" y="849"/>
                  </a:lnTo>
                  <a:lnTo>
                    <a:pt x="0" y="831"/>
                  </a:lnTo>
                  <a:lnTo>
                    <a:pt x="3" y="813"/>
                  </a:lnTo>
                  <a:lnTo>
                    <a:pt x="11" y="796"/>
                  </a:lnTo>
                  <a:lnTo>
                    <a:pt x="23" y="781"/>
                  </a:lnTo>
                  <a:lnTo>
                    <a:pt x="104" y="700"/>
                  </a:lnTo>
                  <a:lnTo>
                    <a:pt x="119" y="688"/>
                  </a:lnTo>
                  <a:lnTo>
                    <a:pt x="134" y="680"/>
                  </a:lnTo>
                  <a:lnTo>
                    <a:pt x="150" y="675"/>
                  </a:lnTo>
                  <a:lnTo>
                    <a:pt x="168" y="674"/>
                  </a:lnTo>
                  <a:lnTo>
                    <a:pt x="184" y="676"/>
                  </a:lnTo>
                  <a:lnTo>
                    <a:pt x="200" y="682"/>
                  </a:lnTo>
                  <a:lnTo>
                    <a:pt x="229" y="696"/>
                  </a:lnTo>
                  <a:lnTo>
                    <a:pt x="258" y="705"/>
                  </a:lnTo>
                  <a:lnTo>
                    <a:pt x="290" y="709"/>
                  </a:lnTo>
                  <a:lnTo>
                    <a:pt x="320" y="710"/>
                  </a:lnTo>
                  <a:lnTo>
                    <a:pt x="351" y="706"/>
                  </a:lnTo>
                  <a:lnTo>
                    <a:pt x="381" y="698"/>
                  </a:lnTo>
                  <a:lnTo>
                    <a:pt x="410" y="685"/>
                  </a:lnTo>
                  <a:lnTo>
                    <a:pt x="436" y="669"/>
                  </a:lnTo>
                  <a:lnTo>
                    <a:pt x="461" y="649"/>
                  </a:lnTo>
                  <a:lnTo>
                    <a:pt x="483" y="622"/>
                  </a:lnTo>
                  <a:lnTo>
                    <a:pt x="501" y="594"/>
                  </a:lnTo>
                  <a:lnTo>
                    <a:pt x="513" y="563"/>
                  </a:lnTo>
                  <a:lnTo>
                    <a:pt x="521" y="531"/>
                  </a:lnTo>
                  <a:lnTo>
                    <a:pt x="524" y="496"/>
                  </a:lnTo>
                  <a:lnTo>
                    <a:pt x="521" y="462"/>
                  </a:lnTo>
                  <a:lnTo>
                    <a:pt x="513" y="429"/>
                  </a:lnTo>
                  <a:lnTo>
                    <a:pt x="501" y="398"/>
                  </a:lnTo>
                  <a:lnTo>
                    <a:pt x="483" y="370"/>
                  </a:lnTo>
                  <a:lnTo>
                    <a:pt x="461" y="343"/>
                  </a:lnTo>
                  <a:lnTo>
                    <a:pt x="436" y="323"/>
                  </a:lnTo>
                  <a:lnTo>
                    <a:pt x="410" y="307"/>
                  </a:lnTo>
                  <a:lnTo>
                    <a:pt x="381" y="294"/>
                  </a:lnTo>
                  <a:lnTo>
                    <a:pt x="351" y="286"/>
                  </a:lnTo>
                  <a:lnTo>
                    <a:pt x="320" y="283"/>
                  </a:lnTo>
                  <a:lnTo>
                    <a:pt x="290" y="283"/>
                  </a:lnTo>
                  <a:lnTo>
                    <a:pt x="258" y="288"/>
                  </a:lnTo>
                  <a:lnTo>
                    <a:pt x="229" y="296"/>
                  </a:lnTo>
                  <a:lnTo>
                    <a:pt x="200" y="310"/>
                  </a:lnTo>
                  <a:lnTo>
                    <a:pt x="185" y="316"/>
                  </a:lnTo>
                  <a:lnTo>
                    <a:pt x="168" y="319"/>
                  </a:lnTo>
                  <a:lnTo>
                    <a:pt x="150" y="317"/>
                  </a:lnTo>
                  <a:lnTo>
                    <a:pt x="134" y="313"/>
                  </a:lnTo>
                  <a:lnTo>
                    <a:pt x="119" y="304"/>
                  </a:lnTo>
                  <a:lnTo>
                    <a:pt x="104" y="292"/>
                  </a:lnTo>
                  <a:lnTo>
                    <a:pt x="23" y="211"/>
                  </a:lnTo>
                  <a:lnTo>
                    <a:pt x="11" y="196"/>
                  </a:lnTo>
                  <a:lnTo>
                    <a:pt x="3" y="179"/>
                  </a:lnTo>
                  <a:lnTo>
                    <a:pt x="0" y="161"/>
                  </a:lnTo>
                  <a:lnTo>
                    <a:pt x="0" y="143"/>
                  </a:lnTo>
                  <a:lnTo>
                    <a:pt x="3" y="125"/>
                  </a:lnTo>
                  <a:lnTo>
                    <a:pt x="11" y="108"/>
                  </a:lnTo>
                  <a:lnTo>
                    <a:pt x="22" y="94"/>
                  </a:lnTo>
                  <a:lnTo>
                    <a:pt x="37" y="81"/>
                  </a:lnTo>
                  <a:lnTo>
                    <a:pt x="78" y="57"/>
                  </a:lnTo>
                  <a:lnTo>
                    <a:pt x="121" y="37"/>
                  </a:lnTo>
                  <a:lnTo>
                    <a:pt x="166" y="22"/>
                  </a:lnTo>
                  <a:lnTo>
                    <a:pt x="212" y="9"/>
                  </a:lnTo>
                  <a:lnTo>
                    <a:pt x="259" y="3"/>
                  </a:lnTo>
                  <a:lnTo>
                    <a:pt x="3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/>
              <a:endParaRPr lang="es-ES" sz="24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7" name="Freeform 106">
              <a:extLst>
                <a:ext uri="{FF2B5EF4-FFF2-40B4-BE49-F238E27FC236}">
                  <a16:creationId xmlns:a16="http://schemas.microsoft.com/office/drawing/2014/main" id="{B27DBDB2-4899-497D-81C5-9E80D7AFF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9" y="1678"/>
              <a:ext cx="228" cy="238"/>
            </a:xfrm>
            <a:custGeom>
              <a:avLst/>
              <a:gdLst>
                <a:gd name="T0" fmla="*/ 1266 w 1602"/>
                <a:gd name="T1" fmla="*/ 0 h 1664"/>
                <a:gd name="T2" fmla="*/ 1356 w 1602"/>
                <a:gd name="T3" fmla="*/ 12 h 1664"/>
                <a:gd name="T4" fmla="*/ 1435 w 1602"/>
                <a:gd name="T5" fmla="*/ 46 h 1664"/>
                <a:gd name="T6" fmla="*/ 1504 w 1602"/>
                <a:gd name="T7" fmla="*/ 98 h 1664"/>
                <a:gd name="T8" fmla="*/ 1556 w 1602"/>
                <a:gd name="T9" fmla="*/ 166 h 1664"/>
                <a:gd name="T10" fmla="*/ 1590 w 1602"/>
                <a:gd name="T11" fmla="*/ 247 h 1664"/>
                <a:gd name="T12" fmla="*/ 1602 w 1602"/>
                <a:gd name="T13" fmla="*/ 336 h 1664"/>
                <a:gd name="T14" fmla="*/ 1599 w 1602"/>
                <a:gd name="T15" fmla="*/ 1602 h 1664"/>
                <a:gd name="T16" fmla="*/ 1578 w 1602"/>
                <a:gd name="T17" fmla="*/ 1640 h 1664"/>
                <a:gd name="T18" fmla="*/ 1540 w 1602"/>
                <a:gd name="T19" fmla="*/ 1661 h 1664"/>
                <a:gd name="T20" fmla="*/ 1406 w 1602"/>
                <a:gd name="T21" fmla="*/ 1664 h 1664"/>
                <a:gd name="T22" fmla="*/ 1364 w 1602"/>
                <a:gd name="T23" fmla="*/ 1652 h 1664"/>
                <a:gd name="T24" fmla="*/ 1334 w 1602"/>
                <a:gd name="T25" fmla="*/ 1622 h 1664"/>
                <a:gd name="T26" fmla="*/ 1322 w 1602"/>
                <a:gd name="T27" fmla="*/ 1579 h 1664"/>
                <a:gd name="T28" fmla="*/ 1319 w 1602"/>
                <a:gd name="T29" fmla="*/ 366 h 1664"/>
                <a:gd name="T30" fmla="*/ 1298 w 1602"/>
                <a:gd name="T31" fmla="*/ 322 h 1664"/>
                <a:gd name="T32" fmla="*/ 1259 w 1602"/>
                <a:gd name="T33" fmla="*/ 291 h 1664"/>
                <a:gd name="T34" fmla="*/ 1210 w 1602"/>
                <a:gd name="T35" fmla="*/ 280 h 1664"/>
                <a:gd name="T36" fmla="*/ 366 w 1602"/>
                <a:gd name="T37" fmla="*/ 283 h 1664"/>
                <a:gd name="T38" fmla="*/ 321 w 1602"/>
                <a:gd name="T39" fmla="*/ 305 h 1664"/>
                <a:gd name="T40" fmla="*/ 291 w 1602"/>
                <a:gd name="T41" fmla="*/ 342 h 1664"/>
                <a:gd name="T42" fmla="*/ 280 w 1602"/>
                <a:gd name="T43" fmla="*/ 392 h 1664"/>
                <a:gd name="T44" fmla="*/ 277 w 1602"/>
                <a:gd name="T45" fmla="*/ 1602 h 1664"/>
                <a:gd name="T46" fmla="*/ 255 w 1602"/>
                <a:gd name="T47" fmla="*/ 1640 h 1664"/>
                <a:gd name="T48" fmla="*/ 218 w 1602"/>
                <a:gd name="T49" fmla="*/ 1661 h 1664"/>
                <a:gd name="T50" fmla="*/ 84 w 1602"/>
                <a:gd name="T51" fmla="*/ 1664 h 1664"/>
                <a:gd name="T52" fmla="*/ 41 w 1602"/>
                <a:gd name="T53" fmla="*/ 1652 h 1664"/>
                <a:gd name="T54" fmla="*/ 11 w 1602"/>
                <a:gd name="T55" fmla="*/ 1622 h 1664"/>
                <a:gd name="T56" fmla="*/ 0 w 1602"/>
                <a:gd name="T57" fmla="*/ 1579 h 1664"/>
                <a:gd name="T58" fmla="*/ 3 w 1602"/>
                <a:gd name="T59" fmla="*/ 290 h 1664"/>
                <a:gd name="T60" fmla="*/ 26 w 1602"/>
                <a:gd name="T61" fmla="*/ 205 h 1664"/>
                <a:gd name="T62" fmla="*/ 70 w 1602"/>
                <a:gd name="T63" fmla="*/ 131 h 1664"/>
                <a:gd name="T64" fmla="*/ 130 w 1602"/>
                <a:gd name="T65" fmla="*/ 71 h 1664"/>
                <a:gd name="T66" fmla="*/ 205 w 1602"/>
                <a:gd name="T67" fmla="*/ 27 h 1664"/>
                <a:gd name="T68" fmla="*/ 290 w 1602"/>
                <a:gd name="T69" fmla="*/ 3 h 1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02" h="1664">
                  <a:moveTo>
                    <a:pt x="336" y="0"/>
                  </a:moveTo>
                  <a:lnTo>
                    <a:pt x="1266" y="0"/>
                  </a:lnTo>
                  <a:lnTo>
                    <a:pt x="1312" y="3"/>
                  </a:lnTo>
                  <a:lnTo>
                    <a:pt x="1356" y="12"/>
                  </a:lnTo>
                  <a:lnTo>
                    <a:pt x="1397" y="27"/>
                  </a:lnTo>
                  <a:lnTo>
                    <a:pt x="1435" y="46"/>
                  </a:lnTo>
                  <a:lnTo>
                    <a:pt x="1472" y="71"/>
                  </a:lnTo>
                  <a:lnTo>
                    <a:pt x="1504" y="98"/>
                  </a:lnTo>
                  <a:lnTo>
                    <a:pt x="1532" y="131"/>
                  </a:lnTo>
                  <a:lnTo>
                    <a:pt x="1556" y="166"/>
                  </a:lnTo>
                  <a:lnTo>
                    <a:pt x="1576" y="205"/>
                  </a:lnTo>
                  <a:lnTo>
                    <a:pt x="1590" y="247"/>
                  </a:lnTo>
                  <a:lnTo>
                    <a:pt x="1599" y="290"/>
                  </a:lnTo>
                  <a:lnTo>
                    <a:pt x="1602" y="336"/>
                  </a:lnTo>
                  <a:lnTo>
                    <a:pt x="1602" y="1579"/>
                  </a:lnTo>
                  <a:lnTo>
                    <a:pt x="1599" y="1602"/>
                  </a:lnTo>
                  <a:lnTo>
                    <a:pt x="1591" y="1622"/>
                  </a:lnTo>
                  <a:lnTo>
                    <a:pt x="1578" y="1640"/>
                  </a:lnTo>
                  <a:lnTo>
                    <a:pt x="1561" y="1652"/>
                  </a:lnTo>
                  <a:lnTo>
                    <a:pt x="1540" y="1661"/>
                  </a:lnTo>
                  <a:lnTo>
                    <a:pt x="1518" y="1664"/>
                  </a:lnTo>
                  <a:lnTo>
                    <a:pt x="1406" y="1664"/>
                  </a:lnTo>
                  <a:lnTo>
                    <a:pt x="1384" y="1661"/>
                  </a:lnTo>
                  <a:lnTo>
                    <a:pt x="1364" y="1652"/>
                  </a:lnTo>
                  <a:lnTo>
                    <a:pt x="1347" y="1640"/>
                  </a:lnTo>
                  <a:lnTo>
                    <a:pt x="1334" y="1622"/>
                  </a:lnTo>
                  <a:lnTo>
                    <a:pt x="1325" y="1602"/>
                  </a:lnTo>
                  <a:lnTo>
                    <a:pt x="1322" y="1579"/>
                  </a:lnTo>
                  <a:lnTo>
                    <a:pt x="1322" y="392"/>
                  </a:lnTo>
                  <a:lnTo>
                    <a:pt x="1319" y="366"/>
                  </a:lnTo>
                  <a:lnTo>
                    <a:pt x="1311" y="342"/>
                  </a:lnTo>
                  <a:lnTo>
                    <a:pt x="1298" y="322"/>
                  </a:lnTo>
                  <a:lnTo>
                    <a:pt x="1281" y="305"/>
                  </a:lnTo>
                  <a:lnTo>
                    <a:pt x="1259" y="291"/>
                  </a:lnTo>
                  <a:lnTo>
                    <a:pt x="1236" y="283"/>
                  </a:lnTo>
                  <a:lnTo>
                    <a:pt x="1210" y="280"/>
                  </a:lnTo>
                  <a:lnTo>
                    <a:pt x="392" y="280"/>
                  </a:lnTo>
                  <a:lnTo>
                    <a:pt x="366" y="283"/>
                  </a:lnTo>
                  <a:lnTo>
                    <a:pt x="343" y="291"/>
                  </a:lnTo>
                  <a:lnTo>
                    <a:pt x="321" y="305"/>
                  </a:lnTo>
                  <a:lnTo>
                    <a:pt x="304" y="322"/>
                  </a:lnTo>
                  <a:lnTo>
                    <a:pt x="291" y="342"/>
                  </a:lnTo>
                  <a:lnTo>
                    <a:pt x="283" y="366"/>
                  </a:lnTo>
                  <a:lnTo>
                    <a:pt x="280" y="392"/>
                  </a:lnTo>
                  <a:lnTo>
                    <a:pt x="280" y="1579"/>
                  </a:lnTo>
                  <a:lnTo>
                    <a:pt x="277" y="1602"/>
                  </a:lnTo>
                  <a:lnTo>
                    <a:pt x="268" y="1622"/>
                  </a:lnTo>
                  <a:lnTo>
                    <a:pt x="255" y="1640"/>
                  </a:lnTo>
                  <a:lnTo>
                    <a:pt x="238" y="1652"/>
                  </a:lnTo>
                  <a:lnTo>
                    <a:pt x="218" y="1661"/>
                  </a:lnTo>
                  <a:lnTo>
                    <a:pt x="196" y="1664"/>
                  </a:lnTo>
                  <a:lnTo>
                    <a:pt x="84" y="1664"/>
                  </a:lnTo>
                  <a:lnTo>
                    <a:pt x="62" y="1661"/>
                  </a:lnTo>
                  <a:lnTo>
                    <a:pt x="41" y="1652"/>
                  </a:lnTo>
                  <a:lnTo>
                    <a:pt x="24" y="1640"/>
                  </a:lnTo>
                  <a:lnTo>
                    <a:pt x="11" y="1622"/>
                  </a:lnTo>
                  <a:lnTo>
                    <a:pt x="3" y="1602"/>
                  </a:lnTo>
                  <a:lnTo>
                    <a:pt x="0" y="1579"/>
                  </a:lnTo>
                  <a:lnTo>
                    <a:pt x="0" y="336"/>
                  </a:lnTo>
                  <a:lnTo>
                    <a:pt x="3" y="290"/>
                  </a:lnTo>
                  <a:lnTo>
                    <a:pt x="12" y="247"/>
                  </a:lnTo>
                  <a:lnTo>
                    <a:pt x="26" y="205"/>
                  </a:lnTo>
                  <a:lnTo>
                    <a:pt x="46" y="166"/>
                  </a:lnTo>
                  <a:lnTo>
                    <a:pt x="70" y="131"/>
                  </a:lnTo>
                  <a:lnTo>
                    <a:pt x="98" y="98"/>
                  </a:lnTo>
                  <a:lnTo>
                    <a:pt x="130" y="71"/>
                  </a:lnTo>
                  <a:lnTo>
                    <a:pt x="167" y="46"/>
                  </a:lnTo>
                  <a:lnTo>
                    <a:pt x="205" y="27"/>
                  </a:lnTo>
                  <a:lnTo>
                    <a:pt x="246" y="12"/>
                  </a:lnTo>
                  <a:lnTo>
                    <a:pt x="290" y="3"/>
                  </a:lnTo>
                  <a:lnTo>
                    <a:pt x="3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/>
              <a:endParaRPr lang="es-ES" sz="24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8" name="Freeform 107">
              <a:extLst>
                <a:ext uri="{FF2B5EF4-FFF2-40B4-BE49-F238E27FC236}">
                  <a16:creationId xmlns:a16="http://schemas.microsoft.com/office/drawing/2014/main" id="{D9FEF979-3976-4626-B0A2-C55807D7B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" y="1695"/>
              <a:ext cx="90" cy="221"/>
            </a:xfrm>
            <a:custGeom>
              <a:avLst/>
              <a:gdLst>
                <a:gd name="T0" fmla="*/ 336 w 630"/>
                <a:gd name="T1" fmla="*/ 0 h 1549"/>
                <a:gd name="T2" fmla="*/ 545 w 630"/>
                <a:gd name="T3" fmla="*/ 0 h 1549"/>
                <a:gd name="T4" fmla="*/ 567 w 630"/>
                <a:gd name="T5" fmla="*/ 3 h 1549"/>
                <a:gd name="T6" fmla="*/ 588 w 630"/>
                <a:gd name="T7" fmla="*/ 12 h 1549"/>
                <a:gd name="T8" fmla="*/ 604 w 630"/>
                <a:gd name="T9" fmla="*/ 25 h 1549"/>
                <a:gd name="T10" fmla="*/ 617 w 630"/>
                <a:gd name="T11" fmla="*/ 42 h 1549"/>
                <a:gd name="T12" fmla="*/ 626 w 630"/>
                <a:gd name="T13" fmla="*/ 61 h 1549"/>
                <a:gd name="T14" fmla="*/ 630 w 630"/>
                <a:gd name="T15" fmla="*/ 84 h 1549"/>
                <a:gd name="T16" fmla="*/ 630 w 630"/>
                <a:gd name="T17" fmla="*/ 196 h 1549"/>
                <a:gd name="T18" fmla="*/ 626 w 630"/>
                <a:gd name="T19" fmla="*/ 218 h 1549"/>
                <a:gd name="T20" fmla="*/ 617 w 630"/>
                <a:gd name="T21" fmla="*/ 239 h 1549"/>
                <a:gd name="T22" fmla="*/ 604 w 630"/>
                <a:gd name="T23" fmla="*/ 255 h 1549"/>
                <a:gd name="T24" fmla="*/ 588 w 630"/>
                <a:gd name="T25" fmla="*/ 268 h 1549"/>
                <a:gd name="T26" fmla="*/ 567 w 630"/>
                <a:gd name="T27" fmla="*/ 277 h 1549"/>
                <a:gd name="T28" fmla="*/ 545 w 630"/>
                <a:gd name="T29" fmla="*/ 280 h 1549"/>
                <a:gd name="T30" fmla="*/ 392 w 630"/>
                <a:gd name="T31" fmla="*/ 280 h 1549"/>
                <a:gd name="T32" fmla="*/ 367 w 630"/>
                <a:gd name="T33" fmla="*/ 283 h 1549"/>
                <a:gd name="T34" fmla="*/ 342 w 630"/>
                <a:gd name="T35" fmla="*/ 292 h 1549"/>
                <a:gd name="T36" fmla="*/ 322 w 630"/>
                <a:gd name="T37" fmla="*/ 305 h 1549"/>
                <a:gd name="T38" fmla="*/ 305 w 630"/>
                <a:gd name="T39" fmla="*/ 322 h 1549"/>
                <a:gd name="T40" fmla="*/ 291 w 630"/>
                <a:gd name="T41" fmla="*/ 342 h 1549"/>
                <a:gd name="T42" fmla="*/ 283 w 630"/>
                <a:gd name="T43" fmla="*/ 366 h 1549"/>
                <a:gd name="T44" fmla="*/ 280 w 630"/>
                <a:gd name="T45" fmla="*/ 392 h 1549"/>
                <a:gd name="T46" fmla="*/ 280 w 630"/>
                <a:gd name="T47" fmla="*/ 1464 h 1549"/>
                <a:gd name="T48" fmla="*/ 277 w 630"/>
                <a:gd name="T49" fmla="*/ 1487 h 1549"/>
                <a:gd name="T50" fmla="*/ 269 w 630"/>
                <a:gd name="T51" fmla="*/ 1507 h 1549"/>
                <a:gd name="T52" fmla="*/ 256 w 630"/>
                <a:gd name="T53" fmla="*/ 1525 h 1549"/>
                <a:gd name="T54" fmla="*/ 239 w 630"/>
                <a:gd name="T55" fmla="*/ 1537 h 1549"/>
                <a:gd name="T56" fmla="*/ 218 w 630"/>
                <a:gd name="T57" fmla="*/ 1546 h 1549"/>
                <a:gd name="T58" fmla="*/ 196 w 630"/>
                <a:gd name="T59" fmla="*/ 1549 h 1549"/>
                <a:gd name="T60" fmla="*/ 85 w 630"/>
                <a:gd name="T61" fmla="*/ 1549 h 1549"/>
                <a:gd name="T62" fmla="*/ 62 w 630"/>
                <a:gd name="T63" fmla="*/ 1546 h 1549"/>
                <a:gd name="T64" fmla="*/ 42 w 630"/>
                <a:gd name="T65" fmla="*/ 1537 h 1549"/>
                <a:gd name="T66" fmla="*/ 25 w 630"/>
                <a:gd name="T67" fmla="*/ 1525 h 1549"/>
                <a:gd name="T68" fmla="*/ 11 w 630"/>
                <a:gd name="T69" fmla="*/ 1507 h 1549"/>
                <a:gd name="T70" fmla="*/ 3 w 630"/>
                <a:gd name="T71" fmla="*/ 1487 h 1549"/>
                <a:gd name="T72" fmla="*/ 0 w 630"/>
                <a:gd name="T73" fmla="*/ 1464 h 1549"/>
                <a:gd name="T74" fmla="*/ 0 w 630"/>
                <a:gd name="T75" fmla="*/ 336 h 1549"/>
                <a:gd name="T76" fmla="*/ 3 w 630"/>
                <a:gd name="T77" fmla="*/ 291 h 1549"/>
                <a:gd name="T78" fmla="*/ 13 w 630"/>
                <a:gd name="T79" fmla="*/ 247 h 1549"/>
                <a:gd name="T80" fmla="*/ 27 w 630"/>
                <a:gd name="T81" fmla="*/ 205 h 1549"/>
                <a:gd name="T82" fmla="*/ 46 w 630"/>
                <a:gd name="T83" fmla="*/ 166 h 1549"/>
                <a:gd name="T84" fmla="*/ 71 w 630"/>
                <a:gd name="T85" fmla="*/ 131 h 1549"/>
                <a:gd name="T86" fmla="*/ 99 w 630"/>
                <a:gd name="T87" fmla="*/ 98 h 1549"/>
                <a:gd name="T88" fmla="*/ 131 w 630"/>
                <a:gd name="T89" fmla="*/ 71 h 1549"/>
                <a:gd name="T90" fmla="*/ 166 w 630"/>
                <a:gd name="T91" fmla="*/ 46 h 1549"/>
                <a:gd name="T92" fmla="*/ 206 w 630"/>
                <a:gd name="T93" fmla="*/ 27 h 1549"/>
                <a:gd name="T94" fmla="*/ 247 w 630"/>
                <a:gd name="T95" fmla="*/ 13 h 1549"/>
                <a:gd name="T96" fmla="*/ 290 w 630"/>
                <a:gd name="T97" fmla="*/ 3 h 1549"/>
                <a:gd name="T98" fmla="*/ 336 w 630"/>
                <a:gd name="T99" fmla="*/ 0 h 1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30" h="1549">
                  <a:moveTo>
                    <a:pt x="336" y="0"/>
                  </a:moveTo>
                  <a:lnTo>
                    <a:pt x="545" y="0"/>
                  </a:lnTo>
                  <a:lnTo>
                    <a:pt x="567" y="3"/>
                  </a:lnTo>
                  <a:lnTo>
                    <a:pt x="588" y="12"/>
                  </a:lnTo>
                  <a:lnTo>
                    <a:pt x="604" y="25"/>
                  </a:lnTo>
                  <a:lnTo>
                    <a:pt x="617" y="42"/>
                  </a:lnTo>
                  <a:lnTo>
                    <a:pt x="626" y="61"/>
                  </a:lnTo>
                  <a:lnTo>
                    <a:pt x="630" y="84"/>
                  </a:lnTo>
                  <a:lnTo>
                    <a:pt x="630" y="196"/>
                  </a:lnTo>
                  <a:lnTo>
                    <a:pt x="626" y="218"/>
                  </a:lnTo>
                  <a:lnTo>
                    <a:pt x="617" y="239"/>
                  </a:lnTo>
                  <a:lnTo>
                    <a:pt x="604" y="255"/>
                  </a:lnTo>
                  <a:lnTo>
                    <a:pt x="588" y="268"/>
                  </a:lnTo>
                  <a:lnTo>
                    <a:pt x="567" y="277"/>
                  </a:lnTo>
                  <a:lnTo>
                    <a:pt x="545" y="280"/>
                  </a:lnTo>
                  <a:lnTo>
                    <a:pt x="392" y="280"/>
                  </a:lnTo>
                  <a:lnTo>
                    <a:pt x="367" y="283"/>
                  </a:lnTo>
                  <a:lnTo>
                    <a:pt x="342" y="292"/>
                  </a:lnTo>
                  <a:lnTo>
                    <a:pt x="322" y="305"/>
                  </a:lnTo>
                  <a:lnTo>
                    <a:pt x="305" y="322"/>
                  </a:lnTo>
                  <a:lnTo>
                    <a:pt x="291" y="342"/>
                  </a:lnTo>
                  <a:lnTo>
                    <a:pt x="283" y="366"/>
                  </a:lnTo>
                  <a:lnTo>
                    <a:pt x="280" y="392"/>
                  </a:lnTo>
                  <a:lnTo>
                    <a:pt x="280" y="1464"/>
                  </a:lnTo>
                  <a:lnTo>
                    <a:pt x="277" y="1487"/>
                  </a:lnTo>
                  <a:lnTo>
                    <a:pt x="269" y="1507"/>
                  </a:lnTo>
                  <a:lnTo>
                    <a:pt x="256" y="1525"/>
                  </a:lnTo>
                  <a:lnTo>
                    <a:pt x="239" y="1537"/>
                  </a:lnTo>
                  <a:lnTo>
                    <a:pt x="218" y="1546"/>
                  </a:lnTo>
                  <a:lnTo>
                    <a:pt x="196" y="1549"/>
                  </a:lnTo>
                  <a:lnTo>
                    <a:pt x="85" y="1549"/>
                  </a:lnTo>
                  <a:lnTo>
                    <a:pt x="62" y="1546"/>
                  </a:lnTo>
                  <a:lnTo>
                    <a:pt x="42" y="1537"/>
                  </a:lnTo>
                  <a:lnTo>
                    <a:pt x="25" y="1525"/>
                  </a:lnTo>
                  <a:lnTo>
                    <a:pt x="11" y="1507"/>
                  </a:lnTo>
                  <a:lnTo>
                    <a:pt x="3" y="1487"/>
                  </a:lnTo>
                  <a:lnTo>
                    <a:pt x="0" y="1464"/>
                  </a:lnTo>
                  <a:lnTo>
                    <a:pt x="0" y="336"/>
                  </a:lnTo>
                  <a:lnTo>
                    <a:pt x="3" y="291"/>
                  </a:lnTo>
                  <a:lnTo>
                    <a:pt x="13" y="247"/>
                  </a:lnTo>
                  <a:lnTo>
                    <a:pt x="27" y="205"/>
                  </a:lnTo>
                  <a:lnTo>
                    <a:pt x="46" y="166"/>
                  </a:lnTo>
                  <a:lnTo>
                    <a:pt x="71" y="131"/>
                  </a:lnTo>
                  <a:lnTo>
                    <a:pt x="99" y="98"/>
                  </a:lnTo>
                  <a:lnTo>
                    <a:pt x="131" y="71"/>
                  </a:lnTo>
                  <a:lnTo>
                    <a:pt x="166" y="46"/>
                  </a:lnTo>
                  <a:lnTo>
                    <a:pt x="206" y="27"/>
                  </a:lnTo>
                  <a:lnTo>
                    <a:pt x="247" y="13"/>
                  </a:lnTo>
                  <a:lnTo>
                    <a:pt x="290" y="3"/>
                  </a:lnTo>
                  <a:lnTo>
                    <a:pt x="3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/>
              <a:endParaRPr lang="es-ES" sz="24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9" name="Freeform 108">
              <a:extLst>
                <a:ext uri="{FF2B5EF4-FFF2-40B4-BE49-F238E27FC236}">
                  <a16:creationId xmlns:a16="http://schemas.microsoft.com/office/drawing/2014/main" id="{BA00962A-2B3B-4090-94D8-9E1219EBE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" y="1695"/>
              <a:ext cx="90" cy="221"/>
            </a:xfrm>
            <a:custGeom>
              <a:avLst/>
              <a:gdLst>
                <a:gd name="T0" fmla="*/ 85 w 630"/>
                <a:gd name="T1" fmla="*/ 0 h 1549"/>
                <a:gd name="T2" fmla="*/ 294 w 630"/>
                <a:gd name="T3" fmla="*/ 0 h 1549"/>
                <a:gd name="T4" fmla="*/ 340 w 630"/>
                <a:gd name="T5" fmla="*/ 3 h 1549"/>
                <a:gd name="T6" fmla="*/ 383 w 630"/>
                <a:gd name="T7" fmla="*/ 13 h 1549"/>
                <a:gd name="T8" fmla="*/ 424 w 630"/>
                <a:gd name="T9" fmla="*/ 27 h 1549"/>
                <a:gd name="T10" fmla="*/ 464 w 630"/>
                <a:gd name="T11" fmla="*/ 46 h 1549"/>
                <a:gd name="T12" fmla="*/ 499 w 630"/>
                <a:gd name="T13" fmla="*/ 71 h 1549"/>
                <a:gd name="T14" fmla="*/ 531 w 630"/>
                <a:gd name="T15" fmla="*/ 98 h 1549"/>
                <a:gd name="T16" fmla="*/ 559 w 630"/>
                <a:gd name="T17" fmla="*/ 131 h 1549"/>
                <a:gd name="T18" fmla="*/ 584 w 630"/>
                <a:gd name="T19" fmla="*/ 166 h 1549"/>
                <a:gd name="T20" fmla="*/ 603 w 630"/>
                <a:gd name="T21" fmla="*/ 205 h 1549"/>
                <a:gd name="T22" fmla="*/ 617 w 630"/>
                <a:gd name="T23" fmla="*/ 247 h 1549"/>
                <a:gd name="T24" fmla="*/ 627 w 630"/>
                <a:gd name="T25" fmla="*/ 291 h 1549"/>
                <a:gd name="T26" fmla="*/ 630 w 630"/>
                <a:gd name="T27" fmla="*/ 336 h 1549"/>
                <a:gd name="T28" fmla="*/ 630 w 630"/>
                <a:gd name="T29" fmla="*/ 1464 h 1549"/>
                <a:gd name="T30" fmla="*/ 627 w 630"/>
                <a:gd name="T31" fmla="*/ 1487 h 1549"/>
                <a:gd name="T32" fmla="*/ 619 w 630"/>
                <a:gd name="T33" fmla="*/ 1507 h 1549"/>
                <a:gd name="T34" fmla="*/ 605 w 630"/>
                <a:gd name="T35" fmla="*/ 1525 h 1549"/>
                <a:gd name="T36" fmla="*/ 588 w 630"/>
                <a:gd name="T37" fmla="*/ 1537 h 1549"/>
                <a:gd name="T38" fmla="*/ 568 w 630"/>
                <a:gd name="T39" fmla="*/ 1546 h 1549"/>
                <a:gd name="T40" fmla="*/ 545 w 630"/>
                <a:gd name="T41" fmla="*/ 1549 h 1549"/>
                <a:gd name="T42" fmla="*/ 434 w 630"/>
                <a:gd name="T43" fmla="*/ 1549 h 1549"/>
                <a:gd name="T44" fmla="*/ 412 w 630"/>
                <a:gd name="T45" fmla="*/ 1546 h 1549"/>
                <a:gd name="T46" fmla="*/ 391 w 630"/>
                <a:gd name="T47" fmla="*/ 1537 h 1549"/>
                <a:gd name="T48" fmla="*/ 374 w 630"/>
                <a:gd name="T49" fmla="*/ 1525 h 1549"/>
                <a:gd name="T50" fmla="*/ 361 w 630"/>
                <a:gd name="T51" fmla="*/ 1507 h 1549"/>
                <a:gd name="T52" fmla="*/ 353 w 630"/>
                <a:gd name="T53" fmla="*/ 1487 h 1549"/>
                <a:gd name="T54" fmla="*/ 350 w 630"/>
                <a:gd name="T55" fmla="*/ 1464 h 1549"/>
                <a:gd name="T56" fmla="*/ 350 w 630"/>
                <a:gd name="T57" fmla="*/ 392 h 1549"/>
                <a:gd name="T58" fmla="*/ 347 w 630"/>
                <a:gd name="T59" fmla="*/ 366 h 1549"/>
                <a:gd name="T60" fmla="*/ 339 w 630"/>
                <a:gd name="T61" fmla="*/ 342 h 1549"/>
                <a:gd name="T62" fmla="*/ 325 w 630"/>
                <a:gd name="T63" fmla="*/ 322 h 1549"/>
                <a:gd name="T64" fmla="*/ 308 w 630"/>
                <a:gd name="T65" fmla="*/ 305 h 1549"/>
                <a:gd name="T66" fmla="*/ 288 w 630"/>
                <a:gd name="T67" fmla="*/ 292 h 1549"/>
                <a:gd name="T68" fmla="*/ 263 w 630"/>
                <a:gd name="T69" fmla="*/ 283 h 1549"/>
                <a:gd name="T70" fmla="*/ 238 w 630"/>
                <a:gd name="T71" fmla="*/ 280 h 1549"/>
                <a:gd name="T72" fmla="*/ 85 w 630"/>
                <a:gd name="T73" fmla="*/ 280 h 1549"/>
                <a:gd name="T74" fmla="*/ 63 w 630"/>
                <a:gd name="T75" fmla="*/ 277 h 1549"/>
                <a:gd name="T76" fmla="*/ 42 w 630"/>
                <a:gd name="T77" fmla="*/ 268 h 1549"/>
                <a:gd name="T78" fmla="*/ 26 w 630"/>
                <a:gd name="T79" fmla="*/ 255 h 1549"/>
                <a:gd name="T80" fmla="*/ 13 w 630"/>
                <a:gd name="T81" fmla="*/ 239 h 1549"/>
                <a:gd name="T82" fmla="*/ 4 w 630"/>
                <a:gd name="T83" fmla="*/ 218 h 1549"/>
                <a:gd name="T84" fmla="*/ 0 w 630"/>
                <a:gd name="T85" fmla="*/ 196 h 1549"/>
                <a:gd name="T86" fmla="*/ 0 w 630"/>
                <a:gd name="T87" fmla="*/ 84 h 1549"/>
                <a:gd name="T88" fmla="*/ 4 w 630"/>
                <a:gd name="T89" fmla="*/ 61 h 1549"/>
                <a:gd name="T90" fmla="*/ 13 w 630"/>
                <a:gd name="T91" fmla="*/ 42 h 1549"/>
                <a:gd name="T92" fmla="*/ 26 w 630"/>
                <a:gd name="T93" fmla="*/ 25 h 1549"/>
                <a:gd name="T94" fmla="*/ 42 w 630"/>
                <a:gd name="T95" fmla="*/ 12 h 1549"/>
                <a:gd name="T96" fmla="*/ 63 w 630"/>
                <a:gd name="T97" fmla="*/ 3 h 1549"/>
                <a:gd name="T98" fmla="*/ 85 w 630"/>
                <a:gd name="T99" fmla="*/ 0 h 1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30" h="1549">
                  <a:moveTo>
                    <a:pt x="85" y="0"/>
                  </a:moveTo>
                  <a:lnTo>
                    <a:pt x="294" y="0"/>
                  </a:lnTo>
                  <a:lnTo>
                    <a:pt x="340" y="3"/>
                  </a:lnTo>
                  <a:lnTo>
                    <a:pt x="383" y="13"/>
                  </a:lnTo>
                  <a:lnTo>
                    <a:pt x="424" y="27"/>
                  </a:lnTo>
                  <a:lnTo>
                    <a:pt x="464" y="46"/>
                  </a:lnTo>
                  <a:lnTo>
                    <a:pt x="499" y="71"/>
                  </a:lnTo>
                  <a:lnTo>
                    <a:pt x="531" y="98"/>
                  </a:lnTo>
                  <a:lnTo>
                    <a:pt x="559" y="131"/>
                  </a:lnTo>
                  <a:lnTo>
                    <a:pt x="584" y="166"/>
                  </a:lnTo>
                  <a:lnTo>
                    <a:pt x="603" y="205"/>
                  </a:lnTo>
                  <a:lnTo>
                    <a:pt x="617" y="247"/>
                  </a:lnTo>
                  <a:lnTo>
                    <a:pt x="627" y="291"/>
                  </a:lnTo>
                  <a:lnTo>
                    <a:pt x="630" y="336"/>
                  </a:lnTo>
                  <a:lnTo>
                    <a:pt x="630" y="1464"/>
                  </a:lnTo>
                  <a:lnTo>
                    <a:pt x="627" y="1487"/>
                  </a:lnTo>
                  <a:lnTo>
                    <a:pt x="619" y="1507"/>
                  </a:lnTo>
                  <a:lnTo>
                    <a:pt x="605" y="1525"/>
                  </a:lnTo>
                  <a:lnTo>
                    <a:pt x="588" y="1537"/>
                  </a:lnTo>
                  <a:lnTo>
                    <a:pt x="568" y="1546"/>
                  </a:lnTo>
                  <a:lnTo>
                    <a:pt x="545" y="1549"/>
                  </a:lnTo>
                  <a:lnTo>
                    <a:pt x="434" y="1549"/>
                  </a:lnTo>
                  <a:lnTo>
                    <a:pt x="412" y="1546"/>
                  </a:lnTo>
                  <a:lnTo>
                    <a:pt x="391" y="1537"/>
                  </a:lnTo>
                  <a:lnTo>
                    <a:pt x="374" y="1525"/>
                  </a:lnTo>
                  <a:lnTo>
                    <a:pt x="361" y="1507"/>
                  </a:lnTo>
                  <a:lnTo>
                    <a:pt x="353" y="1487"/>
                  </a:lnTo>
                  <a:lnTo>
                    <a:pt x="350" y="1464"/>
                  </a:lnTo>
                  <a:lnTo>
                    <a:pt x="350" y="392"/>
                  </a:lnTo>
                  <a:lnTo>
                    <a:pt x="347" y="366"/>
                  </a:lnTo>
                  <a:lnTo>
                    <a:pt x="339" y="342"/>
                  </a:lnTo>
                  <a:lnTo>
                    <a:pt x="325" y="322"/>
                  </a:lnTo>
                  <a:lnTo>
                    <a:pt x="308" y="305"/>
                  </a:lnTo>
                  <a:lnTo>
                    <a:pt x="288" y="292"/>
                  </a:lnTo>
                  <a:lnTo>
                    <a:pt x="263" y="283"/>
                  </a:lnTo>
                  <a:lnTo>
                    <a:pt x="238" y="280"/>
                  </a:lnTo>
                  <a:lnTo>
                    <a:pt x="85" y="280"/>
                  </a:lnTo>
                  <a:lnTo>
                    <a:pt x="63" y="277"/>
                  </a:lnTo>
                  <a:lnTo>
                    <a:pt x="42" y="268"/>
                  </a:lnTo>
                  <a:lnTo>
                    <a:pt x="26" y="255"/>
                  </a:lnTo>
                  <a:lnTo>
                    <a:pt x="13" y="239"/>
                  </a:lnTo>
                  <a:lnTo>
                    <a:pt x="4" y="218"/>
                  </a:lnTo>
                  <a:lnTo>
                    <a:pt x="0" y="196"/>
                  </a:lnTo>
                  <a:lnTo>
                    <a:pt x="0" y="84"/>
                  </a:lnTo>
                  <a:lnTo>
                    <a:pt x="4" y="61"/>
                  </a:lnTo>
                  <a:lnTo>
                    <a:pt x="13" y="42"/>
                  </a:lnTo>
                  <a:lnTo>
                    <a:pt x="26" y="25"/>
                  </a:lnTo>
                  <a:lnTo>
                    <a:pt x="42" y="12"/>
                  </a:lnTo>
                  <a:lnTo>
                    <a:pt x="63" y="3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/>
              <a:endParaRPr lang="es-ES" sz="24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50" name="Freeform 109">
              <a:extLst>
                <a:ext uri="{FF2B5EF4-FFF2-40B4-BE49-F238E27FC236}">
                  <a16:creationId xmlns:a16="http://schemas.microsoft.com/office/drawing/2014/main" id="{D349ABB6-C968-4731-A173-DB8397545D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3" y="1752"/>
              <a:ext cx="41" cy="40"/>
            </a:xfrm>
            <a:custGeom>
              <a:avLst/>
              <a:gdLst>
                <a:gd name="T0" fmla="*/ 83 w 287"/>
                <a:gd name="T1" fmla="*/ 0 h 280"/>
                <a:gd name="T2" fmla="*/ 204 w 287"/>
                <a:gd name="T3" fmla="*/ 0 h 280"/>
                <a:gd name="T4" fmla="*/ 226 w 287"/>
                <a:gd name="T5" fmla="*/ 3 h 280"/>
                <a:gd name="T6" fmla="*/ 246 w 287"/>
                <a:gd name="T7" fmla="*/ 11 h 280"/>
                <a:gd name="T8" fmla="*/ 263 w 287"/>
                <a:gd name="T9" fmla="*/ 24 h 280"/>
                <a:gd name="T10" fmla="*/ 276 w 287"/>
                <a:gd name="T11" fmla="*/ 41 h 280"/>
                <a:gd name="T12" fmla="*/ 284 w 287"/>
                <a:gd name="T13" fmla="*/ 62 h 280"/>
                <a:gd name="T14" fmla="*/ 287 w 287"/>
                <a:gd name="T15" fmla="*/ 84 h 280"/>
                <a:gd name="T16" fmla="*/ 287 w 287"/>
                <a:gd name="T17" fmla="*/ 195 h 280"/>
                <a:gd name="T18" fmla="*/ 284 w 287"/>
                <a:gd name="T19" fmla="*/ 217 h 280"/>
                <a:gd name="T20" fmla="*/ 276 w 287"/>
                <a:gd name="T21" fmla="*/ 238 h 280"/>
                <a:gd name="T22" fmla="*/ 263 w 287"/>
                <a:gd name="T23" fmla="*/ 255 h 280"/>
                <a:gd name="T24" fmla="*/ 246 w 287"/>
                <a:gd name="T25" fmla="*/ 268 h 280"/>
                <a:gd name="T26" fmla="*/ 226 w 287"/>
                <a:gd name="T27" fmla="*/ 276 h 280"/>
                <a:gd name="T28" fmla="*/ 204 w 287"/>
                <a:gd name="T29" fmla="*/ 280 h 280"/>
                <a:gd name="T30" fmla="*/ 83 w 287"/>
                <a:gd name="T31" fmla="*/ 280 h 280"/>
                <a:gd name="T32" fmla="*/ 62 w 287"/>
                <a:gd name="T33" fmla="*/ 276 h 280"/>
                <a:gd name="T34" fmla="*/ 42 w 287"/>
                <a:gd name="T35" fmla="*/ 268 h 280"/>
                <a:gd name="T36" fmla="*/ 24 w 287"/>
                <a:gd name="T37" fmla="*/ 255 h 280"/>
                <a:gd name="T38" fmla="*/ 11 w 287"/>
                <a:gd name="T39" fmla="*/ 238 h 280"/>
                <a:gd name="T40" fmla="*/ 3 w 287"/>
                <a:gd name="T41" fmla="*/ 217 h 280"/>
                <a:gd name="T42" fmla="*/ 0 w 287"/>
                <a:gd name="T43" fmla="*/ 195 h 280"/>
                <a:gd name="T44" fmla="*/ 0 w 287"/>
                <a:gd name="T45" fmla="*/ 84 h 280"/>
                <a:gd name="T46" fmla="*/ 3 w 287"/>
                <a:gd name="T47" fmla="*/ 62 h 280"/>
                <a:gd name="T48" fmla="*/ 11 w 287"/>
                <a:gd name="T49" fmla="*/ 41 h 280"/>
                <a:gd name="T50" fmla="*/ 24 w 287"/>
                <a:gd name="T51" fmla="*/ 24 h 280"/>
                <a:gd name="T52" fmla="*/ 42 w 287"/>
                <a:gd name="T53" fmla="*/ 11 h 280"/>
                <a:gd name="T54" fmla="*/ 62 w 287"/>
                <a:gd name="T55" fmla="*/ 3 h 280"/>
                <a:gd name="T56" fmla="*/ 83 w 287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" h="280">
                  <a:moveTo>
                    <a:pt x="83" y="0"/>
                  </a:moveTo>
                  <a:lnTo>
                    <a:pt x="204" y="0"/>
                  </a:lnTo>
                  <a:lnTo>
                    <a:pt x="226" y="3"/>
                  </a:lnTo>
                  <a:lnTo>
                    <a:pt x="246" y="11"/>
                  </a:lnTo>
                  <a:lnTo>
                    <a:pt x="263" y="24"/>
                  </a:lnTo>
                  <a:lnTo>
                    <a:pt x="276" y="41"/>
                  </a:lnTo>
                  <a:lnTo>
                    <a:pt x="284" y="62"/>
                  </a:lnTo>
                  <a:lnTo>
                    <a:pt x="287" y="84"/>
                  </a:lnTo>
                  <a:lnTo>
                    <a:pt x="287" y="195"/>
                  </a:lnTo>
                  <a:lnTo>
                    <a:pt x="284" y="217"/>
                  </a:lnTo>
                  <a:lnTo>
                    <a:pt x="276" y="238"/>
                  </a:lnTo>
                  <a:lnTo>
                    <a:pt x="263" y="255"/>
                  </a:lnTo>
                  <a:lnTo>
                    <a:pt x="246" y="268"/>
                  </a:lnTo>
                  <a:lnTo>
                    <a:pt x="226" y="276"/>
                  </a:lnTo>
                  <a:lnTo>
                    <a:pt x="204" y="280"/>
                  </a:lnTo>
                  <a:lnTo>
                    <a:pt x="83" y="280"/>
                  </a:lnTo>
                  <a:lnTo>
                    <a:pt x="62" y="276"/>
                  </a:lnTo>
                  <a:lnTo>
                    <a:pt x="42" y="268"/>
                  </a:lnTo>
                  <a:lnTo>
                    <a:pt x="24" y="255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4"/>
                  </a:lnTo>
                  <a:lnTo>
                    <a:pt x="3" y="62"/>
                  </a:lnTo>
                  <a:lnTo>
                    <a:pt x="11" y="41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3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/>
              <a:endParaRPr lang="es-ES" sz="2400">
                <a:solidFill>
                  <a:srgbClr val="000000"/>
                </a:solidFill>
                <a:latin typeface="Calibri"/>
              </a:endParaRPr>
            </a:p>
          </p:txBody>
        </p: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50DAE0A5-4F7B-48C2-8B41-FD430EF85A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827" t="5685" r="13142" b="18976"/>
          <a:stretch/>
        </p:blipFill>
        <p:spPr>
          <a:xfrm>
            <a:off x="9082782" y="1893933"/>
            <a:ext cx="1098180" cy="1060296"/>
          </a:xfrm>
          <a:prstGeom prst="rect">
            <a:avLst/>
          </a:prstGeom>
        </p:spPr>
      </p:pic>
      <p:sp>
        <p:nvSpPr>
          <p:cNvPr id="51" name="Freeform 7">
            <a:extLst>
              <a:ext uri="{FF2B5EF4-FFF2-40B4-BE49-F238E27FC236}">
                <a16:creationId xmlns:a16="http://schemas.microsoft.com/office/drawing/2014/main" id="{D86EB6ED-1E44-4DE6-B29E-30DFC03DC0FB}"/>
              </a:ext>
            </a:extLst>
          </p:cNvPr>
          <p:cNvSpPr>
            <a:spLocks/>
          </p:cNvSpPr>
          <p:nvPr/>
        </p:nvSpPr>
        <p:spPr bwMode="auto">
          <a:xfrm>
            <a:off x="1351897" y="1971068"/>
            <a:ext cx="1337895" cy="937233"/>
          </a:xfrm>
          <a:custGeom>
            <a:avLst/>
            <a:gdLst>
              <a:gd name="T0" fmla="*/ 1791 w 3360"/>
              <a:gd name="T1" fmla="*/ 30 h 2474"/>
              <a:gd name="T2" fmla="*/ 3282 w 3360"/>
              <a:gd name="T3" fmla="*/ 376 h 2474"/>
              <a:gd name="T4" fmla="*/ 3354 w 3360"/>
              <a:gd name="T5" fmla="*/ 418 h 2474"/>
              <a:gd name="T6" fmla="*/ 3341 w 3360"/>
              <a:gd name="T7" fmla="*/ 632 h 2474"/>
              <a:gd name="T8" fmla="*/ 2687 w 3360"/>
              <a:gd name="T9" fmla="*/ 656 h 2474"/>
              <a:gd name="T10" fmla="*/ 1689 w 3360"/>
              <a:gd name="T11" fmla="*/ 291 h 2474"/>
              <a:gd name="T12" fmla="*/ 1572 w 3360"/>
              <a:gd name="T13" fmla="*/ 289 h 2474"/>
              <a:gd name="T14" fmla="*/ 1097 w 3360"/>
              <a:gd name="T15" fmla="*/ 567 h 2474"/>
              <a:gd name="T16" fmla="*/ 1084 w 3360"/>
              <a:gd name="T17" fmla="*/ 636 h 2474"/>
              <a:gd name="T18" fmla="*/ 1167 w 3360"/>
              <a:gd name="T19" fmla="*/ 741 h 2474"/>
              <a:gd name="T20" fmla="*/ 1234 w 3360"/>
              <a:gd name="T21" fmla="*/ 756 h 2474"/>
              <a:gd name="T22" fmla="*/ 1639 w 3360"/>
              <a:gd name="T23" fmla="*/ 588 h 2474"/>
              <a:gd name="T24" fmla="*/ 1744 w 3360"/>
              <a:gd name="T25" fmla="*/ 615 h 2474"/>
              <a:gd name="T26" fmla="*/ 2937 w 3360"/>
              <a:gd name="T27" fmla="*/ 1686 h 2474"/>
              <a:gd name="T28" fmla="*/ 3287 w 3360"/>
              <a:gd name="T29" fmla="*/ 1702 h 2474"/>
              <a:gd name="T30" fmla="*/ 3359 w 3360"/>
              <a:gd name="T31" fmla="*/ 1744 h 2474"/>
              <a:gd name="T32" fmla="*/ 3346 w 3360"/>
              <a:gd name="T33" fmla="*/ 1957 h 2474"/>
              <a:gd name="T34" fmla="*/ 3018 w 3360"/>
              <a:gd name="T35" fmla="*/ 1982 h 2474"/>
              <a:gd name="T36" fmla="*/ 2919 w 3360"/>
              <a:gd name="T37" fmla="*/ 2014 h 2474"/>
              <a:gd name="T38" fmla="*/ 2640 w 3360"/>
              <a:gd name="T39" fmla="*/ 2277 h 2474"/>
              <a:gd name="T40" fmla="*/ 2522 w 3360"/>
              <a:gd name="T41" fmla="*/ 2305 h 2474"/>
              <a:gd name="T42" fmla="*/ 2250 w 3360"/>
              <a:gd name="T43" fmla="*/ 2225 h 2474"/>
              <a:gd name="T44" fmla="*/ 1887 w 3360"/>
              <a:gd name="T45" fmla="*/ 2406 h 2474"/>
              <a:gd name="T46" fmla="*/ 1681 w 3360"/>
              <a:gd name="T47" fmla="*/ 2471 h 2474"/>
              <a:gd name="T48" fmla="*/ 1468 w 3360"/>
              <a:gd name="T49" fmla="*/ 2453 h 2474"/>
              <a:gd name="T50" fmla="*/ 541 w 3360"/>
              <a:gd name="T51" fmla="*/ 1895 h 2474"/>
              <a:gd name="T52" fmla="*/ 73 w 3360"/>
              <a:gd name="T53" fmla="*/ 1870 h 2474"/>
              <a:gd name="T54" fmla="*/ 1 w 3360"/>
              <a:gd name="T55" fmla="*/ 1828 h 2474"/>
              <a:gd name="T56" fmla="*/ 14 w 3360"/>
              <a:gd name="T57" fmla="*/ 1614 h 2474"/>
              <a:gd name="T58" fmla="*/ 484 w 3360"/>
              <a:gd name="T59" fmla="*/ 1590 h 2474"/>
              <a:gd name="T60" fmla="*/ 629 w 3360"/>
              <a:gd name="T61" fmla="*/ 1624 h 2474"/>
              <a:gd name="T62" fmla="*/ 1514 w 3360"/>
              <a:gd name="T63" fmla="*/ 2168 h 2474"/>
              <a:gd name="T64" fmla="*/ 1669 w 3360"/>
              <a:gd name="T65" fmla="*/ 2182 h 2474"/>
              <a:gd name="T66" fmla="*/ 2163 w 3360"/>
              <a:gd name="T67" fmla="*/ 1937 h 2474"/>
              <a:gd name="T68" fmla="*/ 2251 w 3360"/>
              <a:gd name="T69" fmla="*/ 1929 h 2474"/>
              <a:gd name="T70" fmla="*/ 2522 w 3360"/>
              <a:gd name="T71" fmla="*/ 2000 h 2474"/>
              <a:gd name="T72" fmla="*/ 2637 w 3360"/>
              <a:gd name="T73" fmla="*/ 1893 h 2474"/>
              <a:gd name="T74" fmla="*/ 2644 w 3360"/>
              <a:gd name="T75" fmla="*/ 1819 h 2474"/>
              <a:gd name="T76" fmla="*/ 1646 w 3360"/>
              <a:gd name="T77" fmla="*/ 903 h 2474"/>
              <a:gd name="T78" fmla="*/ 1345 w 3360"/>
              <a:gd name="T79" fmla="*/ 1015 h 2474"/>
              <a:gd name="T80" fmla="*/ 1192 w 3360"/>
              <a:gd name="T81" fmla="*/ 1043 h 2474"/>
              <a:gd name="T82" fmla="*/ 1046 w 3360"/>
              <a:gd name="T83" fmla="*/ 1001 h 2474"/>
              <a:gd name="T84" fmla="*/ 774 w 3360"/>
              <a:gd name="T85" fmla="*/ 715 h 2474"/>
              <a:gd name="T86" fmla="*/ 675 w 3360"/>
              <a:gd name="T87" fmla="*/ 659 h 2474"/>
              <a:gd name="T88" fmla="*/ 50 w 3360"/>
              <a:gd name="T89" fmla="*/ 646 h 2474"/>
              <a:gd name="T90" fmla="*/ 8 w 3360"/>
              <a:gd name="T91" fmla="*/ 573 h 2474"/>
              <a:gd name="T92" fmla="*/ 33 w 3360"/>
              <a:gd name="T93" fmla="*/ 402 h 2474"/>
              <a:gd name="T94" fmla="*/ 759 w 3360"/>
              <a:gd name="T95" fmla="*/ 377 h 2474"/>
              <a:gd name="T96" fmla="*/ 926 w 3360"/>
              <a:gd name="T97" fmla="*/ 334 h 2474"/>
              <a:gd name="T98" fmla="*/ 1547 w 3360"/>
              <a:gd name="T99" fmla="*/ 7 h 2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360" h="2474">
                <a:moveTo>
                  <a:pt x="1644" y="0"/>
                </a:moveTo>
                <a:lnTo>
                  <a:pt x="1694" y="5"/>
                </a:lnTo>
                <a:lnTo>
                  <a:pt x="1743" y="15"/>
                </a:lnTo>
                <a:lnTo>
                  <a:pt x="1791" y="30"/>
                </a:lnTo>
                <a:lnTo>
                  <a:pt x="2647" y="365"/>
                </a:lnTo>
                <a:lnTo>
                  <a:pt x="2677" y="373"/>
                </a:lnTo>
                <a:lnTo>
                  <a:pt x="2708" y="376"/>
                </a:lnTo>
                <a:lnTo>
                  <a:pt x="3282" y="376"/>
                </a:lnTo>
                <a:lnTo>
                  <a:pt x="3304" y="379"/>
                </a:lnTo>
                <a:lnTo>
                  <a:pt x="3324" y="388"/>
                </a:lnTo>
                <a:lnTo>
                  <a:pt x="3341" y="401"/>
                </a:lnTo>
                <a:lnTo>
                  <a:pt x="3354" y="418"/>
                </a:lnTo>
                <a:lnTo>
                  <a:pt x="3360" y="431"/>
                </a:lnTo>
                <a:lnTo>
                  <a:pt x="3360" y="600"/>
                </a:lnTo>
                <a:lnTo>
                  <a:pt x="3354" y="615"/>
                </a:lnTo>
                <a:lnTo>
                  <a:pt x="3341" y="632"/>
                </a:lnTo>
                <a:lnTo>
                  <a:pt x="3324" y="644"/>
                </a:lnTo>
                <a:lnTo>
                  <a:pt x="3304" y="653"/>
                </a:lnTo>
                <a:lnTo>
                  <a:pt x="3282" y="656"/>
                </a:lnTo>
                <a:lnTo>
                  <a:pt x="2687" y="656"/>
                </a:lnTo>
                <a:lnTo>
                  <a:pt x="2645" y="653"/>
                </a:lnTo>
                <a:lnTo>
                  <a:pt x="2605" y="646"/>
                </a:lnTo>
                <a:lnTo>
                  <a:pt x="2565" y="633"/>
                </a:lnTo>
                <a:lnTo>
                  <a:pt x="1689" y="291"/>
                </a:lnTo>
                <a:lnTo>
                  <a:pt x="1661" y="283"/>
                </a:lnTo>
                <a:lnTo>
                  <a:pt x="1630" y="280"/>
                </a:lnTo>
                <a:lnTo>
                  <a:pt x="1601" y="282"/>
                </a:lnTo>
                <a:lnTo>
                  <a:pt x="1572" y="289"/>
                </a:lnTo>
                <a:lnTo>
                  <a:pt x="1545" y="301"/>
                </a:lnTo>
                <a:lnTo>
                  <a:pt x="1124" y="541"/>
                </a:lnTo>
                <a:lnTo>
                  <a:pt x="1109" y="553"/>
                </a:lnTo>
                <a:lnTo>
                  <a:pt x="1097" y="567"/>
                </a:lnTo>
                <a:lnTo>
                  <a:pt x="1088" y="583"/>
                </a:lnTo>
                <a:lnTo>
                  <a:pt x="1083" y="600"/>
                </a:lnTo>
                <a:lnTo>
                  <a:pt x="1082" y="618"/>
                </a:lnTo>
                <a:lnTo>
                  <a:pt x="1084" y="636"/>
                </a:lnTo>
                <a:lnTo>
                  <a:pt x="1091" y="653"/>
                </a:lnTo>
                <a:lnTo>
                  <a:pt x="1102" y="670"/>
                </a:lnTo>
                <a:lnTo>
                  <a:pt x="1154" y="729"/>
                </a:lnTo>
                <a:lnTo>
                  <a:pt x="1167" y="741"/>
                </a:lnTo>
                <a:lnTo>
                  <a:pt x="1182" y="750"/>
                </a:lnTo>
                <a:lnTo>
                  <a:pt x="1198" y="756"/>
                </a:lnTo>
                <a:lnTo>
                  <a:pt x="1216" y="758"/>
                </a:lnTo>
                <a:lnTo>
                  <a:pt x="1234" y="756"/>
                </a:lnTo>
                <a:lnTo>
                  <a:pt x="1251" y="751"/>
                </a:lnTo>
                <a:lnTo>
                  <a:pt x="1585" y="602"/>
                </a:lnTo>
                <a:lnTo>
                  <a:pt x="1612" y="593"/>
                </a:lnTo>
                <a:lnTo>
                  <a:pt x="1639" y="588"/>
                </a:lnTo>
                <a:lnTo>
                  <a:pt x="1667" y="588"/>
                </a:lnTo>
                <a:lnTo>
                  <a:pt x="1694" y="592"/>
                </a:lnTo>
                <a:lnTo>
                  <a:pt x="1720" y="601"/>
                </a:lnTo>
                <a:lnTo>
                  <a:pt x="1744" y="615"/>
                </a:lnTo>
                <a:lnTo>
                  <a:pt x="1767" y="631"/>
                </a:lnTo>
                <a:lnTo>
                  <a:pt x="2896" y="1658"/>
                </a:lnTo>
                <a:lnTo>
                  <a:pt x="2916" y="1673"/>
                </a:lnTo>
                <a:lnTo>
                  <a:pt x="2937" y="1686"/>
                </a:lnTo>
                <a:lnTo>
                  <a:pt x="2960" y="1695"/>
                </a:lnTo>
                <a:lnTo>
                  <a:pt x="2984" y="1700"/>
                </a:lnTo>
                <a:lnTo>
                  <a:pt x="3009" y="1702"/>
                </a:lnTo>
                <a:lnTo>
                  <a:pt x="3287" y="1702"/>
                </a:lnTo>
                <a:lnTo>
                  <a:pt x="3309" y="1705"/>
                </a:lnTo>
                <a:lnTo>
                  <a:pt x="3328" y="1713"/>
                </a:lnTo>
                <a:lnTo>
                  <a:pt x="3346" y="1726"/>
                </a:lnTo>
                <a:lnTo>
                  <a:pt x="3359" y="1744"/>
                </a:lnTo>
                <a:lnTo>
                  <a:pt x="3360" y="1746"/>
                </a:lnTo>
                <a:lnTo>
                  <a:pt x="3360" y="1937"/>
                </a:lnTo>
                <a:lnTo>
                  <a:pt x="3359" y="1940"/>
                </a:lnTo>
                <a:lnTo>
                  <a:pt x="3346" y="1957"/>
                </a:lnTo>
                <a:lnTo>
                  <a:pt x="3328" y="1970"/>
                </a:lnTo>
                <a:lnTo>
                  <a:pt x="3309" y="1979"/>
                </a:lnTo>
                <a:lnTo>
                  <a:pt x="3287" y="1982"/>
                </a:lnTo>
                <a:lnTo>
                  <a:pt x="3018" y="1982"/>
                </a:lnTo>
                <a:lnTo>
                  <a:pt x="2991" y="1984"/>
                </a:lnTo>
                <a:lnTo>
                  <a:pt x="2966" y="1990"/>
                </a:lnTo>
                <a:lnTo>
                  <a:pt x="2942" y="1999"/>
                </a:lnTo>
                <a:lnTo>
                  <a:pt x="2919" y="2014"/>
                </a:lnTo>
                <a:lnTo>
                  <a:pt x="2899" y="2031"/>
                </a:lnTo>
                <a:lnTo>
                  <a:pt x="2690" y="2240"/>
                </a:lnTo>
                <a:lnTo>
                  <a:pt x="2667" y="2260"/>
                </a:lnTo>
                <a:lnTo>
                  <a:pt x="2640" y="2277"/>
                </a:lnTo>
                <a:lnTo>
                  <a:pt x="2613" y="2291"/>
                </a:lnTo>
                <a:lnTo>
                  <a:pt x="2583" y="2299"/>
                </a:lnTo>
                <a:lnTo>
                  <a:pt x="2553" y="2304"/>
                </a:lnTo>
                <a:lnTo>
                  <a:pt x="2522" y="2305"/>
                </a:lnTo>
                <a:lnTo>
                  <a:pt x="2491" y="2302"/>
                </a:lnTo>
                <a:lnTo>
                  <a:pt x="2461" y="2294"/>
                </a:lnTo>
                <a:lnTo>
                  <a:pt x="2266" y="2229"/>
                </a:lnTo>
                <a:lnTo>
                  <a:pt x="2250" y="2225"/>
                </a:lnTo>
                <a:lnTo>
                  <a:pt x="2233" y="2225"/>
                </a:lnTo>
                <a:lnTo>
                  <a:pt x="2216" y="2228"/>
                </a:lnTo>
                <a:lnTo>
                  <a:pt x="2200" y="2235"/>
                </a:lnTo>
                <a:lnTo>
                  <a:pt x="1887" y="2406"/>
                </a:lnTo>
                <a:lnTo>
                  <a:pt x="1837" y="2430"/>
                </a:lnTo>
                <a:lnTo>
                  <a:pt x="1786" y="2448"/>
                </a:lnTo>
                <a:lnTo>
                  <a:pt x="1734" y="2463"/>
                </a:lnTo>
                <a:lnTo>
                  <a:pt x="1681" y="2471"/>
                </a:lnTo>
                <a:lnTo>
                  <a:pt x="1627" y="2474"/>
                </a:lnTo>
                <a:lnTo>
                  <a:pt x="1574" y="2473"/>
                </a:lnTo>
                <a:lnTo>
                  <a:pt x="1521" y="2466"/>
                </a:lnTo>
                <a:lnTo>
                  <a:pt x="1468" y="2453"/>
                </a:lnTo>
                <a:lnTo>
                  <a:pt x="1417" y="2437"/>
                </a:lnTo>
                <a:lnTo>
                  <a:pt x="1367" y="2415"/>
                </a:lnTo>
                <a:lnTo>
                  <a:pt x="1320" y="2387"/>
                </a:lnTo>
                <a:lnTo>
                  <a:pt x="541" y="1895"/>
                </a:lnTo>
                <a:lnTo>
                  <a:pt x="512" y="1881"/>
                </a:lnTo>
                <a:lnTo>
                  <a:pt x="483" y="1872"/>
                </a:lnTo>
                <a:lnTo>
                  <a:pt x="451" y="1870"/>
                </a:lnTo>
                <a:lnTo>
                  <a:pt x="73" y="1870"/>
                </a:lnTo>
                <a:lnTo>
                  <a:pt x="51" y="1867"/>
                </a:lnTo>
                <a:lnTo>
                  <a:pt x="32" y="1858"/>
                </a:lnTo>
                <a:lnTo>
                  <a:pt x="14" y="1845"/>
                </a:lnTo>
                <a:lnTo>
                  <a:pt x="1" y="1828"/>
                </a:lnTo>
                <a:lnTo>
                  <a:pt x="0" y="1825"/>
                </a:lnTo>
                <a:lnTo>
                  <a:pt x="0" y="1634"/>
                </a:lnTo>
                <a:lnTo>
                  <a:pt x="1" y="1632"/>
                </a:lnTo>
                <a:lnTo>
                  <a:pt x="14" y="1614"/>
                </a:lnTo>
                <a:lnTo>
                  <a:pt x="32" y="1601"/>
                </a:lnTo>
                <a:lnTo>
                  <a:pt x="51" y="1593"/>
                </a:lnTo>
                <a:lnTo>
                  <a:pt x="73" y="1590"/>
                </a:lnTo>
                <a:lnTo>
                  <a:pt x="484" y="1590"/>
                </a:lnTo>
                <a:lnTo>
                  <a:pt x="521" y="1592"/>
                </a:lnTo>
                <a:lnTo>
                  <a:pt x="558" y="1598"/>
                </a:lnTo>
                <a:lnTo>
                  <a:pt x="595" y="1608"/>
                </a:lnTo>
                <a:lnTo>
                  <a:pt x="629" y="1624"/>
                </a:lnTo>
                <a:lnTo>
                  <a:pt x="663" y="1642"/>
                </a:lnTo>
                <a:lnTo>
                  <a:pt x="1442" y="2134"/>
                </a:lnTo>
                <a:lnTo>
                  <a:pt x="1476" y="2153"/>
                </a:lnTo>
                <a:lnTo>
                  <a:pt x="1514" y="2168"/>
                </a:lnTo>
                <a:lnTo>
                  <a:pt x="1552" y="2179"/>
                </a:lnTo>
                <a:lnTo>
                  <a:pt x="1590" y="2185"/>
                </a:lnTo>
                <a:lnTo>
                  <a:pt x="1629" y="2186"/>
                </a:lnTo>
                <a:lnTo>
                  <a:pt x="1669" y="2182"/>
                </a:lnTo>
                <a:lnTo>
                  <a:pt x="1707" y="2174"/>
                </a:lnTo>
                <a:lnTo>
                  <a:pt x="1745" y="2161"/>
                </a:lnTo>
                <a:lnTo>
                  <a:pt x="1782" y="2145"/>
                </a:lnTo>
                <a:lnTo>
                  <a:pt x="2163" y="1937"/>
                </a:lnTo>
                <a:lnTo>
                  <a:pt x="2184" y="1928"/>
                </a:lnTo>
                <a:lnTo>
                  <a:pt x="2206" y="1924"/>
                </a:lnTo>
                <a:lnTo>
                  <a:pt x="2229" y="1924"/>
                </a:lnTo>
                <a:lnTo>
                  <a:pt x="2251" y="1929"/>
                </a:lnTo>
                <a:lnTo>
                  <a:pt x="2467" y="2001"/>
                </a:lnTo>
                <a:lnTo>
                  <a:pt x="2485" y="2004"/>
                </a:lnTo>
                <a:lnTo>
                  <a:pt x="2504" y="2004"/>
                </a:lnTo>
                <a:lnTo>
                  <a:pt x="2522" y="2000"/>
                </a:lnTo>
                <a:lnTo>
                  <a:pt x="2538" y="1992"/>
                </a:lnTo>
                <a:lnTo>
                  <a:pt x="2554" y="1981"/>
                </a:lnTo>
                <a:lnTo>
                  <a:pt x="2625" y="1909"/>
                </a:lnTo>
                <a:lnTo>
                  <a:pt x="2637" y="1893"/>
                </a:lnTo>
                <a:lnTo>
                  <a:pt x="2645" y="1875"/>
                </a:lnTo>
                <a:lnTo>
                  <a:pt x="2649" y="1857"/>
                </a:lnTo>
                <a:lnTo>
                  <a:pt x="2649" y="1837"/>
                </a:lnTo>
                <a:lnTo>
                  <a:pt x="2644" y="1819"/>
                </a:lnTo>
                <a:lnTo>
                  <a:pt x="2635" y="1803"/>
                </a:lnTo>
                <a:lnTo>
                  <a:pt x="2622" y="1788"/>
                </a:lnTo>
                <a:lnTo>
                  <a:pt x="1660" y="912"/>
                </a:lnTo>
                <a:lnTo>
                  <a:pt x="1646" y="903"/>
                </a:lnTo>
                <a:lnTo>
                  <a:pt x="1631" y="898"/>
                </a:lnTo>
                <a:lnTo>
                  <a:pt x="1615" y="898"/>
                </a:lnTo>
                <a:lnTo>
                  <a:pt x="1600" y="902"/>
                </a:lnTo>
                <a:lnTo>
                  <a:pt x="1345" y="1015"/>
                </a:lnTo>
                <a:lnTo>
                  <a:pt x="1308" y="1029"/>
                </a:lnTo>
                <a:lnTo>
                  <a:pt x="1270" y="1038"/>
                </a:lnTo>
                <a:lnTo>
                  <a:pt x="1231" y="1043"/>
                </a:lnTo>
                <a:lnTo>
                  <a:pt x="1192" y="1043"/>
                </a:lnTo>
                <a:lnTo>
                  <a:pt x="1155" y="1039"/>
                </a:lnTo>
                <a:lnTo>
                  <a:pt x="1117" y="1031"/>
                </a:lnTo>
                <a:lnTo>
                  <a:pt x="1080" y="1018"/>
                </a:lnTo>
                <a:lnTo>
                  <a:pt x="1046" y="1001"/>
                </a:lnTo>
                <a:lnTo>
                  <a:pt x="1013" y="980"/>
                </a:lnTo>
                <a:lnTo>
                  <a:pt x="983" y="956"/>
                </a:lnTo>
                <a:lnTo>
                  <a:pt x="954" y="926"/>
                </a:lnTo>
                <a:lnTo>
                  <a:pt x="774" y="715"/>
                </a:lnTo>
                <a:lnTo>
                  <a:pt x="752" y="695"/>
                </a:lnTo>
                <a:lnTo>
                  <a:pt x="729" y="679"/>
                </a:lnTo>
                <a:lnTo>
                  <a:pt x="703" y="668"/>
                </a:lnTo>
                <a:lnTo>
                  <a:pt x="675" y="659"/>
                </a:lnTo>
                <a:lnTo>
                  <a:pt x="647" y="657"/>
                </a:lnTo>
                <a:lnTo>
                  <a:pt x="93" y="657"/>
                </a:lnTo>
                <a:lnTo>
                  <a:pt x="70" y="654"/>
                </a:lnTo>
                <a:lnTo>
                  <a:pt x="50" y="646"/>
                </a:lnTo>
                <a:lnTo>
                  <a:pt x="33" y="633"/>
                </a:lnTo>
                <a:lnTo>
                  <a:pt x="19" y="616"/>
                </a:lnTo>
                <a:lnTo>
                  <a:pt x="11" y="595"/>
                </a:lnTo>
                <a:lnTo>
                  <a:pt x="8" y="573"/>
                </a:lnTo>
                <a:lnTo>
                  <a:pt x="8" y="461"/>
                </a:lnTo>
                <a:lnTo>
                  <a:pt x="11" y="439"/>
                </a:lnTo>
                <a:lnTo>
                  <a:pt x="19" y="419"/>
                </a:lnTo>
                <a:lnTo>
                  <a:pt x="33" y="402"/>
                </a:lnTo>
                <a:lnTo>
                  <a:pt x="50" y="389"/>
                </a:lnTo>
                <a:lnTo>
                  <a:pt x="70" y="380"/>
                </a:lnTo>
                <a:lnTo>
                  <a:pt x="93" y="377"/>
                </a:lnTo>
                <a:lnTo>
                  <a:pt x="759" y="377"/>
                </a:lnTo>
                <a:lnTo>
                  <a:pt x="802" y="374"/>
                </a:lnTo>
                <a:lnTo>
                  <a:pt x="845" y="366"/>
                </a:lnTo>
                <a:lnTo>
                  <a:pt x="886" y="352"/>
                </a:lnTo>
                <a:lnTo>
                  <a:pt x="926" y="334"/>
                </a:lnTo>
                <a:lnTo>
                  <a:pt x="1406" y="59"/>
                </a:lnTo>
                <a:lnTo>
                  <a:pt x="1451" y="36"/>
                </a:lnTo>
                <a:lnTo>
                  <a:pt x="1498" y="19"/>
                </a:lnTo>
                <a:lnTo>
                  <a:pt x="1547" y="7"/>
                </a:lnTo>
                <a:lnTo>
                  <a:pt x="1595" y="1"/>
                </a:lnTo>
                <a:lnTo>
                  <a:pt x="164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609585"/>
            <a:endParaRPr lang="es-ES" sz="2400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28" name="Group 155">
            <a:extLst>
              <a:ext uri="{FF2B5EF4-FFF2-40B4-BE49-F238E27FC236}">
                <a16:creationId xmlns:a16="http://schemas.microsoft.com/office/drawing/2014/main" id="{BF9712F3-26EF-4743-B4BF-E38BCFF3283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94627" y="5712885"/>
            <a:ext cx="329749" cy="329749"/>
            <a:chOff x="3291" y="2116"/>
            <a:chExt cx="480" cy="480"/>
          </a:xfrm>
          <a:solidFill>
            <a:schemeClr val="accent5"/>
          </a:solidFill>
        </p:grpSpPr>
        <p:sp>
          <p:nvSpPr>
            <p:cNvPr id="29" name="Freeform 157">
              <a:extLst>
                <a:ext uri="{FF2B5EF4-FFF2-40B4-BE49-F238E27FC236}">
                  <a16:creationId xmlns:a16="http://schemas.microsoft.com/office/drawing/2014/main" id="{6047470B-57E7-4CCC-9CD3-B4B2E4DC1F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158">
              <a:extLst>
                <a:ext uri="{FF2B5EF4-FFF2-40B4-BE49-F238E27FC236}">
                  <a16:creationId xmlns:a16="http://schemas.microsoft.com/office/drawing/2014/main" id="{B1B518D8-7F81-4DE8-ABC3-EF8BE94324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2" name="Rectángulo 31">
            <a:extLst>
              <a:ext uri="{FF2B5EF4-FFF2-40B4-BE49-F238E27FC236}">
                <a16:creationId xmlns:a16="http://schemas.microsoft.com/office/drawing/2014/main" id="{6B1C76BF-377D-4599-8D66-B7746DDC0DC6}"/>
              </a:ext>
            </a:extLst>
          </p:cNvPr>
          <p:cNvSpPr/>
          <p:nvPr/>
        </p:nvSpPr>
        <p:spPr>
          <a:xfrm>
            <a:off x="1293806" y="5712885"/>
            <a:ext cx="21118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47,6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gasto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grpSp>
        <p:nvGrpSpPr>
          <p:cNvPr id="33" name="Group 155">
            <a:extLst>
              <a:ext uri="{FF2B5EF4-FFF2-40B4-BE49-F238E27FC236}">
                <a16:creationId xmlns:a16="http://schemas.microsoft.com/office/drawing/2014/main" id="{CEFFA4E8-CB17-46DE-A2E2-1DE27B5CD4B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757230" y="5727549"/>
            <a:ext cx="329749" cy="329749"/>
            <a:chOff x="3291" y="2116"/>
            <a:chExt cx="480" cy="480"/>
          </a:xfrm>
          <a:solidFill>
            <a:schemeClr val="accent5"/>
          </a:solidFill>
        </p:grpSpPr>
        <p:sp>
          <p:nvSpPr>
            <p:cNvPr id="36" name="Freeform 157">
              <a:extLst>
                <a:ext uri="{FF2B5EF4-FFF2-40B4-BE49-F238E27FC236}">
                  <a16:creationId xmlns:a16="http://schemas.microsoft.com/office/drawing/2014/main" id="{A4909653-195C-4106-AF68-54E570F76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Freeform 158">
              <a:extLst>
                <a:ext uri="{FF2B5EF4-FFF2-40B4-BE49-F238E27FC236}">
                  <a16:creationId xmlns:a16="http://schemas.microsoft.com/office/drawing/2014/main" id="{DCCC4FF7-0B49-4AC1-A674-509E4644F3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1" name="Rectángulo 40">
            <a:extLst>
              <a:ext uri="{FF2B5EF4-FFF2-40B4-BE49-F238E27FC236}">
                <a16:creationId xmlns:a16="http://schemas.microsoft.com/office/drawing/2014/main" id="{BEFAFB26-50BC-4A6E-A705-B78C71060B89}"/>
              </a:ext>
            </a:extLst>
          </p:cNvPr>
          <p:cNvSpPr/>
          <p:nvPr/>
        </p:nvSpPr>
        <p:spPr>
          <a:xfrm>
            <a:off x="5076293" y="5712885"/>
            <a:ext cx="24914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263,9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grpSp>
        <p:nvGrpSpPr>
          <p:cNvPr id="52" name="Group 155">
            <a:extLst>
              <a:ext uri="{FF2B5EF4-FFF2-40B4-BE49-F238E27FC236}">
                <a16:creationId xmlns:a16="http://schemas.microsoft.com/office/drawing/2014/main" id="{A1E04C7D-1934-4B37-816B-E53F587C156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625508" y="5726764"/>
            <a:ext cx="329749" cy="329749"/>
            <a:chOff x="3291" y="2116"/>
            <a:chExt cx="480" cy="480"/>
          </a:xfrm>
          <a:solidFill>
            <a:schemeClr val="accent5"/>
          </a:solidFill>
        </p:grpSpPr>
        <p:sp>
          <p:nvSpPr>
            <p:cNvPr id="53" name="Freeform 157">
              <a:extLst>
                <a:ext uri="{FF2B5EF4-FFF2-40B4-BE49-F238E27FC236}">
                  <a16:creationId xmlns:a16="http://schemas.microsoft.com/office/drawing/2014/main" id="{A5667BD9-1036-4060-BC19-F91F579C0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158">
              <a:extLst>
                <a:ext uri="{FF2B5EF4-FFF2-40B4-BE49-F238E27FC236}">
                  <a16:creationId xmlns:a16="http://schemas.microsoft.com/office/drawing/2014/main" id="{6750554E-F6E4-4993-9742-72C5F6A997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6" name="Rectángulo 55">
            <a:extLst>
              <a:ext uri="{FF2B5EF4-FFF2-40B4-BE49-F238E27FC236}">
                <a16:creationId xmlns:a16="http://schemas.microsoft.com/office/drawing/2014/main" id="{FC3CD500-16D0-432C-8E23-624D84EB1FDE}"/>
              </a:ext>
            </a:extLst>
          </p:cNvPr>
          <p:cNvSpPr/>
          <p:nvPr/>
        </p:nvSpPr>
        <p:spPr>
          <a:xfrm>
            <a:off x="8894117" y="5712885"/>
            <a:ext cx="24549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244,6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gasto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grpSp>
        <p:nvGrpSpPr>
          <p:cNvPr id="57" name="Group 22">
            <a:extLst>
              <a:ext uri="{FF2B5EF4-FFF2-40B4-BE49-F238E27FC236}">
                <a16:creationId xmlns:a16="http://schemas.microsoft.com/office/drawing/2014/main" id="{364D420A-84AB-452D-9976-AA4D56CEA86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724064" y="6136583"/>
            <a:ext cx="367707" cy="251266"/>
            <a:chOff x="2699" y="1093"/>
            <a:chExt cx="480" cy="328"/>
          </a:xfrm>
          <a:solidFill>
            <a:schemeClr val="accent5"/>
          </a:solidFill>
        </p:grpSpPr>
        <p:sp>
          <p:nvSpPr>
            <p:cNvPr id="58" name="Freeform 24">
              <a:extLst>
                <a:ext uri="{FF2B5EF4-FFF2-40B4-BE49-F238E27FC236}">
                  <a16:creationId xmlns:a16="http://schemas.microsoft.com/office/drawing/2014/main" id="{F78B4DB1-979D-4311-8218-4CFB602B40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1" y="1161"/>
              <a:ext cx="152" cy="152"/>
            </a:xfrm>
            <a:custGeom>
              <a:avLst/>
              <a:gdLst>
                <a:gd name="T0" fmla="*/ 495 w 1064"/>
                <a:gd name="T1" fmla="*/ 283 h 1064"/>
                <a:gd name="T2" fmla="*/ 426 w 1064"/>
                <a:gd name="T3" fmla="*/ 303 h 1064"/>
                <a:gd name="T4" fmla="*/ 367 w 1064"/>
                <a:gd name="T5" fmla="*/ 342 h 1064"/>
                <a:gd name="T6" fmla="*/ 321 w 1064"/>
                <a:gd name="T7" fmla="*/ 395 h 1064"/>
                <a:gd name="T8" fmla="*/ 290 w 1064"/>
                <a:gd name="T9" fmla="*/ 459 h 1064"/>
                <a:gd name="T10" fmla="*/ 280 w 1064"/>
                <a:gd name="T11" fmla="*/ 533 h 1064"/>
                <a:gd name="T12" fmla="*/ 290 w 1064"/>
                <a:gd name="T13" fmla="*/ 605 h 1064"/>
                <a:gd name="T14" fmla="*/ 321 w 1064"/>
                <a:gd name="T15" fmla="*/ 669 h 1064"/>
                <a:gd name="T16" fmla="*/ 367 w 1064"/>
                <a:gd name="T17" fmla="*/ 722 h 1064"/>
                <a:gd name="T18" fmla="*/ 426 w 1064"/>
                <a:gd name="T19" fmla="*/ 761 h 1064"/>
                <a:gd name="T20" fmla="*/ 495 w 1064"/>
                <a:gd name="T21" fmla="*/ 781 h 1064"/>
                <a:gd name="T22" fmla="*/ 569 w 1064"/>
                <a:gd name="T23" fmla="*/ 781 h 1064"/>
                <a:gd name="T24" fmla="*/ 638 w 1064"/>
                <a:gd name="T25" fmla="*/ 761 h 1064"/>
                <a:gd name="T26" fmla="*/ 697 w 1064"/>
                <a:gd name="T27" fmla="*/ 722 h 1064"/>
                <a:gd name="T28" fmla="*/ 743 w 1064"/>
                <a:gd name="T29" fmla="*/ 669 h 1064"/>
                <a:gd name="T30" fmla="*/ 774 w 1064"/>
                <a:gd name="T31" fmla="*/ 605 h 1064"/>
                <a:gd name="T32" fmla="*/ 784 w 1064"/>
                <a:gd name="T33" fmla="*/ 533 h 1064"/>
                <a:gd name="T34" fmla="*/ 774 w 1064"/>
                <a:gd name="T35" fmla="*/ 459 h 1064"/>
                <a:gd name="T36" fmla="*/ 743 w 1064"/>
                <a:gd name="T37" fmla="*/ 395 h 1064"/>
                <a:gd name="T38" fmla="*/ 697 w 1064"/>
                <a:gd name="T39" fmla="*/ 342 h 1064"/>
                <a:gd name="T40" fmla="*/ 638 w 1064"/>
                <a:gd name="T41" fmla="*/ 303 h 1064"/>
                <a:gd name="T42" fmla="*/ 569 w 1064"/>
                <a:gd name="T43" fmla="*/ 283 h 1064"/>
                <a:gd name="T44" fmla="*/ 533 w 1064"/>
                <a:gd name="T45" fmla="*/ 0 h 1064"/>
                <a:gd name="T46" fmla="*/ 646 w 1064"/>
                <a:gd name="T47" fmla="*/ 12 h 1064"/>
                <a:gd name="T48" fmla="*/ 751 w 1064"/>
                <a:gd name="T49" fmla="*/ 48 h 1064"/>
                <a:gd name="T50" fmla="*/ 846 w 1064"/>
                <a:gd name="T51" fmla="*/ 103 h 1064"/>
                <a:gd name="T52" fmla="*/ 927 w 1064"/>
                <a:gd name="T53" fmla="*/ 176 h 1064"/>
                <a:gd name="T54" fmla="*/ 992 w 1064"/>
                <a:gd name="T55" fmla="*/ 264 h 1064"/>
                <a:gd name="T56" fmla="*/ 1037 w 1064"/>
                <a:gd name="T57" fmla="*/ 365 h 1064"/>
                <a:gd name="T58" fmla="*/ 1061 w 1064"/>
                <a:gd name="T59" fmla="*/ 474 h 1064"/>
                <a:gd name="T60" fmla="*/ 1061 w 1064"/>
                <a:gd name="T61" fmla="*/ 590 h 1064"/>
                <a:gd name="T62" fmla="*/ 1037 w 1064"/>
                <a:gd name="T63" fmla="*/ 699 h 1064"/>
                <a:gd name="T64" fmla="*/ 992 w 1064"/>
                <a:gd name="T65" fmla="*/ 800 h 1064"/>
                <a:gd name="T66" fmla="*/ 927 w 1064"/>
                <a:gd name="T67" fmla="*/ 888 h 1064"/>
                <a:gd name="T68" fmla="*/ 846 w 1064"/>
                <a:gd name="T69" fmla="*/ 961 h 1064"/>
                <a:gd name="T70" fmla="*/ 751 w 1064"/>
                <a:gd name="T71" fmla="*/ 1016 h 1064"/>
                <a:gd name="T72" fmla="*/ 646 w 1064"/>
                <a:gd name="T73" fmla="*/ 1052 h 1064"/>
                <a:gd name="T74" fmla="*/ 533 w 1064"/>
                <a:gd name="T75" fmla="*/ 1064 h 1064"/>
                <a:gd name="T76" fmla="*/ 418 w 1064"/>
                <a:gd name="T77" fmla="*/ 1052 h 1064"/>
                <a:gd name="T78" fmla="*/ 313 w 1064"/>
                <a:gd name="T79" fmla="*/ 1016 h 1064"/>
                <a:gd name="T80" fmla="*/ 218 w 1064"/>
                <a:gd name="T81" fmla="*/ 961 h 1064"/>
                <a:gd name="T82" fmla="*/ 137 w 1064"/>
                <a:gd name="T83" fmla="*/ 888 h 1064"/>
                <a:gd name="T84" fmla="*/ 72 w 1064"/>
                <a:gd name="T85" fmla="*/ 800 h 1064"/>
                <a:gd name="T86" fmla="*/ 27 w 1064"/>
                <a:gd name="T87" fmla="*/ 699 h 1064"/>
                <a:gd name="T88" fmla="*/ 3 w 1064"/>
                <a:gd name="T89" fmla="*/ 590 h 1064"/>
                <a:gd name="T90" fmla="*/ 3 w 1064"/>
                <a:gd name="T91" fmla="*/ 474 h 1064"/>
                <a:gd name="T92" fmla="*/ 27 w 1064"/>
                <a:gd name="T93" fmla="*/ 365 h 1064"/>
                <a:gd name="T94" fmla="*/ 72 w 1064"/>
                <a:gd name="T95" fmla="*/ 264 h 1064"/>
                <a:gd name="T96" fmla="*/ 137 w 1064"/>
                <a:gd name="T97" fmla="*/ 176 h 1064"/>
                <a:gd name="T98" fmla="*/ 218 w 1064"/>
                <a:gd name="T99" fmla="*/ 103 h 1064"/>
                <a:gd name="T100" fmla="*/ 313 w 1064"/>
                <a:gd name="T101" fmla="*/ 48 h 1064"/>
                <a:gd name="T102" fmla="*/ 418 w 1064"/>
                <a:gd name="T103" fmla="*/ 12 h 1064"/>
                <a:gd name="T104" fmla="*/ 533 w 1064"/>
                <a:gd name="T105" fmla="*/ 0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64" h="1064">
                  <a:moveTo>
                    <a:pt x="533" y="280"/>
                  </a:moveTo>
                  <a:lnTo>
                    <a:pt x="495" y="283"/>
                  </a:lnTo>
                  <a:lnTo>
                    <a:pt x="459" y="290"/>
                  </a:lnTo>
                  <a:lnTo>
                    <a:pt x="426" y="303"/>
                  </a:lnTo>
                  <a:lnTo>
                    <a:pt x="395" y="321"/>
                  </a:lnTo>
                  <a:lnTo>
                    <a:pt x="367" y="342"/>
                  </a:lnTo>
                  <a:lnTo>
                    <a:pt x="342" y="367"/>
                  </a:lnTo>
                  <a:lnTo>
                    <a:pt x="321" y="395"/>
                  </a:lnTo>
                  <a:lnTo>
                    <a:pt x="303" y="426"/>
                  </a:lnTo>
                  <a:lnTo>
                    <a:pt x="290" y="459"/>
                  </a:lnTo>
                  <a:lnTo>
                    <a:pt x="283" y="495"/>
                  </a:lnTo>
                  <a:lnTo>
                    <a:pt x="280" y="533"/>
                  </a:lnTo>
                  <a:lnTo>
                    <a:pt x="283" y="569"/>
                  </a:lnTo>
                  <a:lnTo>
                    <a:pt x="290" y="605"/>
                  </a:lnTo>
                  <a:lnTo>
                    <a:pt x="303" y="638"/>
                  </a:lnTo>
                  <a:lnTo>
                    <a:pt x="321" y="669"/>
                  </a:lnTo>
                  <a:lnTo>
                    <a:pt x="342" y="697"/>
                  </a:lnTo>
                  <a:lnTo>
                    <a:pt x="367" y="722"/>
                  </a:lnTo>
                  <a:lnTo>
                    <a:pt x="395" y="743"/>
                  </a:lnTo>
                  <a:lnTo>
                    <a:pt x="426" y="761"/>
                  </a:lnTo>
                  <a:lnTo>
                    <a:pt x="459" y="774"/>
                  </a:lnTo>
                  <a:lnTo>
                    <a:pt x="495" y="781"/>
                  </a:lnTo>
                  <a:lnTo>
                    <a:pt x="533" y="784"/>
                  </a:lnTo>
                  <a:lnTo>
                    <a:pt x="569" y="781"/>
                  </a:lnTo>
                  <a:lnTo>
                    <a:pt x="605" y="774"/>
                  </a:lnTo>
                  <a:lnTo>
                    <a:pt x="638" y="761"/>
                  </a:lnTo>
                  <a:lnTo>
                    <a:pt x="669" y="743"/>
                  </a:lnTo>
                  <a:lnTo>
                    <a:pt x="697" y="722"/>
                  </a:lnTo>
                  <a:lnTo>
                    <a:pt x="722" y="697"/>
                  </a:lnTo>
                  <a:lnTo>
                    <a:pt x="743" y="669"/>
                  </a:lnTo>
                  <a:lnTo>
                    <a:pt x="761" y="638"/>
                  </a:lnTo>
                  <a:lnTo>
                    <a:pt x="774" y="605"/>
                  </a:lnTo>
                  <a:lnTo>
                    <a:pt x="781" y="569"/>
                  </a:lnTo>
                  <a:lnTo>
                    <a:pt x="784" y="533"/>
                  </a:lnTo>
                  <a:lnTo>
                    <a:pt x="781" y="495"/>
                  </a:lnTo>
                  <a:lnTo>
                    <a:pt x="774" y="459"/>
                  </a:lnTo>
                  <a:lnTo>
                    <a:pt x="761" y="426"/>
                  </a:lnTo>
                  <a:lnTo>
                    <a:pt x="743" y="395"/>
                  </a:lnTo>
                  <a:lnTo>
                    <a:pt x="722" y="367"/>
                  </a:lnTo>
                  <a:lnTo>
                    <a:pt x="697" y="342"/>
                  </a:lnTo>
                  <a:lnTo>
                    <a:pt x="669" y="321"/>
                  </a:lnTo>
                  <a:lnTo>
                    <a:pt x="638" y="303"/>
                  </a:lnTo>
                  <a:lnTo>
                    <a:pt x="605" y="290"/>
                  </a:lnTo>
                  <a:lnTo>
                    <a:pt x="569" y="283"/>
                  </a:lnTo>
                  <a:lnTo>
                    <a:pt x="533" y="280"/>
                  </a:lnTo>
                  <a:close/>
                  <a:moveTo>
                    <a:pt x="533" y="0"/>
                  </a:moveTo>
                  <a:lnTo>
                    <a:pt x="590" y="3"/>
                  </a:lnTo>
                  <a:lnTo>
                    <a:pt x="646" y="12"/>
                  </a:lnTo>
                  <a:lnTo>
                    <a:pt x="699" y="27"/>
                  </a:lnTo>
                  <a:lnTo>
                    <a:pt x="751" y="48"/>
                  </a:lnTo>
                  <a:lnTo>
                    <a:pt x="800" y="72"/>
                  </a:lnTo>
                  <a:lnTo>
                    <a:pt x="846" y="103"/>
                  </a:lnTo>
                  <a:lnTo>
                    <a:pt x="888" y="137"/>
                  </a:lnTo>
                  <a:lnTo>
                    <a:pt x="927" y="176"/>
                  </a:lnTo>
                  <a:lnTo>
                    <a:pt x="961" y="218"/>
                  </a:lnTo>
                  <a:lnTo>
                    <a:pt x="992" y="264"/>
                  </a:lnTo>
                  <a:lnTo>
                    <a:pt x="1016" y="313"/>
                  </a:lnTo>
                  <a:lnTo>
                    <a:pt x="1037" y="365"/>
                  </a:lnTo>
                  <a:lnTo>
                    <a:pt x="1052" y="418"/>
                  </a:lnTo>
                  <a:lnTo>
                    <a:pt x="1061" y="474"/>
                  </a:lnTo>
                  <a:lnTo>
                    <a:pt x="1064" y="533"/>
                  </a:lnTo>
                  <a:lnTo>
                    <a:pt x="1061" y="590"/>
                  </a:lnTo>
                  <a:lnTo>
                    <a:pt x="1052" y="646"/>
                  </a:lnTo>
                  <a:lnTo>
                    <a:pt x="1037" y="699"/>
                  </a:lnTo>
                  <a:lnTo>
                    <a:pt x="1016" y="751"/>
                  </a:lnTo>
                  <a:lnTo>
                    <a:pt x="992" y="800"/>
                  </a:lnTo>
                  <a:lnTo>
                    <a:pt x="961" y="846"/>
                  </a:lnTo>
                  <a:lnTo>
                    <a:pt x="927" y="888"/>
                  </a:lnTo>
                  <a:lnTo>
                    <a:pt x="888" y="927"/>
                  </a:lnTo>
                  <a:lnTo>
                    <a:pt x="846" y="961"/>
                  </a:lnTo>
                  <a:lnTo>
                    <a:pt x="800" y="992"/>
                  </a:lnTo>
                  <a:lnTo>
                    <a:pt x="751" y="1016"/>
                  </a:lnTo>
                  <a:lnTo>
                    <a:pt x="699" y="1037"/>
                  </a:lnTo>
                  <a:lnTo>
                    <a:pt x="646" y="1052"/>
                  </a:lnTo>
                  <a:lnTo>
                    <a:pt x="590" y="1061"/>
                  </a:lnTo>
                  <a:lnTo>
                    <a:pt x="533" y="1064"/>
                  </a:lnTo>
                  <a:lnTo>
                    <a:pt x="474" y="1061"/>
                  </a:lnTo>
                  <a:lnTo>
                    <a:pt x="418" y="1052"/>
                  </a:lnTo>
                  <a:lnTo>
                    <a:pt x="365" y="1037"/>
                  </a:lnTo>
                  <a:lnTo>
                    <a:pt x="313" y="1016"/>
                  </a:lnTo>
                  <a:lnTo>
                    <a:pt x="264" y="992"/>
                  </a:lnTo>
                  <a:lnTo>
                    <a:pt x="218" y="961"/>
                  </a:lnTo>
                  <a:lnTo>
                    <a:pt x="176" y="927"/>
                  </a:lnTo>
                  <a:lnTo>
                    <a:pt x="137" y="888"/>
                  </a:lnTo>
                  <a:lnTo>
                    <a:pt x="103" y="846"/>
                  </a:lnTo>
                  <a:lnTo>
                    <a:pt x="72" y="800"/>
                  </a:lnTo>
                  <a:lnTo>
                    <a:pt x="48" y="751"/>
                  </a:lnTo>
                  <a:lnTo>
                    <a:pt x="27" y="699"/>
                  </a:lnTo>
                  <a:lnTo>
                    <a:pt x="12" y="646"/>
                  </a:lnTo>
                  <a:lnTo>
                    <a:pt x="3" y="590"/>
                  </a:lnTo>
                  <a:lnTo>
                    <a:pt x="0" y="533"/>
                  </a:lnTo>
                  <a:lnTo>
                    <a:pt x="3" y="474"/>
                  </a:lnTo>
                  <a:lnTo>
                    <a:pt x="12" y="418"/>
                  </a:lnTo>
                  <a:lnTo>
                    <a:pt x="27" y="365"/>
                  </a:lnTo>
                  <a:lnTo>
                    <a:pt x="48" y="313"/>
                  </a:lnTo>
                  <a:lnTo>
                    <a:pt x="72" y="264"/>
                  </a:lnTo>
                  <a:lnTo>
                    <a:pt x="103" y="218"/>
                  </a:lnTo>
                  <a:lnTo>
                    <a:pt x="137" y="176"/>
                  </a:lnTo>
                  <a:lnTo>
                    <a:pt x="176" y="137"/>
                  </a:lnTo>
                  <a:lnTo>
                    <a:pt x="218" y="103"/>
                  </a:lnTo>
                  <a:lnTo>
                    <a:pt x="264" y="72"/>
                  </a:lnTo>
                  <a:lnTo>
                    <a:pt x="313" y="48"/>
                  </a:lnTo>
                  <a:lnTo>
                    <a:pt x="365" y="27"/>
                  </a:lnTo>
                  <a:lnTo>
                    <a:pt x="418" y="12"/>
                  </a:lnTo>
                  <a:lnTo>
                    <a:pt x="474" y="3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9" name="Freeform 25">
              <a:extLst>
                <a:ext uri="{FF2B5EF4-FFF2-40B4-BE49-F238E27FC236}">
                  <a16:creationId xmlns:a16="http://schemas.microsoft.com/office/drawing/2014/main" id="{8B45BEB9-4208-4C17-BCA7-8E616B5C2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" y="1213"/>
              <a:ext cx="56" cy="56"/>
            </a:xfrm>
            <a:custGeom>
              <a:avLst/>
              <a:gdLst>
                <a:gd name="T0" fmla="*/ 197 w 392"/>
                <a:gd name="T1" fmla="*/ 0 h 392"/>
                <a:gd name="T2" fmla="*/ 231 w 392"/>
                <a:gd name="T3" fmla="*/ 3 h 392"/>
                <a:gd name="T4" fmla="*/ 265 w 392"/>
                <a:gd name="T5" fmla="*/ 12 h 392"/>
                <a:gd name="T6" fmla="*/ 295 w 392"/>
                <a:gd name="T7" fmla="*/ 26 h 392"/>
                <a:gd name="T8" fmla="*/ 323 w 392"/>
                <a:gd name="T9" fmla="*/ 45 h 392"/>
                <a:gd name="T10" fmla="*/ 346 w 392"/>
                <a:gd name="T11" fmla="*/ 69 h 392"/>
                <a:gd name="T12" fmla="*/ 366 w 392"/>
                <a:gd name="T13" fmla="*/ 96 h 392"/>
                <a:gd name="T14" fmla="*/ 380 w 392"/>
                <a:gd name="T15" fmla="*/ 127 h 392"/>
                <a:gd name="T16" fmla="*/ 389 w 392"/>
                <a:gd name="T17" fmla="*/ 159 h 392"/>
                <a:gd name="T18" fmla="*/ 392 w 392"/>
                <a:gd name="T19" fmla="*/ 195 h 392"/>
                <a:gd name="T20" fmla="*/ 389 w 392"/>
                <a:gd name="T21" fmla="*/ 231 h 392"/>
                <a:gd name="T22" fmla="*/ 380 w 392"/>
                <a:gd name="T23" fmla="*/ 263 h 392"/>
                <a:gd name="T24" fmla="*/ 366 w 392"/>
                <a:gd name="T25" fmla="*/ 294 h 392"/>
                <a:gd name="T26" fmla="*/ 346 w 392"/>
                <a:gd name="T27" fmla="*/ 321 h 392"/>
                <a:gd name="T28" fmla="*/ 323 w 392"/>
                <a:gd name="T29" fmla="*/ 345 h 392"/>
                <a:gd name="T30" fmla="*/ 295 w 392"/>
                <a:gd name="T31" fmla="*/ 364 h 392"/>
                <a:gd name="T32" fmla="*/ 265 w 392"/>
                <a:gd name="T33" fmla="*/ 378 h 392"/>
                <a:gd name="T34" fmla="*/ 231 w 392"/>
                <a:gd name="T35" fmla="*/ 387 h 392"/>
                <a:gd name="T36" fmla="*/ 197 w 392"/>
                <a:gd name="T37" fmla="*/ 392 h 392"/>
                <a:gd name="T38" fmla="*/ 161 w 392"/>
                <a:gd name="T39" fmla="*/ 387 h 392"/>
                <a:gd name="T40" fmla="*/ 127 w 392"/>
                <a:gd name="T41" fmla="*/ 378 h 392"/>
                <a:gd name="T42" fmla="*/ 97 w 392"/>
                <a:gd name="T43" fmla="*/ 364 h 392"/>
                <a:gd name="T44" fmla="*/ 69 w 392"/>
                <a:gd name="T45" fmla="*/ 345 h 392"/>
                <a:gd name="T46" fmla="*/ 46 w 392"/>
                <a:gd name="T47" fmla="*/ 321 h 392"/>
                <a:gd name="T48" fmla="*/ 26 w 392"/>
                <a:gd name="T49" fmla="*/ 294 h 392"/>
                <a:gd name="T50" fmla="*/ 12 w 392"/>
                <a:gd name="T51" fmla="*/ 263 h 392"/>
                <a:gd name="T52" fmla="*/ 3 w 392"/>
                <a:gd name="T53" fmla="*/ 231 h 392"/>
                <a:gd name="T54" fmla="*/ 0 w 392"/>
                <a:gd name="T55" fmla="*/ 195 h 392"/>
                <a:gd name="T56" fmla="*/ 3 w 392"/>
                <a:gd name="T57" fmla="*/ 159 h 392"/>
                <a:gd name="T58" fmla="*/ 12 w 392"/>
                <a:gd name="T59" fmla="*/ 127 h 392"/>
                <a:gd name="T60" fmla="*/ 26 w 392"/>
                <a:gd name="T61" fmla="*/ 96 h 392"/>
                <a:gd name="T62" fmla="*/ 46 w 392"/>
                <a:gd name="T63" fmla="*/ 69 h 392"/>
                <a:gd name="T64" fmla="*/ 69 w 392"/>
                <a:gd name="T65" fmla="*/ 45 h 392"/>
                <a:gd name="T66" fmla="*/ 97 w 392"/>
                <a:gd name="T67" fmla="*/ 26 h 392"/>
                <a:gd name="T68" fmla="*/ 127 w 392"/>
                <a:gd name="T69" fmla="*/ 12 h 392"/>
                <a:gd name="T70" fmla="*/ 161 w 392"/>
                <a:gd name="T71" fmla="*/ 3 h 392"/>
                <a:gd name="T72" fmla="*/ 197 w 392"/>
                <a:gd name="T73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2" h="392">
                  <a:moveTo>
                    <a:pt x="197" y="0"/>
                  </a:moveTo>
                  <a:lnTo>
                    <a:pt x="231" y="3"/>
                  </a:lnTo>
                  <a:lnTo>
                    <a:pt x="265" y="12"/>
                  </a:lnTo>
                  <a:lnTo>
                    <a:pt x="295" y="26"/>
                  </a:lnTo>
                  <a:lnTo>
                    <a:pt x="323" y="45"/>
                  </a:lnTo>
                  <a:lnTo>
                    <a:pt x="346" y="69"/>
                  </a:lnTo>
                  <a:lnTo>
                    <a:pt x="366" y="96"/>
                  </a:lnTo>
                  <a:lnTo>
                    <a:pt x="380" y="127"/>
                  </a:lnTo>
                  <a:lnTo>
                    <a:pt x="389" y="159"/>
                  </a:lnTo>
                  <a:lnTo>
                    <a:pt x="392" y="195"/>
                  </a:lnTo>
                  <a:lnTo>
                    <a:pt x="389" y="231"/>
                  </a:lnTo>
                  <a:lnTo>
                    <a:pt x="380" y="263"/>
                  </a:lnTo>
                  <a:lnTo>
                    <a:pt x="366" y="294"/>
                  </a:lnTo>
                  <a:lnTo>
                    <a:pt x="346" y="321"/>
                  </a:lnTo>
                  <a:lnTo>
                    <a:pt x="323" y="345"/>
                  </a:lnTo>
                  <a:lnTo>
                    <a:pt x="295" y="364"/>
                  </a:lnTo>
                  <a:lnTo>
                    <a:pt x="265" y="378"/>
                  </a:lnTo>
                  <a:lnTo>
                    <a:pt x="231" y="387"/>
                  </a:lnTo>
                  <a:lnTo>
                    <a:pt x="197" y="392"/>
                  </a:lnTo>
                  <a:lnTo>
                    <a:pt x="161" y="387"/>
                  </a:lnTo>
                  <a:lnTo>
                    <a:pt x="127" y="378"/>
                  </a:lnTo>
                  <a:lnTo>
                    <a:pt x="97" y="364"/>
                  </a:lnTo>
                  <a:lnTo>
                    <a:pt x="69" y="345"/>
                  </a:lnTo>
                  <a:lnTo>
                    <a:pt x="46" y="321"/>
                  </a:lnTo>
                  <a:lnTo>
                    <a:pt x="26" y="294"/>
                  </a:lnTo>
                  <a:lnTo>
                    <a:pt x="12" y="263"/>
                  </a:lnTo>
                  <a:lnTo>
                    <a:pt x="3" y="231"/>
                  </a:lnTo>
                  <a:lnTo>
                    <a:pt x="0" y="195"/>
                  </a:lnTo>
                  <a:lnTo>
                    <a:pt x="3" y="159"/>
                  </a:lnTo>
                  <a:lnTo>
                    <a:pt x="12" y="127"/>
                  </a:lnTo>
                  <a:lnTo>
                    <a:pt x="26" y="96"/>
                  </a:lnTo>
                  <a:lnTo>
                    <a:pt x="46" y="69"/>
                  </a:lnTo>
                  <a:lnTo>
                    <a:pt x="69" y="45"/>
                  </a:lnTo>
                  <a:lnTo>
                    <a:pt x="97" y="26"/>
                  </a:lnTo>
                  <a:lnTo>
                    <a:pt x="127" y="12"/>
                  </a:lnTo>
                  <a:lnTo>
                    <a:pt x="161" y="3"/>
                  </a:lnTo>
                  <a:lnTo>
                    <a:pt x="1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0" name="Freeform 26">
              <a:extLst>
                <a:ext uri="{FF2B5EF4-FFF2-40B4-BE49-F238E27FC236}">
                  <a16:creationId xmlns:a16="http://schemas.microsoft.com/office/drawing/2014/main" id="{98E5EB65-3A25-419C-9F57-47E9597C19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9" y="1093"/>
              <a:ext cx="432" cy="288"/>
            </a:xfrm>
            <a:custGeom>
              <a:avLst/>
              <a:gdLst>
                <a:gd name="T0" fmla="*/ 2856 w 3024"/>
                <a:gd name="T1" fmla="*/ 0 h 2018"/>
                <a:gd name="T2" fmla="*/ 2915 w 3024"/>
                <a:gd name="T3" fmla="*/ 12 h 2018"/>
                <a:gd name="T4" fmla="*/ 2964 w 3024"/>
                <a:gd name="T5" fmla="*/ 40 h 2018"/>
                <a:gd name="T6" fmla="*/ 3001 w 3024"/>
                <a:gd name="T7" fmla="*/ 84 h 2018"/>
                <a:gd name="T8" fmla="*/ 3021 w 3024"/>
                <a:gd name="T9" fmla="*/ 139 h 2018"/>
                <a:gd name="T10" fmla="*/ 3024 w 3024"/>
                <a:gd name="T11" fmla="*/ 869 h 2018"/>
                <a:gd name="T12" fmla="*/ 3013 w 3024"/>
                <a:gd name="T13" fmla="*/ 912 h 2018"/>
                <a:gd name="T14" fmla="*/ 2982 w 3024"/>
                <a:gd name="T15" fmla="*/ 941 h 2018"/>
                <a:gd name="T16" fmla="*/ 2941 w 3024"/>
                <a:gd name="T17" fmla="*/ 954 h 2018"/>
                <a:gd name="T18" fmla="*/ 2806 w 3024"/>
                <a:gd name="T19" fmla="*/ 950 h 2018"/>
                <a:gd name="T20" fmla="*/ 2768 w 3024"/>
                <a:gd name="T21" fmla="*/ 928 h 2018"/>
                <a:gd name="T22" fmla="*/ 2747 w 3024"/>
                <a:gd name="T23" fmla="*/ 891 h 2018"/>
                <a:gd name="T24" fmla="*/ 2744 w 3024"/>
                <a:gd name="T25" fmla="*/ 562 h 2018"/>
                <a:gd name="T26" fmla="*/ 2664 w 3024"/>
                <a:gd name="T27" fmla="*/ 549 h 2018"/>
                <a:gd name="T28" fmla="*/ 2591 w 3024"/>
                <a:gd name="T29" fmla="*/ 516 h 2018"/>
                <a:gd name="T30" fmla="*/ 2532 w 3024"/>
                <a:gd name="T31" fmla="*/ 465 h 2018"/>
                <a:gd name="T32" fmla="*/ 2490 w 3024"/>
                <a:gd name="T33" fmla="*/ 399 h 2018"/>
                <a:gd name="T34" fmla="*/ 2467 w 3024"/>
                <a:gd name="T35" fmla="*/ 322 h 2018"/>
                <a:gd name="T36" fmla="*/ 560 w 3024"/>
                <a:gd name="T37" fmla="*/ 280 h 2018"/>
                <a:gd name="T38" fmla="*/ 548 w 3024"/>
                <a:gd name="T39" fmla="*/ 362 h 2018"/>
                <a:gd name="T40" fmla="*/ 515 w 3024"/>
                <a:gd name="T41" fmla="*/ 433 h 2018"/>
                <a:gd name="T42" fmla="*/ 463 w 3024"/>
                <a:gd name="T43" fmla="*/ 492 h 2018"/>
                <a:gd name="T44" fmla="*/ 398 w 3024"/>
                <a:gd name="T45" fmla="*/ 535 h 2018"/>
                <a:gd name="T46" fmla="*/ 322 w 3024"/>
                <a:gd name="T47" fmla="*/ 558 h 2018"/>
                <a:gd name="T48" fmla="*/ 280 w 3024"/>
                <a:gd name="T49" fmla="*/ 1458 h 2018"/>
                <a:gd name="T50" fmla="*/ 360 w 3024"/>
                <a:gd name="T51" fmla="*/ 1469 h 2018"/>
                <a:gd name="T52" fmla="*/ 433 w 3024"/>
                <a:gd name="T53" fmla="*/ 1502 h 2018"/>
                <a:gd name="T54" fmla="*/ 492 w 3024"/>
                <a:gd name="T55" fmla="*/ 1553 h 2018"/>
                <a:gd name="T56" fmla="*/ 534 w 3024"/>
                <a:gd name="T57" fmla="*/ 1619 h 2018"/>
                <a:gd name="T58" fmla="*/ 557 w 3024"/>
                <a:gd name="T59" fmla="*/ 1696 h 2018"/>
                <a:gd name="T60" fmla="*/ 2101 w 3024"/>
                <a:gd name="T61" fmla="*/ 1738 h 2018"/>
                <a:gd name="T62" fmla="*/ 2142 w 3024"/>
                <a:gd name="T63" fmla="*/ 1749 h 2018"/>
                <a:gd name="T64" fmla="*/ 2173 w 3024"/>
                <a:gd name="T65" fmla="*/ 1778 h 2018"/>
                <a:gd name="T66" fmla="*/ 2184 w 3024"/>
                <a:gd name="T67" fmla="*/ 1821 h 2018"/>
                <a:gd name="T68" fmla="*/ 2181 w 3024"/>
                <a:gd name="T69" fmla="*/ 1955 h 2018"/>
                <a:gd name="T70" fmla="*/ 2160 w 3024"/>
                <a:gd name="T71" fmla="*/ 1992 h 2018"/>
                <a:gd name="T72" fmla="*/ 2122 w 3024"/>
                <a:gd name="T73" fmla="*/ 2014 h 2018"/>
                <a:gd name="T74" fmla="*/ 168 w 3024"/>
                <a:gd name="T75" fmla="*/ 2018 h 2018"/>
                <a:gd name="T76" fmla="*/ 109 w 3024"/>
                <a:gd name="T77" fmla="*/ 2006 h 2018"/>
                <a:gd name="T78" fmla="*/ 60 w 3024"/>
                <a:gd name="T79" fmla="*/ 1978 h 2018"/>
                <a:gd name="T80" fmla="*/ 23 w 3024"/>
                <a:gd name="T81" fmla="*/ 1934 h 2018"/>
                <a:gd name="T82" fmla="*/ 3 w 3024"/>
                <a:gd name="T83" fmla="*/ 1879 h 2018"/>
                <a:gd name="T84" fmla="*/ 0 w 3024"/>
                <a:gd name="T85" fmla="*/ 170 h 2018"/>
                <a:gd name="T86" fmla="*/ 10 w 3024"/>
                <a:gd name="T87" fmla="*/ 110 h 2018"/>
                <a:gd name="T88" fmla="*/ 40 w 3024"/>
                <a:gd name="T89" fmla="*/ 61 h 2018"/>
                <a:gd name="T90" fmla="*/ 83 w 3024"/>
                <a:gd name="T91" fmla="*/ 24 h 2018"/>
                <a:gd name="T92" fmla="*/ 137 w 3024"/>
                <a:gd name="T93" fmla="*/ 4 h 2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024" h="2018">
                  <a:moveTo>
                    <a:pt x="168" y="0"/>
                  </a:moveTo>
                  <a:lnTo>
                    <a:pt x="2856" y="0"/>
                  </a:lnTo>
                  <a:lnTo>
                    <a:pt x="2887" y="4"/>
                  </a:lnTo>
                  <a:lnTo>
                    <a:pt x="2915" y="12"/>
                  </a:lnTo>
                  <a:lnTo>
                    <a:pt x="2941" y="24"/>
                  </a:lnTo>
                  <a:lnTo>
                    <a:pt x="2964" y="40"/>
                  </a:lnTo>
                  <a:lnTo>
                    <a:pt x="2984" y="61"/>
                  </a:lnTo>
                  <a:lnTo>
                    <a:pt x="3001" y="84"/>
                  </a:lnTo>
                  <a:lnTo>
                    <a:pt x="3014" y="110"/>
                  </a:lnTo>
                  <a:lnTo>
                    <a:pt x="3021" y="139"/>
                  </a:lnTo>
                  <a:lnTo>
                    <a:pt x="3024" y="170"/>
                  </a:lnTo>
                  <a:lnTo>
                    <a:pt x="3024" y="869"/>
                  </a:lnTo>
                  <a:lnTo>
                    <a:pt x="3021" y="891"/>
                  </a:lnTo>
                  <a:lnTo>
                    <a:pt x="3013" y="912"/>
                  </a:lnTo>
                  <a:lnTo>
                    <a:pt x="3000" y="928"/>
                  </a:lnTo>
                  <a:lnTo>
                    <a:pt x="2982" y="941"/>
                  </a:lnTo>
                  <a:lnTo>
                    <a:pt x="2962" y="950"/>
                  </a:lnTo>
                  <a:lnTo>
                    <a:pt x="2941" y="954"/>
                  </a:lnTo>
                  <a:lnTo>
                    <a:pt x="2829" y="954"/>
                  </a:lnTo>
                  <a:lnTo>
                    <a:pt x="2806" y="950"/>
                  </a:lnTo>
                  <a:lnTo>
                    <a:pt x="2786" y="941"/>
                  </a:lnTo>
                  <a:lnTo>
                    <a:pt x="2768" y="928"/>
                  </a:lnTo>
                  <a:lnTo>
                    <a:pt x="2755" y="912"/>
                  </a:lnTo>
                  <a:lnTo>
                    <a:pt x="2747" y="891"/>
                  </a:lnTo>
                  <a:lnTo>
                    <a:pt x="2744" y="869"/>
                  </a:lnTo>
                  <a:lnTo>
                    <a:pt x="2744" y="562"/>
                  </a:lnTo>
                  <a:lnTo>
                    <a:pt x="2702" y="558"/>
                  </a:lnTo>
                  <a:lnTo>
                    <a:pt x="2664" y="549"/>
                  </a:lnTo>
                  <a:lnTo>
                    <a:pt x="2626" y="535"/>
                  </a:lnTo>
                  <a:lnTo>
                    <a:pt x="2591" y="516"/>
                  </a:lnTo>
                  <a:lnTo>
                    <a:pt x="2561" y="492"/>
                  </a:lnTo>
                  <a:lnTo>
                    <a:pt x="2532" y="465"/>
                  </a:lnTo>
                  <a:lnTo>
                    <a:pt x="2509" y="433"/>
                  </a:lnTo>
                  <a:lnTo>
                    <a:pt x="2490" y="399"/>
                  </a:lnTo>
                  <a:lnTo>
                    <a:pt x="2476" y="362"/>
                  </a:lnTo>
                  <a:lnTo>
                    <a:pt x="2467" y="322"/>
                  </a:lnTo>
                  <a:lnTo>
                    <a:pt x="2464" y="280"/>
                  </a:lnTo>
                  <a:lnTo>
                    <a:pt x="560" y="280"/>
                  </a:lnTo>
                  <a:lnTo>
                    <a:pt x="557" y="322"/>
                  </a:lnTo>
                  <a:lnTo>
                    <a:pt x="548" y="362"/>
                  </a:lnTo>
                  <a:lnTo>
                    <a:pt x="534" y="399"/>
                  </a:lnTo>
                  <a:lnTo>
                    <a:pt x="515" y="433"/>
                  </a:lnTo>
                  <a:lnTo>
                    <a:pt x="492" y="465"/>
                  </a:lnTo>
                  <a:lnTo>
                    <a:pt x="463" y="492"/>
                  </a:lnTo>
                  <a:lnTo>
                    <a:pt x="433" y="516"/>
                  </a:lnTo>
                  <a:lnTo>
                    <a:pt x="398" y="535"/>
                  </a:lnTo>
                  <a:lnTo>
                    <a:pt x="360" y="549"/>
                  </a:lnTo>
                  <a:lnTo>
                    <a:pt x="322" y="558"/>
                  </a:lnTo>
                  <a:lnTo>
                    <a:pt x="280" y="562"/>
                  </a:lnTo>
                  <a:lnTo>
                    <a:pt x="280" y="1458"/>
                  </a:lnTo>
                  <a:lnTo>
                    <a:pt x="322" y="1460"/>
                  </a:lnTo>
                  <a:lnTo>
                    <a:pt x="360" y="1469"/>
                  </a:lnTo>
                  <a:lnTo>
                    <a:pt x="398" y="1483"/>
                  </a:lnTo>
                  <a:lnTo>
                    <a:pt x="433" y="1502"/>
                  </a:lnTo>
                  <a:lnTo>
                    <a:pt x="463" y="1526"/>
                  </a:lnTo>
                  <a:lnTo>
                    <a:pt x="492" y="1553"/>
                  </a:lnTo>
                  <a:lnTo>
                    <a:pt x="515" y="1585"/>
                  </a:lnTo>
                  <a:lnTo>
                    <a:pt x="534" y="1619"/>
                  </a:lnTo>
                  <a:lnTo>
                    <a:pt x="548" y="1656"/>
                  </a:lnTo>
                  <a:lnTo>
                    <a:pt x="557" y="1696"/>
                  </a:lnTo>
                  <a:lnTo>
                    <a:pt x="560" y="1738"/>
                  </a:lnTo>
                  <a:lnTo>
                    <a:pt x="2101" y="1738"/>
                  </a:lnTo>
                  <a:lnTo>
                    <a:pt x="2122" y="1740"/>
                  </a:lnTo>
                  <a:lnTo>
                    <a:pt x="2142" y="1749"/>
                  </a:lnTo>
                  <a:lnTo>
                    <a:pt x="2160" y="1762"/>
                  </a:lnTo>
                  <a:lnTo>
                    <a:pt x="2173" y="1778"/>
                  </a:lnTo>
                  <a:lnTo>
                    <a:pt x="2181" y="1799"/>
                  </a:lnTo>
                  <a:lnTo>
                    <a:pt x="2184" y="1821"/>
                  </a:lnTo>
                  <a:lnTo>
                    <a:pt x="2184" y="1933"/>
                  </a:lnTo>
                  <a:lnTo>
                    <a:pt x="2181" y="1955"/>
                  </a:lnTo>
                  <a:lnTo>
                    <a:pt x="2173" y="1976"/>
                  </a:lnTo>
                  <a:lnTo>
                    <a:pt x="2160" y="1992"/>
                  </a:lnTo>
                  <a:lnTo>
                    <a:pt x="2142" y="2005"/>
                  </a:lnTo>
                  <a:lnTo>
                    <a:pt x="2122" y="2014"/>
                  </a:lnTo>
                  <a:lnTo>
                    <a:pt x="2101" y="2018"/>
                  </a:lnTo>
                  <a:lnTo>
                    <a:pt x="168" y="2018"/>
                  </a:lnTo>
                  <a:lnTo>
                    <a:pt x="137" y="2014"/>
                  </a:lnTo>
                  <a:lnTo>
                    <a:pt x="109" y="2006"/>
                  </a:lnTo>
                  <a:lnTo>
                    <a:pt x="83" y="1994"/>
                  </a:lnTo>
                  <a:lnTo>
                    <a:pt x="60" y="1978"/>
                  </a:lnTo>
                  <a:lnTo>
                    <a:pt x="40" y="1957"/>
                  </a:lnTo>
                  <a:lnTo>
                    <a:pt x="23" y="1934"/>
                  </a:lnTo>
                  <a:lnTo>
                    <a:pt x="10" y="1908"/>
                  </a:lnTo>
                  <a:lnTo>
                    <a:pt x="3" y="1879"/>
                  </a:lnTo>
                  <a:lnTo>
                    <a:pt x="0" y="1850"/>
                  </a:lnTo>
                  <a:lnTo>
                    <a:pt x="0" y="170"/>
                  </a:lnTo>
                  <a:lnTo>
                    <a:pt x="3" y="139"/>
                  </a:lnTo>
                  <a:lnTo>
                    <a:pt x="10" y="110"/>
                  </a:lnTo>
                  <a:lnTo>
                    <a:pt x="23" y="84"/>
                  </a:lnTo>
                  <a:lnTo>
                    <a:pt x="40" y="61"/>
                  </a:lnTo>
                  <a:lnTo>
                    <a:pt x="60" y="40"/>
                  </a:lnTo>
                  <a:lnTo>
                    <a:pt x="83" y="24"/>
                  </a:lnTo>
                  <a:lnTo>
                    <a:pt x="109" y="12"/>
                  </a:lnTo>
                  <a:lnTo>
                    <a:pt x="137" y="4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1" name="Freeform 27">
              <a:extLst>
                <a:ext uri="{FF2B5EF4-FFF2-40B4-BE49-F238E27FC236}">
                  <a16:creationId xmlns:a16="http://schemas.microsoft.com/office/drawing/2014/main" id="{92CE6A7F-684C-4ACC-864C-AF9779129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81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2" name="Freeform 28">
              <a:extLst>
                <a:ext uri="{FF2B5EF4-FFF2-40B4-BE49-F238E27FC236}">
                  <a16:creationId xmlns:a16="http://schemas.microsoft.com/office/drawing/2014/main" id="{A051B4FA-9E63-402A-8A69-E13195399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17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3" name="Freeform 29">
              <a:extLst>
                <a:ext uri="{FF2B5EF4-FFF2-40B4-BE49-F238E27FC236}">
                  <a16:creationId xmlns:a16="http://schemas.microsoft.com/office/drawing/2014/main" id="{EAED7DB8-893F-40EA-8799-37240F8015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253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64" name="Rectángulo 63">
            <a:extLst>
              <a:ext uri="{FF2B5EF4-FFF2-40B4-BE49-F238E27FC236}">
                <a16:creationId xmlns:a16="http://schemas.microsoft.com/office/drawing/2014/main" id="{D34516D0-2AFD-4E7C-B6B3-E7ED8E238E17}"/>
              </a:ext>
            </a:extLst>
          </p:cNvPr>
          <p:cNvSpPr/>
          <p:nvPr/>
        </p:nvSpPr>
        <p:spPr>
          <a:xfrm>
            <a:off x="5081636" y="6051439"/>
            <a:ext cx="24914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124,4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ingreso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grpSp>
        <p:nvGrpSpPr>
          <p:cNvPr id="65" name="Group 22">
            <a:extLst>
              <a:ext uri="{FF2B5EF4-FFF2-40B4-BE49-F238E27FC236}">
                <a16:creationId xmlns:a16="http://schemas.microsoft.com/office/drawing/2014/main" id="{855D6C04-FE4E-4B22-8BE7-39242280A8E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597685" y="6110078"/>
            <a:ext cx="367707" cy="251266"/>
            <a:chOff x="2699" y="1093"/>
            <a:chExt cx="480" cy="328"/>
          </a:xfrm>
          <a:solidFill>
            <a:schemeClr val="accent5"/>
          </a:solidFill>
        </p:grpSpPr>
        <p:sp>
          <p:nvSpPr>
            <p:cNvPr id="66" name="Freeform 24">
              <a:extLst>
                <a:ext uri="{FF2B5EF4-FFF2-40B4-BE49-F238E27FC236}">
                  <a16:creationId xmlns:a16="http://schemas.microsoft.com/office/drawing/2014/main" id="{C447070D-90D6-4978-AF30-98BFFFB467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1" y="1161"/>
              <a:ext cx="152" cy="152"/>
            </a:xfrm>
            <a:custGeom>
              <a:avLst/>
              <a:gdLst>
                <a:gd name="T0" fmla="*/ 495 w 1064"/>
                <a:gd name="T1" fmla="*/ 283 h 1064"/>
                <a:gd name="T2" fmla="*/ 426 w 1064"/>
                <a:gd name="T3" fmla="*/ 303 h 1064"/>
                <a:gd name="T4" fmla="*/ 367 w 1064"/>
                <a:gd name="T5" fmla="*/ 342 h 1064"/>
                <a:gd name="T6" fmla="*/ 321 w 1064"/>
                <a:gd name="T7" fmla="*/ 395 h 1064"/>
                <a:gd name="T8" fmla="*/ 290 w 1064"/>
                <a:gd name="T9" fmla="*/ 459 h 1064"/>
                <a:gd name="T10" fmla="*/ 280 w 1064"/>
                <a:gd name="T11" fmla="*/ 533 h 1064"/>
                <a:gd name="T12" fmla="*/ 290 w 1064"/>
                <a:gd name="T13" fmla="*/ 605 h 1064"/>
                <a:gd name="T14" fmla="*/ 321 w 1064"/>
                <a:gd name="T15" fmla="*/ 669 h 1064"/>
                <a:gd name="T16" fmla="*/ 367 w 1064"/>
                <a:gd name="T17" fmla="*/ 722 h 1064"/>
                <a:gd name="T18" fmla="*/ 426 w 1064"/>
                <a:gd name="T19" fmla="*/ 761 h 1064"/>
                <a:gd name="T20" fmla="*/ 495 w 1064"/>
                <a:gd name="T21" fmla="*/ 781 h 1064"/>
                <a:gd name="T22" fmla="*/ 569 w 1064"/>
                <a:gd name="T23" fmla="*/ 781 h 1064"/>
                <a:gd name="T24" fmla="*/ 638 w 1064"/>
                <a:gd name="T25" fmla="*/ 761 h 1064"/>
                <a:gd name="T26" fmla="*/ 697 w 1064"/>
                <a:gd name="T27" fmla="*/ 722 h 1064"/>
                <a:gd name="T28" fmla="*/ 743 w 1064"/>
                <a:gd name="T29" fmla="*/ 669 h 1064"/>
                <a:gd name="T30" fmla="*/ 774 w 1064"/>
                <a:gd name="T31" fmla="*/ 605 h 1064"/>
                <a:gd name="T32" fmla="*/ 784 w 1064"/>
                <a:gd name="T33" fmla="*/ 533 h 1064"/>
                <a:gd name="T34" fmla="*/ 774 w 1064"/>
                <a:gd name="T35" fmla="*/ 459 h 1064"/>
                <a:gd name="T36" fmla="*/ 743 w 1064"/>
                <a:gd name="T37" fmla="*/ 395 h 1064"/>
                <a:gd name="T38" fmla="*/ 697 w 1064"/>
                <a:gd name="T39" fmla="*/ 342 h 1064"/>
                <a:gd name="T40" fmla="*/ 638 w 1064"/>
                <a:gd name="T41" fmla="*/ 303 h 1064"/>
                <a:gd name="T42" fmla="*/ 569 w 1064"/>
                <a:gd name="T43" fmla="*/ 283 h 1064"/>
                <a:gd name="T44" fmla="*/ 533 w 1064"/>
                <a:gd name="T45" fmla="*/ 0 h 1064"/>
                <a:gd name="T46" fmla="*/ 646 w 1064"/>
                <a:gd name="T47" fmla="*/ 12 h 1064"/>
                <a:gd name="T48" fmla="*/ 751 w 1064"/>
                <a:gd name="T49" fmla="*/ 48 h 1064"/>
                <a:gd name="T50" fmla="*/ 846 w 1064"/>
                <a:gd name="T51" fmla="*/ 103 h 1064"/>
                <a:gd name="T52" fmla="*/ 927 w 1064"/>
                <a:gd name="T53" fmla="*/ 176 h 1064"/>
                <a:gd name="T54" fmla="*/ 992 w 1064"/>
                <a:gd name="T55" fmla="*/ 264 h 1064"/>
                <a:gd name="T56" fmla="*/ 1037 w 1064"/>
                <a:gd name="T57" fmla="*/ 365 h 1064"/>
                <a:gd name="T58" fmla="*/ 1061 w 1064"/>
                <a:gd name="T59" fmla="*/ 474 h 1064"/>
                <a:gd name="T60" fmla="*/ 1061 w 1064"/>
                <a:gd name="T61" fmla="*/ 590 h 1064"/>
                <a:gd name="T62" fmla="*/ 1037 w 1064"/>
                <a:gd name="T63" fmla="*/ 699 h 1064"/>
                <a:gd name="T64" fmla="*/ 992 w 1064"/>
                <a:gd name="T65" fmla="*/ 800 h 1064"/>
                <a:gd name="T66" fmla="*/ 927 w 1064"/>
                <a:gd name="T67" fmla="*/ 888 h 1064"/>
                <a:gd name="T68" fmla="*/ 846 w 1064"/>
                <a:gd name="T69" fmla="*/ 961 h 1064"/>
                <a:gd name="T70" fmla="*/ 751 w 1064"/>
                <a:gd name="T71" fmla="*/ 1016 h 1064"/>
                <a:gd name="T72" fmla="*/ 646 w 1064"/>
                <a:gd name="T73" fmla="*/ 1052 h 1064"/>
                <a:gd name="T74" fmla="*/ 533 w 1064"/>
                <a:gd name="T75" fmla="*/ 1064 h 1064"/>
                <a:gd name="T76" fmla="*/ 418 w 1064"/>
                <a:gd name="T77" fmla="*/ 1052 h 1064"/>
                <a:gd name="T78" fmla="*/ 313 w 1064"/>
                <a:gd name="T79" fmla="*/ 1016 h 1064"/>
                <a:gd name="T80" fmla="*/ 218 w 1064"/>
                <a:gd name="T81" fmla="*/ 961 h 1064"/>
                <a:gd name="T82" fmla="*/ 137 w 1064"/>
                <a:gd name="T83" fmla="*/ 888 h 1064"/>
                <a:gd name="T84" fmla="*/ 72 w 1064"/>
                <a:gd name="T85" fmla="*/ 800 h 1064"/>
                <a:gd name="T86" fmla="*/ 27 w 1064"/>
                <a:gd name="T87" fmla="*/ 699 h 1064"/>
                <a:gd name="T88" fmla="*/ 3 w 1064"/>
                <a:gd name="T89" fmla="*/ 590 h 1064"/>
                <a:gd name="T90" fmla="*/ 3 w 1064"/>
                <a:gd name="T91" fmla="*/ 474 h 1064"/>
                <a:gd name="T92" fmla="*/ 27 w 1064"/>
                <a:gd name="T93" fmla="*/ 365 h 1064"/>
                <a:gd name="T94" fmla="*/ 72 w 1064"/>
                <a:gd name="T95" fmla="*/ 264 h 1064"/>
                <a:gd name="T96" fmla="*/ 137 w 1064"/>
                <a:gd name="T97" fmla="*/ 176 h 1064"/>
                <a:gd name="T98" fmla="*/ 218 w 1064"/>
                <a:gd name="T99" fmla="*/ 103 h 1064"/>
                <a:gd name="T100" fmla="*/ 313 w 1064"/>
                <a:gd name="T101" fmla="*/ 48 h 1064"/>
                <a:gd name="T102" fmla="*/ 418 w 1064"/>
                <a:gd name="T103" fmla="*/ 12 h 1064"/>
                <a:gd name="T104" fmla="*/ 533 w 1064"/>
                <a:gd name="T105" fmla="*/ 0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64" h="1064">
                  <a:moveTo>
                    <a:pt x="533" y="280"/>
                  </a:moveTo>
                  <a:lnTo>
                    <a:pt x="495" y="283"/>
                  </a:lnTo>
                  <a:lnTo>
                    <a:pt x="459" y="290"/>
                  </a:lnTo>
                  <a:lnTo>
                    <a:pt x="426" y="303"/>
                  </a:lnTo>
                  <a:lnTo>
                    <a:pt x="395" y="321"/>
                  </a:lnTo>
                  <a:lnTo>
                    <a:pt x="367" y="342"/>
                  </a:lnTo>
                  <a:lnTo>
                    <a:pt x="342" y="367"/>
                  </a:lnTo>
                  <a:lnTo>
                    <a:pt x="321" y="395"/>
                  </a:lnTo>
                  <a:lnTo>
                    <a:pt x="303" y="426"/>
                  </a:lnTo>
                  <a:lnTo>
                    <a:pt x="290" y="459"/>
                  </a:lnTo>
                  <a:lnTo>
                    <a:pt x="283" y="495"/>
                  </a:lnTo>
                  <a:lnTo>
                    <a:pt x="280" y="533"/>
                  </a:lnTo>
                  <a:lnTo>
                    <a:pt x="283" y="569"/>
                  </a:lnTo>
                  <a:lnTo>
                    <a:pt x="290" y="605"/>
                  </a:lnTo>
                  <a:lnTo>
                    <a:pt x="303" y="638"/>
                  </a:lnTo>
                  <a:lnTo>
                    <a:pt x="321" y="669"/>
                  </a:lnTo>
                  <a:lnTo>
                    <a:pt x="342" y="697"/>
                  </a:lnTo>
                  <a:lnTo>
                    <a:pt x="367" y="722"/>
                  </a:lnTo>
                  <a:lnTo>
                    <a:pt x="395" y="743"/>
                  </a:lnTo>
                  <a:lnTo>
                    <a:pt x="426" y="761"/>
                  </a:lnTo>
                  <a:lnTo>
                    <a:pt x="459" y="774"/>
                  </a:lnTo>
                  <a:lnTo>
                    <a:pt x="495" y="781"/>
                  </a:lnTo>
                  <a:lnTo>
                    <a:pt x="533" y="784"/>
                  </a:lnTo>
                  <a:lnTo>
                    <a:pt x="569" y="781"/>
                  </a:lnTo>
                  <a:lnTo>
                    <a:pt x="605" y="774"/>
                  </a:lnTo>
                  <a:lnTo>
                    <a:pt x="638" y="761"/>
                  </a:lnTo>
                  <a:lnTo>
                    <a:pt x="669" y="743"/>
                  </a:lnTo>
                  <a:lnTo>
                    <a:pt x="697" y="722"/>
                  </a:lnTo>
                  <a:lnTo>
                    <a:pt x="722" y="697"/>
                  </a:lnTo>
                  <a:lnTo>
                    <a:pt x="743" y="669"/>
                  </a:lnTo>
                  <a:lnTo>
                    <a:pt x="761" y="638"/>
                  </a:lnTo>
                  <a:lnTo>
                    <a:pt x="774" y="605"/>
                  </a:lnTo>
                  <a:lnTo>
                    <a:pt x="781" y="569"/>
                  </a:lnTo>
                  <a:lnTo>
                    <a:pt x="784" y="533"/>
                  </a:lnTo>
                  <a:lnTo>
                    <a:pt x="781" y="495"/>
                  </a:lnTo>
                  <a:lnTo>
                    <a:pt x="774" y="459"/>
                  </a:lnTo>
                  <a:lnTo>
                    <a:pt x="761" y="426"/>
                  </a:lnTo>
                  <a:lnTo>
                    <a:pt x="743" y="395"/>
                  </a:lnTo>
                  <a:lnTo>
                    <a:pt x="722" y="367"/>
                  </a:lnTo>
                  <a:lnTo>
                    <a:pt x="697" y="342"/>
                  </a:lnTo>
                  <a:lnTo>
                    <a:pt x="669" y="321"/>
                  </a:lnTo>
                  <a:lnTo>
                    <a:pt x="638" y="303"/>
                  </a:lnTo>
                  <a:lnTo>
                    <a:pt x="605" y="290"/>
                  </a:lnTo>
                  <a:lnTo>
                    <a:pt x="569" y="283"/>
                  </a:lnTo>
                  <a:lnTo>
                    <a:pt x="533" y="280"/>
                  </a:lnTo>
                  <a:close/>
                  <a:moveTo>
                    <a:pt x="533" y="0"/>
                  </a:moveTo>
                  <a:lnTo>
                    <a:pt x="590" y="3"/>
                  </a:lnTo>
                  <a:lnTo>
                    <a:pt x="646" y="12"/>
                  </a:lnTo>
                  <a:lnTo>
                    <a:pt x="699" y="27"/>
                  </a:lnTo>
                  <a:lnTo>
                    <a:pt x="751" y="48"/>
                  </a:lnTo>
                  <a:lnTo>
                    <a:pt x="800" y="72"/>
                  </a:lnTo>
                  <a:lnTo>
                    <a:pt x="846" y="103"/>
                  </a:lnTo>
                  <a:lnTo>
                    <a:pt x="888" y="137"/>
                  </a:lnTo>
                  <a:lnTo>
                    <a:pt x="927" y="176"/>
                  </a:lnTo>
                  <a:lnTo>
                    <a:pt x="961" y="218"/>
                  </a:lnTo>
                  <a:lnTo>
                    <a:pt x="992" y="264"/>
                  </a:lnTo>
                  <a:lnTo>
                    <a:pt x="1016" y="313"/>
                  </a:lnTo>
                  <a:lnTo>
                    <a:pt x="1037" y="365"/>
                  </a:lnTo>
                  <a:lnTo>
                    <a:pt x="1052" y="418"/>
                  </a:lnTo>
                  <a:lnTo>
                    <a:pt x="1061" y="474"/>
                  </a:lnTo>
                  <a:lnTo>
                    <a:pt x="1064" y="533"/>
                  </a:lnTo>
                  <a:lnTo>
                    <a:pt x="1061" y="590"/>
                  </a:lnTo>
                  <a:lnTo>
                    <a:pt x="1052" y="646"/>
                  </a:lnTo>
                  <a:lnTo>
                    <a:pt x="1037" y="699"/>
                  </a:lnTo>
                  <a:lnTo>
                    <a:pt x="1016" y="751"/>
                  </a:lnTo>
                  <a:lnTo>
                    <a:pt x="992" y="800"/>
                  </a:lnTo>
                  <a:lnTo>
                    <a:pt x="961" y="846"/>
                  </a:lnTo>
                  <a:lnTo>
                    <a:pt x="927" y="888"/>
                  </a:lnTo>
                  <a:lnTo>
                    <a:pt x="888" y="927"/>
                  </a:lnTo>
                  <a:lnTo>
                    <a:pt x="846" y="961"/>
                  </a:lnTo>
                  <a:lnTo>
                    <a:pt x="800" y="992"/>
                  </a:lnTo>
                  <a:lnTo>
                    <a:pt x="751" y="1016"/>
                  </a:lnTo>
                  <a:lnTo>
                    <a:pt x="699" y="1037"/>
                  </a:lnTo>
                  <a:lnTo>
                    <a:pt x="646" y="1052"/>
                  </a:lnTo>
                  <a:lnTo>
                    <a:pt x="590" y="1061"/>
                  </a:lnTo>
                  <a:lnTo>
                    <a:pt x="533" y="1064"/>
                  </a:lnTo>
                  <a:lnTo>
                    <a:pt x="474" y="1061"/>
                  </a:lnTo>
                  <a:lnTo>
                    <a:pt x="418" y="1052"/>
                  </a:lnTo>
                  <a:lnTo>
                    <a:pt x="365" y="1037"/>
                  </a:lnTo>
                  <a:lnTo>
                    <a:pt x="313" y="1016"/>
                  </a:lnTo>
                  <a:lnTo>
                    <a:pt x="264" y="992"/>
                  </a:lnTo>
                  <a:lnTo>
                    <a:pt x="218" y="961"/>
                  </a:lnTo>
                  <a:lnTo>
                    <a:pt x="176" y="927"/>
                  </a:lnTo>
                  <a:lnTo>
                    <a:pt x="137" y="888"/>
                  </a:lnTo>
                  <a:lnTo>
                    <a:pt x="103" y="846"/>
                  </a:lnTo>
                  <a:lnTo>
                    <a:pt x="72" y="800"/>
                  </a:lnTo>
                  <a:lnTo>
                    <a:pt x="48" y="751"/>
                  </a:lnTo>
                  <a:lnTo>
                    <a:pt x="27" y="699"/>
                  </a:lnTo>
                  <a:lnTo>
                    <a:pt x="12" y="646"/>
                  </a:lnTo>
                  <a:lnTo>
                    <a:pt x="3" y="590"/>
                  </a:lnTo>
                  <a:lnTo>
                    <a:pt x="0" y="533"/>
                  </a:lnTo>
                  <a:lnTo>
                    <a:pt x="3" y="474"/>
                  </a:lnTo>
                  <a:lnTo>
                    <a:pt x="12" y="418"/>
                  </a:lnTo>
                  <a:lnTo>
                    <a:pt x="27" y="365"/>
                  </a:lnTo>
                  <a:lnTo>
                    <a:pt x="48" y="313"/>
                  </a:lnTo>
                  <a:lnTo>
                    <a:pt x="72" y="264"/>
                  </a:lnTo>
                  <a:lnTo>
                    <a:pt x="103" y="218"/>
                  </a:lnTo>
                  <a:lnTo>
                    <a:pt x="137" y="176"/>
                  </a:lnTo>
                  <a:lnTo>
                    <a:pt x="176" y="137"/>
                  </a:lnTo>
                  <a:lnTo>
                    <a:pt x="218" y="103"/>
                  </a:lnTo>
                  <a:lnTo>
                    <a:pt x="264" y="72"/>
                  </a:lnTo>
                  <a:lnTo>
                    <a:pt x="313" y="48"/>
                  </a:lnTo>
                  <a:lnTo>
                    <a:pt x="365" y="27"/>
                  </a:lnTo>
                  <a:lnTo>
                    <a:pt x="418" y="12"/>
                  </a:lnTo>
                  <a:lnTo>
                    <a:pt x="474" y="3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7" name="Freeform 25">
              <a:extLst>
                <a:ext uri="{FF2B5EF4-FFF2-40B4-BE49-F238E27FC236}">
                  <a16:creationId xmlns:a16="http://schemas.microsoft.com/office/drawing/2014/main" id="{F2311DD0-0712-4ACA-A045-CDD56BE7D3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" y="1213"/>
              <a:ext cx="56" cy="56"/>
            </a:xfrm>
            <a:custGeom>
              <a:avLst/>
              <a:gdLst>
                <a:gd name="T0" fmla="*/ 197 w 392"/>
                <a:gd name="T1" fmla="*/ 0 h 392"/>
                <a:gd name="T2" fmla="*/ 231 w 392"/>
                <a:gd name="T3" fmla="*/ 3 h 392"/>
                <a:gd name="T4" fmla="*/ 265 w 392"/>
                <a:gd name="T5" fmla="*/ 12 h 392"/>
                <a:gd name="T6" fmla="*/ 295 w 392"/>
                <a:gd name="T7" fmla="*/ 26 h 392"/>
                <a:gd name="T8" fmla="*/ 323 w 392"/>
                <a:gd name="T9" fmla="*/ 45 h 392"/>
                <a:gd name="T10" fmla="*/ 346 w 392"/>
                <a:gd name="T11" fmla="*/ 69 h 392"/>
                <a:gd name="T12" fmla="*/ 366 w 392"/>
                <a:gd name="T13" fmla="*/ 96 h 392"/>
                <a:gd name="T14" fmla="*/ 380 w 392"/>
                <a:gd name="T15" fmla="*/ 127 h 392"/>
                <a:gd name="T16" fmla="*/ 389 w 392"/>
                <a:gd name="T17" fmla="*/ 159 h 392"/>
                <a:gd name="T18" fmla="*/ 392 w 392"/>
                <a:gd name="T19" fmla="*/ 195 h 392"/>
                <a:gd name="T20" fmla="*/ 389 w 392"/>
                <a:gd name="T21" fmla="*/ 231 h 392"/>
                <a:gd name="T22" fmla="*/ 380 w 392"/>
                <a:gd name="T23" fmla="*/ 263 h 392"/>
                <a:gd name="T24" fmla="*/ 366 w 392"/>
                <a:gd name="T25" fmla="*/ 294 h 392"/>
                <a:gd name="T26" fmla="*/ 346 w 392"/>
                <a:gd name="T27" fmla="*/ 321 h 392"/>
                <a:gd name="T28" fmla="*/ 323 w 392"/>
                <a:gd name="T29" fmla="*/ 345 h 392"/>
                <a:gd name="T30" fmla="*/ 295 w 392"/>
                <a:gd name="T31" fmla="*/ 364 h 392"/>
                <a:gd name="T32" fmla="*/ 265 w 392"/>
                <a:gd name="T33" fmla="*/ 378 h 392"/>
                <a:gd name="T34" fmla="*/ 231 w 392"/>
                <a:gd name="T35" fmla="*/ 387 h 392"/>
                <a:gd name="T36" fmla="*/ 197 w 392"/>
                <a:gd name="T37" fmla="*/ 392 h 392"/>
                <a:gd name="T38" fmla="*/ 161 w 392"/>
                <a:gd name="T39" fmla="*/ 387 h 392"/>
                <a:gd name="T40" fmla="*/ 127 w 392"/>
                <a:gd name="T41" fmla="*/ 378 h 392"/>
                <a:gd name="T42" fmla="*/ 97 w 392"/>
                <a:gd name="T43" fmla="*/ 364 h 392"/>
                <a:gd name="T44" fmla="*/ 69 w 392"/>
                <a:gd name="T45" fmla="*/ 345 h 392"/>
                <a:gd name="T46" fmla="*/ 46 w 392"/>
                <a:gd name="T47" fmla="*/ 321 h 392"/>
                <a:gd name="T48" fmla="*/ 26 w 392"/>
                <a:gd name="T49" fmla="*/ 294 h 392"/>
                <a:gd name="T50" fmla="*/ 12 w 392"/>
                <a:gd name="T51" fmla="*/ 263 h 392"/>
                <a:gd name="T52" fmla="*/ 3 w 392"/>
                <a:gd name="T53" fmla="*/ 231 h 392"/>
                <a:gd name="T54" fmla="*/ 0 w 392"/>
                <a:gd name="T55" fmla="*/ 195 h 392"/>
                <a:gd name="T56" fmla="*/ 3 w 392"/>
                <a:gd name="T57" fmla="*/ 159 h 392"/>
                <a:gd name="T58" fmla="*/ 12 w 392"/>
                <a:gd name="T59" fmla="*/ 127 h 392"/>
                <a:gd name="T60" fmla="*/ 26 w 392"/>
                <a:gd name="T61" fmla="*/ 96 h 392"/>
                <a:gd name="T62" fmla="*/ 46 w 392"/>
                <a:gd name="T63" fmla="*/ 69 h 392"/>
                <a:gd name="T64" fmla="*/ 69 w 392"/>
                <a:gd name="T65" fmla="*/ 45 h 392"/>
                <a:gd name="T66" fmla="*/ 97 w 392"/>
                <a:gd name="T67" fmla="*/ 26 h 392"/>
                <a:gd name="T68" fmla="*/ 127 w 392"/>
                <a:gd name="T69" fmla="*/ 12 h 392"/>
                <a:gd name="T70" fmla="*/ 161 w 392"/>
                <a:gd name="T71" fmla="*/ 3 h 392"/>
                <a:gd name="T72" fmla="*/ 197 w 392"/>
                <a:gd name="T73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2" h="392">
                  <a:moveTo>
                    <a:pt x="197" y="0"/>
                  </a:moveTo>
                  <a:lnTo>
                    <a:pt x="231" y="3"/>
                  </a:lnTo>
                  <a:lnTo>
                    <a:pt x="265" y="12"/>
                  </a:lnTo>
                  <a:lnTo>
                    <a:pt x="295" y="26"/>
                  </a:lnTo>
                  <a:lnTo>
                    <a:pt x="323" y="45"/>
                  </a:lnTo>
                  <a:lnTo>
                    <a:pt x="346" y="69"/>
                  </a:lnTo>
                  <a:lnTo>
                    <a:pt x="366" y="96"/>
                  </a:lnTo>
                  <a:lnTo>
                    <a:pt x="380" y="127"/>
                  </a:lnTo>
                  <a:lnTo>
                    <a:pt x="389" y="159"/>
                  </a:lnTo>
                  <a:lnTo>
                    <a:pt x="392" y="195"/>
                  </a:lnTo>
                  <a:lnTo>
                    <a:pt x="389" y="231"/>
                  </a:lnTo>
                  <a:lnTo>
                    <a:pt x="380" y="263"/>
                  </a:lnTo>
                  <a:lnTo>
                    <a:pt x="366" y="294"/>
                  </a:lnTo>
                  <a:lnTo>
                    <a:pt x="346" y="321"/>
                  </a:lnTo>
                  <a:lnTo>
                    <a:pt x="323" y="345"/>
                  </a:lnTo>
                  <a:lnTo>
                    <a:pt x="295" y="364"/>
                  </a:lnTo>
                  <a:lnTo>
                    <a:pt x="265" y="378"/>
                  </a:lnTo>
                  <a:lnTo>
                    <a:pt x="231" y="387"/>
                  </a:lnTo>
                  <a:lnTo>
                    <a:pt x="197" y="392"/>
                  </a:lnTo>
                  <a:lnTo>
                    <a:pt x="161" y="387"/>
                  </a:lnTo>
                  <a:lnTo>
                    <a:pt x="127" y="378"/>
                  </a:lnTo>
                  <a:lnTo>
                    <a:pt x="97" y="364"/>
                  </a:lnTo>
                  <a:lnTo>
                    <a:pt x="69" y="345"/>
                  </a:lnTo>
                  <a:lnTo>
                    <a:pt x="46" y="321"/>
                  </a:lnTo>
                  <a:lnTo>
                    <a:pt x="26" y="294"/>
                  </a:lnTo>
                  <a:lnTo>
                    <a:pt x="12" y="263"/>
                  </a:lnTo>
                  <a:lnTo>
                    <a:pt x="3" y="231"/>
                  </a:lnTo>
                  <a:lnTo>
                    <a:pt x="0" y="195"/>
                  </a:lnTo>
                  <a:lnTo>
                    <a:pt x="3" y="159"/>
                  </a:lnTo>
                  <a:lnTo>
                    <a:pt x="12" y="127"/>
                  </a:lnTo>
                  <a:lnTo>
                    <a:pt x="26" y="96"/>
                  </a:lnTo>
                  <a:lnTo>
                    <a:pt x="46" y="69"/>
                  </a:lnTo>
                  <a:lnTo>
                    <a:pt x="69" y="45"/>
                  </a:lnTo>
                  <a:lnTo>
                    <a:pt x="97" y="26"/>
                  </a:lnTo>
                  <a:lnTo>
                    <a:pt x="127" y="12"/>
                  </a:lnTo>
                  <a:lnTo>
                    <a:pt x="161" y="3"/>
                  </a:lnTo>
                  <a:lnTo>
                    <a:pt x="1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8" name="Freeform 26">
              <a:extLst>
                <a:ext uri="{FF2B5EF4-FFF2-40B4-BE49-F238E27FC236}">
                  <a16:creationId xmlns:a16="http://schemas.microsoft.com/office/drawing/2014/main" id="{74A8FF3A-C38D-4D26-A043-F2C2F554C3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9" y="1093"/>
              <a:ext cx="432" cy="288"/>
            </a:xfrm>
            <a:custGeom>
              <a:avLst/>
              <a:gdLst>
                <a:gd name="T0" fmla="*/ 2856 w 3024"/>
                <a:gd name="T1" fmla="*/ 0 h 2018"/>
                <a:gd name="T2" fmla="*/ 2915 w 3024"/>
                <a:gd name="T3" fmla="*/ 12 h 2018"/>
                <a:gd name="T4" fmla="*/ 2964 w 3024"/>
                <a:gd name="T5" fmla="*/ 40 h 2018"/>
                <a:gd name="T6" fmla="*/ 3001 w 3024"/>
                <a:gd name="T7" fmla="*/ 84 h 2018"/>
                <a:gd name="T8" fmla="*/ 3021 w 3024"/>
                <a:gd name="T9" fmla="*/ 139 h 2018"/>
                <a:gd name="T10" fmla="*/ 3024 w 3024"/>
                <a:gd name="T11" fmla="*/ 869 h 2018"/>
                <a:gd name="T12" fmla="*/ 3013 w 3024"/>
                <a:gd name="T13" fmla="*/ 912 h 2018"/>
                <a:gd name="T14" fmla="*/ 2982 w 3024"/>
                <a:gd name="T15" fmla="*/ 941 h 2018"/>
                <a:gd name="T16" fmla="*/ 2941 w 3024"/>
                <a:gd name="T17" fmla="*/ 954 h 2018"/>
                <a:gd name="T18" fmla="*/ 2806 w 3024"/>
                <a:gd name="T19" fmla="*/ 950 h 2018"/>
                <a:gd name="T20" fmla="*/ 2768 w 3024"/>
                <a:gd name="T21" fmla="*/ 928 h 2018"/>
                <a:gd name="T22" fmla="*/ 2747 w 3024"/>
                <a:gd name="T23" fmla="*/ 891 h 2018"/>
                <a:gd name="T24" fmla="*/ 2744 w 3024"/>
                <a:gd name="T25" fmla="*/ 562 h 2018"/>
                <a:gd name="T26" fmla="*/ 2664 w 3024"/>
                <a:gd name="T27" fmla="*/ 549 h 2018"/>
                <a:gd name="T28" fmla="*/ 2591 w 3024"/>
                <a:gd name="T29" fmla="*/ 516 h 2018"/>
                <a:gd name="T30" fmla="*/ 2532 w 3024"/>
                <a:gd name="T31" fmla="*/ 465 h 2018"/>
                <a:gd name="T32" fmla="*/ 2490 w 3024"/>
                <a:gd name="T33" fmla="*/ 399 h 2018"/>
                <a:gd name="T34" fmla="*/ 2467 w 3024"/>
                <a:gd name="T35" fmla="*/ 322 h 2018"/>
                <a:gd name="T36" fmla="*/ 560 w 3024"/>
                <a:gd name="T37" fmla="*/ 280 h 2018"/>
                <a:gd name="T38" fmla="*/ 548 w 3024"/>
                <a:gd name="T39" fmla="*/ 362 h 2018"/>
                <a:gd name="T40" fmla="*/ 515 w 3024"/>
                <a:gd name="T41" fmla="*/ 433 h 2018"/>
                <a:gd name="T42" fmla="*/ 463 w 3024"/>
                <a:gd name="T43" fmla="*/ 492 h 2018"/>
                <a:gd name="T44" fmla="*/ 398 w 3024"/>
                <a:gd name="T45" fmla="*/ 535 h 2018"/>
                <a:gd name="T46" fmla="*/ 322 w 3024"/>
                <a:gd name="T47" fmla="*/ 558 h 2018"/>
                <a:gd name="T48" fmla="*/ 280 w 3024"/>
                <a:gd name="T49" fmla="*/ 1458 h 2018"/>
                <a:gd name="T50" fmla="*/ 360 w 3024"/>
                <a:gd name="T51" fmla="*/ 1469 h 2018"/>
                <a:gd name="T52" fmla="*/ 433 w 3024"/>
                <a:gd name="T53" fmla="*/ 1502 h 2018"/>
                <a:gd name="T54" fmla="*/ 492 w 3024"/>
                <a:gd name="T55" fmla="*/ 1553 h 2018"/>
                <a:gd name="T56" fmla="*/ 534 w 3024"/>
                <a:gd name="T57" fmla="*/ 1619 h 2018"/>
                <a:gd name="T58" fmla="*/ 557 w 3024"/>
                <a:gd name="T59" fmla="*/ 1696 h 2018"/>
                <a:gd name="T60" fmla="*/ 2101 w 3024"/>
                <a:gd name="T61" fmla="*/ 1738 h 2018"/>
                <a:gd name="T62" fmla="*/ 2142 w 3024"/>
                <a:gd name="T63" fmla="*/ 1749 h 2018"/>
                <a:gd name="T64" fmla="*/ 2173 w 3024"/>
                <a:gd name="T65" fmla="*/ 1778 h 2018"/>
                <a:gd name="T66" fmla="*/ 2184 w 3024"/>
                <a:gd name="T67" fmla="*/ 1821 h 2018"/>
                <a:gd name="T68" fmla="*/ 2181 w 3024"/>
                <a:gd name="T69" fmla="*/ 1955 h 2018"/>
                <a:gd name="T70" fmla="*/ 2160 w 3024"/>
                <a:gd name="T71" fmla="*/ 1992 h 2018"/>
                <a:gd name="T72" fmla="*/ 2122 w 3024"/>
                <a:gd name="T73" fmla="*/ 2014 h 2018"/>
                <a:gd name="T74" fmla="*/ 168 w 3024"/>
                <a:gd name="T75" fmla="*/ 2018 h 2018"/>
                <a:gd name="T76" fmla="*/ 109 w 3024"/>
                <a:gd name="T77" fmla="*/ 2006 h 2018"/>
                <a:gd name="T78" fmla="*/ 60 w 3024"/>
                <a:gd name="T79" fmla="*/ 1978 h 2018"/>
                <a:gd name="T80" fmla="*/ 23 w 3024"/>
                <a:gd name="T81" fmla="*/ 1934 h 2018"/>
                <a:gd name="T82" fmla="*/ 3 w 3024"/>
                <a:gd name="T83" fmla="*/ 1879 h 2018"/>
                <a:gd name="T84" fmla="*/ 0 w 3024"/>
                <a:gd name="T85" fmla="*/ 170 h 2018"/>
                <a:gd name="T86" fmla="*/ 10 w 3024"/>
                <a:gd name="T87" fmla="*/ 110 h 2018"/>
                <a:gd name="T88" fmla="*/ 40 w 3024"/>
                <a:gd name="T89" fmla="*/ 61 h 2018"/>
                <a:gd name="T90" fmla="*/ 83 w 3024"/>
                <a:gd name="T91" fmla="*/ 24 h 2018"/>
                <a:gd name="T92" fmla="*/ 137 w 3024"/>
                <a:gd name="T93" fmla="*/ 4 h 2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024" h="2018">
                  <a:moveTo>
                    <a:pt x="168" y="0"/>
                  </a:moveTo>
                  <a:lnTo>
                    <a:pt x="2856" y="0"/>
                  </a:lnTo>
                  <a:lnTo>
                    <a:pt x="2887" y="4"/>
                  </a:lnTo>
                  <a:lnTo>
                    <a:pt x="2915" y="12"/>
                  </a:lnTo>
                  <a:lnTo>
                    <a:pt x="2941" y="24"/>
                  </a:lnTo>
                  <a:lnTo>
                    <a:pt x="2964" y="40"/>
                  </a:lnTo>
                  <a:lnTo>
                    <a:pt x="2984" y="61"/>
                  </a:lnTo>
                  <a:lnTo>
                    <a:pt x="3001" y="84"/>
                  </a:lnTo>
                  <a:lnTo>
                    <a:pt x="3014" y="110"/>
                  </a:lnTo>
                  <a:lnTo>
                    <a:pt x="3021" y="139"/>
                  </a:lnTo>
                  <a:lnTo>
                    <a:pt x="3024" y="170"/>
                  </a:lnTo>
                  <a:lnTo>
                    <a:pt x="3024" y="869"/>
                  </a:lnTo>
                  <a:lnTo>
                    <a:pt x="3021" y="891"/>
                  </a:lnTo>
                  <a:lnTo>
                    <a:pt x="3013" y="912"/>
                  </a:lnTo>
                  <a:lnTo>
                    <a:pt x="3000" y="928"/>
                  </a:lnTo>
                  <a:lnTo>
                    <a:pt x="2982" y="941"/>
                  </a:lnTo>
                  <a:lnTo>
                    <a:pt x="2962" y="950"/>
                  </a:lnTo>
                  <a:lnTo>
                    <a:pt x="2941" y="954"/>
                  </a:lnTo>
                  <a:lnTo>
                    <a:pt x="2829" y="954"/>
                  </a:lnTo>
                  <a:lnTo>
                    <a:pt x="2806" y="950"/>
                  </a:lnTo>
                  <a:lnTo>
                    <a:pt x="2786" y="941"/>
                  </a:lnTo>
                  <a:lnTo>
                    <a:pt x="2768" y="928"/>
                  </a:lnTo>
                  <a:lnTo>
                    <a:pt x="2755" y="912"/>
                  </a:lnTo>
                  <a:lnTo>
                    <a:pt x="2747" y="891"/>
                  </a:lnTo>
                  <a:lnTo>
                    <a:pt x="2744" y="869"/>
                  </a:lnTo>
                  <a:lnTo>
                    <a:pt x="2744" y="562"/>
                  </a:lnTo>
                  <a:lnTo>
                    <a:pt x="2702" y="558"/>
                  </a:lnTo>
                  <a:lnTo>
                    <a:pt x="2664" y="549"/>
                  </a:lnTo>
                  <a:lnTo>
                    <a:pt x="2626" y="535"/>
                  </a:lnTo>
                  <a:lnTo>
                    <a:pt x="2591" y="516"/>
                  </a:lnTo>
                  <a:lnTo>
                    <a:pt x="2561" y="492"/>
                  </a:lnTo>
                  <a:lnTo>
                    <a:pt x="2532" y="465"/>
                  </a:lnTo>
                  <a:lnTo>
                    <a:pt x="2509" y="433"/>
                  </a:lnTo>
                  <a:lnTo>
                    <a:pt x="2490" y="399"/>
                  </a:lnTo>
                  <a:lnTo>
                    <a:pt x="2476" y="362"/>
                  </a:lnTo>
                  <a:lnTo>
                    <a:pt x="2467" y="322"/>
                  </a:lnTo>
                  <a:lnTo>
                    <a:pt x="2464" y="280"/>
                  </a:lnTo>
                  <a:lnTo>
                    <a:pt x="560" y="280"/>
                  </a:lnTo>
                  <a:lnTo>
                    <a:pt x="557" y="322"/>
                  </a:lnTo>
                  <a:lnTo>
                    <a:pt x="548" y="362"/>
                  </a:lnTo>
                  <a:lnTo>
                    <a:pt x="534" y="399"/>
                  </a:lnTo>
                  <a:lnTo>
                    <a:pt x="515" y="433"/>
                  </a:lnTo>
                  <a:lnTo>
                    <a:pt x="492" y="465"/>
                  </a:lnTo>
                  <a:lnTo>
                    <a:pt x="463" y="492"/>
                  </a:lnTo>
                  <a:lnTo>
                    <a:pt x="433" y="516"/>
                  </a:lnTo>
                  <a:lnTo>
                    <a:pt x="398" y="535"/>
                  </a:lnTo>
                  <a:lnTo>
                    <a:pt x="360" y="549"/>
                  </a:lnTo>
                  <a:lnTo>
                    <a:pt x="322" y="558"/>
                  </a:lnTo>
                  <a:lnTo>
                    <a:pt x="280" y="562"/>
                  </a:lnTo>
                  <a:lnTo>
                    <a:pt x="280" y="1458"/>
                  </a:lnTo>
                  <a:lnTo>
                    <a:pt x="322" y="1460"/>
                  </a:lnTo>
                  <a:lnTo>
                    <a:pt x="360" y="1469"/>
                  </a:lnTo>
                  <a:lnTo>
                    <a:pt x="398" y="1483"/>
                  </a:lnTo>
                  <a:lnTo>
                    <a:pt x="433" y="1502"/>
                  </a:lnTo>
                  <a:lnTo>
                    <a:pt x="463" y="1526"/>
                  </a:lnTo>
                  <a:lnTo>
                    <a:pt x="492" y="1553"/>
                  </a:lnTo>
                  <a:lnTo>
                    <a:pt x="515" y="1585"/>
                  </a:lnTo>
                  <a:lnTo>
                    <a:pt x="534" y="1619"/>
                  </a:lnTo>
                  <a:lnTo>
                    <a:pt x="548" y="1656"/>
                  </a:lnTo>
                  <a:lnTo>
                    <a:pt x="557" y="1696"/>
                  </a:lnTo>
                  <a:lnTo>
                    <a:pt x="560" y="1738"/>
                  </a:lnTo>
                  <a:lnTo>
                    <a:pt x="2101" y="1738"/>
                  </a:lnTo>
                  <a:lnTo>
                    <a:pt x="2122" y="1740"/>
                  </a:lnTo>
                  <a:lnTo>
                    <a:pt x="2142" y="1749"/>
                  </a:lnTo>
                  <a:lnTo>
                    <a:pt x="2160" y="1762"/>
                  </a:lnTo>
                  <a:lnTo>
                    <a:pt x="2173" y="1778"/>
                  </a:lnTo>
                  <a:lnTo>
                    <a:pt x="2181" y="1799"/>
                  </a:lnTo>
                  <a:lnTo>
                    <a:pt x="2184" y="1821"/>
                  </a:lnTo>
                  <a:lnTo>
                    <a:pt x="2184" y="1933"/>
                  </a:lnTo>
                  <a:lnTo>
                    <a:pt x="2181" y="1955"/>
                  </a:lnTo>
                  <a:lnTo>
                    <a:pt x="2173" y="1976"/>
                  </a:lnTo>
                  <a:lnTo>
                    <a:pt x="2160" y="1992"/>
                  </a:lnTo>
                  <a:lnTo>
                    <a:pt x="2142" y="2005"/>
                  </a:lnTo>
                  <a:lnTo>
                    <a:pt x="2122" y="2014"/>
                  </a:lnTo>
                  <a:lnTo>
                    <a:pt x="2101" y="2018"/>
                  </a:lnTo>
                  <a:lnTo>
                    <a:pt x="168" y="2018"/>
                  </a:lnTo>
                  <a:lnTo>
                    <a:pt x="137" y="2014"/>
                  </a:lnTo>
                  <a:lnTo>
                    <a:pt x="109" y="2006"/>
                  </a:lnTo>
                  <a:lnTo>
                    <a:pt x="83" y="1994"/>
                  </a:lnTo>
                  <a:lnTo>
                    <a:pt x="60" y="1978"/>
                  </a:lnTo>
                  <a:lnTo>
                    <a:pt x="40" y="1957"/>
                  </a:lnTo>
                  <a:lnTo>
                    <a:pt x="23" y="1934"/>
                  </a:lnTo>
                  <a:lnTo>
                    <a:pt x="10" y="1908"/>
                  </a:lnTo>
                  <a:lnTo>
                    <a:pt x="3" y="1879"/>
                  </a:lnTo>
                  <a:lnTo>
                    <a:pt x="0" y="1850"/>
                  </a:lnTo>
                  <a:lnTo>
                    <a:pt x="0" y="170"/>
                  </a:lnTo>
                  <a:lnTo>
                    <a:pt x="3" y="139"/>
                  </a:lnTo>
                  <a:lnTo>
                    <a:pt x="10" y="110"/>
                  </a:lnTo>
                  <a:lnTo>
                    <a:pt x="23" y="84"/>
                  </a:lnTo>
                  <a:lnTo>
                    <a:pt x="40" y="61"/>
                  </a:lnTo>
                  <a:lnTo>
                    <a:pt x="60" y="40"/>
                  </a:lnTo>
                  <a:lnTo>
                    <a:pt x="83" y="24"/>
                  </a:lnTo>
                  <a:lnTo>
                    <a:pt x="109" y="12"/>
                  </a:lnTo>
                  <a:lnTo>
                    <a:pt x="137" y="4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9" name="Freeform 27">
              <a:extLst>
                <a:ext uri="{FF2B5EF4-FFF2-40B4-BE49-F238E27FC236}">
                  <a16:creationId xmlns:a16="http://schemas.microsoft.com/office/drawing/2014/main" id="{A7BB0288-1AAB-4164-940F-A88153BF1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81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0" name="Freeform 28">
              <a:extLst>
                <a:ext uri="{FF2B5EF4-FFF2-40B4-BE49-F238E27FC236}">
                  <a16:creationId xmlns:a16="http://schemas.microsoft.com/office/drawing/2014/main" id="{2A4488F0-AABA-4428-8320-26ED99731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17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1" name="Freeform 29">
              <a:extLst>
                <a:ext uri="{FF2B5EF4-FFF2-40B4-BE49-F238E27FC236}">
                  <a16:creationId xmlns:a16="http://schemas.microsoft.com/office/drawing/2014/main" id="{87E4876B-0E03-472E-99C6-27CA86690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253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72" name="Rectángulo 71">
            <a:extLst>
              <a:ext uri="{FF2B5EF4-FFF2-40B4-BE49-F238E27FC236}">
                <a16:creationId xmlns:a16="http://schemas.microsoft.com/office/drawing/2014/main" id="{82C743B0-3BEB-4585-910E-CD46853E73BF}"/>
              </a:ext>
            </a:extLst>
          </p:cNvPr>
          <p:cNvSpPr/>
          <p:nvPr/>
        </p:nvSpPr>
        <p:spPr>
          <a:xfrm>
            <a:off x="8955257" y="6024934"/>
            <a:ext cx="24914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1.202,3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ingreso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sp>
        <p:nvSpPr>
          <p:cNvPr id="73" name="Elipse 72">
            <a:extLst>
              <a:ext uri="{FF2B5EF4-FFF2-40B4-BE49-F238E27FC236}">
                <a16:creationId xmlns:a16="http://schemas.microsoft.com/office/drawing/2014/main" id="{2E611EC5-C917-41A1-AE0E-906822EC0AC1}"/>
              </a:ext>
            </a:extLst>
          </p:cNvPr>
          <p:cNvSpPr/>
          <p:nvPr/>
        </p:nvSpPr>
        <p:spPr>
          <a:xfrm>
            <a:off x="-248830" y="-82689"/>
            <a:ext cx="1812587" cy="1812070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4" name="Elipse 73">
            <a:extLst>
              <a:ext uri="{FF2B5EF4-FFF2-40B4-BE49-F238E27FC236}">
                <a16:creationId xmlns:a16="http://schemas.microsoft.com/office/drawing/2014/main" id="{578EF046-5226-4C8E-93F5-96B169E606CB}"/>
              </a:ext>
            </a:extLst>
          </p:cNvPr>
          <p:cNvSpPr/>
          <p:nvPr/>
        </p:nvSpPr>
        <p:spPr>
          <a:xfrm>
            <a:off x="53008" y="238539"/>
            <a:ext cx="1192696" cy="1132537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Rectangle 3">
            <a:extLst>
              <a:ext uri="{FF2B5EF4-FFF2-40B4-BE49-F238E27FC236}">
                <a16:creationId xmlns:a16="http://schemas.microsoft.com/office/drawing/2014/main" id="{56503F81-BF5B-498E-9C56-85C772CC4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7030" y="450631"/>
            <a:ext cx="940744" cy="920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60958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66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pleSoft-Bold" panose="02000000000000000000" pitchFamily="50" charset="0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998476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27" grpId="0"/>
      <p:bldP spid="24" grpId="0"/>
      <p:bldP spid="25" grpId="0" autoUpdateAnimBg="0"/>
      <p:bldP spid="26" grpId="0"/>
      <p:bldP spid="31" grpId="0" autoUpdateAnimBg="0"/>
      <p:bldP spid="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>
            <a:extLst>
              <a:ext uri="{FF2B5EF4-FFF2-40B4-BE49-F238E27FC236}">
                <a16:creationId xmlns:a16="http://schemas.microsoft.com/office/drawing/2014/main" id="{1FCE7519-9A78-C24A-95FE-3F1964D72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373" y="389885"/>
            <a:ext cx="9956800" cy="1200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67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ＭＳ Ｐゴシック" charset="0"/>
                <a:cs typeface="+mn-cs"/>
              </a:rPr>
              <a:t>Operamos los registros públicos de manera eficiente y eficaz apalancados en tecnología con alto grado de virtualización </a:t>
            </a:r>
          </a:p>
          <a:p>
            <a:pPr marL="0" marR="0" lvl="0" indent="0" algn="l" defTabSz="6095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667" b="0" i="0" u="none" strike="noStrike" kern="1200" cap="none" spc="0" normalizeH="0" baseline="0" noProof="0" dirty="0">
              <a:ln>
                <a:noFill/>
              </a:ln>
              <a:solidFill>
                <a:srgbClr val="253D90"/>
              </a:solidFill>
              <a:effectLst/>
              <a:uLnTx/>
              <a:uFillTx/>
              <a:latin typeface="AmpleSoft-Bold"/>
              <a:ea typeface="ＭＳ Ｐゴシック" charset="0"/>
              <a:cs typeface="+mn-cs"/>
            </a:endParaRPr>
          </a:p>
        </p:txBody>
      </p:sp>
      <p:sp>
        <p:nvSpPr>
          <p:cNvPr id="27" name="object 4">
            <a:extLst>
              <a:ext uri="{FF2B5EF4-FFF2-40B4-BE49-F238E27FC236}">
                <a16:creationId xmlns:a16="http://schemas.microsoft.com/office/drawing/2014/main" id="{8F3F3F45-FF48-4337-B919-7C0D59E3A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2891" y="2347344"/>
            <a:ext cx="4892559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09585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FF0353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Sistema de Gestión de Seguridad de la Información</a:t>
            </a: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srgbClr val="FF0353"/>
              </a:solidFill>
              <a:effectLst/>
              <a:uLnTx/>
              <a:uFillTx/>
              <a:latin typeface="AmpleSoft-Bold"/>
              <a:ea typeface="+mn-ea"/>
              <a:cs typeface="Calibri" panose="020F0502020204030204" pitchFamily="34" charset="0"/>
            </a:endParaRP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E8AE354C-327E-41EA-A197-D2F7959ED3E1}"/>
              </a:ext>
            </a:extLst>
          </p:cNvPr>
          <p:cNvSpPr/>
          <p:nvPr/>
        </p:nvSpPr>
        <p:spPr>
          <a:xfrm>
            <a:off x="788894" y="3020729"/>
            <a:ext cx="57005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17" marR="0" lvl="1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353"/>
              </a:buClr>
              <a:buSzPct val="50000"/>
              <a:buFontTx/>
              <a:buNone/>
              <a:tabLst/>
              <a:defRPr/>
            </a:pP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srgbClr val="FF0353"/>
                </a:solidFill>
                <a:effectLst/>
                <a:uLnTx/>
                <a:uFillTx/>
                <a:latin typeface="AmpleSoft-Bold"/>
                <a:ea typeface="+mn-ea"/>
                <a:cs typeface="+mn-cs"/>
              </a:rPr>
              <a:t>30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+mn-cs"/>
              </a:rPr>
              <a:t> Dispositivos de infraestructura de TI analizados, como medida preventiva y correctiva en procesos y sistemas tecnológicos que permitan proteger la información</a:t>
            </a:r>
          </a:p>
        </p:txBody>
      </p:sp>
      <p:sp>
        <p:nvSpPr>
          <p:cNvPr id="41" name="object 4">
            <a:extLst>
              <a:ext uri="{FF2B5EF4-FFF2-40B4-BE49-F238E27FC236}">
                <a16:creationId xmlns:a16="http://schemas.microsoft.com/office/drawing/2014/main" id="{EEB35317-A934-4218-BDEE-5E2EAC22F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8952" y="4470322"/>
            <a:ext cx="50131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8127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2400" b="0" i="0" u="none" strike="noStrike" kern="1200" cap="none" spc="0" normalizeH="0" baseline="0" noProof="0" dirty="0">
                <a:ln>
                  <a:noFill/>
                </a:ln>
                <a:solidFill>
                  <a:srgbClr val="FF0353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Fortalecimiento de la infraestrutura Técnica</a:t>
            </a:r>
          </a:p>
        </p:txBody>
      </p:sp>
      <p:sp>
        <p:nvSpPr>
          <p:cNvPr id="45" name="Text Box 2">
            <a:extLst>
              <a:ext uri="{FF2B5EF4-FFF2-40B4-BE49-F238E27FC236}">
                <a16:creationId xmlns:a16="http://schemas.microsoft.com/office/drawing/2014/main" id="{0E206E2A-F81E-4340-B6DC-E34F39C24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891" y="5133806"/>
            <a:ext cx="525853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823" marR="0" lvl="1" indent="0" algn="l" defTabSz="8127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buFontTx/>
              <a:buNone/>
              <a:tabLst/>
              <a:defRPr/>
            </a:pP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+mn-cs"/>
              </a:rPr>
              <a:t>Adaptar </a:t>
            </a: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rgbClr val="FF0353"/>
                </a:solidFill>
                <a:effectLst/>
                <a:uLnTx/>
                <a:uFillTx/>
                <a:latin typeface="AmpleSoft-Bold"/>
                <a:ea typeface="ＭＳ Ｐゴシック" charset="0"/>
                <a:cs typeface="+mn-cs"/>
              </a:rPr>
              <a:t>6</a:t>
            </a: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+mn-cs"/>
              </a:rPr>
              <a:t>  aplicativos virtuales de Registros Públicos según los nuevos requerimientos de seguridad y de arquitectura tecnológica logrando la extensión de su vida útil</a:t>
            </a:r>
          </a:p>
        </p:txBody>
      </p:sp>
      <p:grpSp>
        <p:nvGrpSpPr>
          <p:cNvPr id="47" name="Group 214">
            <a:extLst>
              <a:ext uri="{FF2B5EF4-FFF2-40B4-BE49-F238E27FC236}">
                <a16:creationId xmlns:a16="http://schemas.microsoft.com/office/drawing/2014/main" id="{9514FF67-266F-4C05-8B08-55844A7384F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71121" y="2143539"/>
            <a:ext cx="624443" cy="832591"/>
            <a:chOff x="4052" y="2816"/>
            <a:chExt cx="360" cy="480"/>
          </a:xfrm>
          <a:solidFill>
            <a:schemeClr val="accent1"/>
          </a:solidFill>
        </p:grpSpPr>
        <p:sp>
          <p:nvSpPr>
            <p:cNvPr id="48" name="Freeform 216">
              <a:extLst>
                <a:ext uri="{FF2B5EF4-FFF2-40B4-BE49-F238E27FC236}">
                  <a16:creationId xmlns:a16="http://schemas.microsoft.com/office/drawing/2014/main" id="{EBFF3D23-D180-406F-866C-D0E3EBEC57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52" y="2816"/>
              <a:ext cx="360" cy="480"/>
            </a:xfrm>
            <a:custGeom>
              <a:avLst/>
              <a:gdLst>
                <a:gd name="T0" fmla="*/ 389 w 2518"/>
                <a:gd name="T1" fmla="*/ 1354 h 3358"/>
                <a:gd name="T2" fmla="*/ 319 w 2518"/>
                <a:gd name="T3" fmla="*/ 1403 h 3358"/>
                <a:gd name="T4" fmla="*/ 282 w 2518"/>
                <a:gd name="T5" fmla="*/ 1480 h 3358"/>
                <a:gd name="T6" fmla="*/ 282 w 2518"/>
                <a:gd name="T7" fmla="*/ 2941 h 3358"/>
                <a:gd name="T8" fmla="*/ 319 w 2518"/>
                <a:gd name="T9" fmla="*/ 3019 h 3358"/>
                <a:gd name="T10" fmla="*/ 389 w 2518"/>
                <a:gd name="T11" fmla="*/ 3068 h 3358"/>
                <a:gd name="T12" fmla="*/ 2071 w 2518"/>
                <a:gd name="T13" fmla="*/ 3078 h 3358"/>
                <a:gd name="T14" fmla="*/ 2156 w 2518"/>
                <a:gd name="T15" fmla="*/ 3056 h 3358"/>
                <a:gd name="T16" fmla="*/ 2216 w 2518"/>
                <a:gd name="T17" fmla="*/ 2996 h 3358"/>
                <a:gd name="T18" fmla="*/ 2238 w 2518"/>
                <a:gd name="T19" fmla="*/ 2910 h 3358"/>
                <a:gd name="T20" fmla="*/ 2228 w 2518"/>
                <a:gd name="T21" fmla="*/ 1453 h 3358"/>
                <a:gd name="T22" fmla="*/ 2179 w 2518"/>
                <a:gd name="T23" fmla="*/ 1383 h 3358"/>
                <a:gd name="T24" fmla="*/ 2101 w 2518"/>
                <a:gd name="T25" fmla="*/ 1346 h 3358"/>
                <a:gd name="T26" fmla="*/ 1119 w 2518"/>
                <a:gd name="T27" fmla="*/ 280 h 3358"/>
                <a:gd name="T28" fmla="*/ 977 w 2518"/>
                <a:gd name="T29" fmla="*/ 306 h 3358"/>
                <a:gd name="T30" fmla="*/ 859 w 2518"/>
                <a:gd name="T31" fmla="*/ 379 h 3358"/>
                <a:gd name="T32" fmla="*/ 773 w 2518"/>
                <a:gd name="T33" fmla="*/ 488 h 3358"/>
                <a:gd name="T34" fmla="*/ 730 w 2518"/>
                <a:gd name="T35" fmla="*/ 622 h 3358"/>
                <a:gd name="T36" fmla="*/ 1791 w 2518"/>
                <a:gd name="T37" fmla="*/ 1063 h 3358"/>
                <a:gd name="T38" fmla="*/ 1779 w 2518"/>
                <a:gd name="T39" fmla="*/ 575 h 3358"/>
                <a:gd name="T40" fmla="*/ 1721 w 2518"/>
                <a:gd name="T41" fmla="*/ 448 h 3358"/>
                <a:gd name="T42" fmla="*/ 1623 w 2518"/>
                <a:gd name="T43" fmla="*/ 350 h 3358"/>
                <a:gd name="T44" fmla="*/ 1496 w 2518"/>
                <a:gd name="T45" fmla="*/ 292 h 3358"/>
                <a:gd name="T46" fmla="*/ 1119 w 2518"/>
                <a:gd name="T47" fmla="*/ 280 h 3358"/>
                <a:gd name="T48" fmla="*/ 1463 w 2518"/>
                <a:gd name="T49" fmla="*/ 3 h 3358"/>
                <a:gd name="T50" fmla="*/ 1646 w 2518"/>
                <a:gd name="T51" fmla="*/ 47 h 3358"/>
                <a:gd name="T52" fmla="*/ 1805 w 2518"/>
                <a:gd name="T53" fmla="*/ 136 h 3358"/>
                <a:gd name="T54" fmla="*/ 1934 w 2518"/>
                <a:gd name="T55" fmla="*/ 265 h 3358"/>
                <a:gd name="T56" fmla="*/ 2023 w 2518"/>
                <a:gd name="T57" fmla="*/ 425 h 3358"/>
                <a:gd name="T58" fmla="*/ 2068 w 2518"/>
                <a:gd name="T59" fmla="*/ 607 h 3358"/>
                <a:gd name="T60" fmla="*/ 2123 w 2518"/>
                <a:gd name="T61" fmla="*/ 1066 h 3358"/>
                <a:gd name="T62" fmla="*/ 2268 w 2518"/>
                <a:gd name="T63" fmla="*/ 1109 h 3358"/>
                <a:gd name="T64" fmla="*/ 2387 w 2518"/>
                <a:gd name="T65" fmla="*/ 1194 h 3358"/>
                <a:gd name="T66" fmla="*/ 2473 w 2518"/>
                <a:gd name="T67" fmla="*/ 1314 h 3358"/>
                <a:gd name="T68" fmla="*/ 2515 w 2518"/>
                <a:gd name="T69" fmla="*/ 1459 h 3358"/>
                <a:gd name="T70" fmla="*/ 2515 w 2518"/>
                <a:gd name="T71" fmla="*/ 2963 h 3358"/>
                <a:gd name="T72" fmla="*/ 2473 w 2518"/>
                <a:gd name="T73" fmla="*/ 3108 h 3358"/>
                <a:gd name="T74" fmla="*/ 2387 w 2518"/>
                <a:gd name="T75" fmla="*/ 3227 h 3358"/>
                <a:gd name="T76" fmla="*/ 2268 w 2518"/>
                <a:gd name="T77" fmla="*/ 3312 h 3358"/>
                <a:gd name="T78" fmla="*/ 2123 w 2518"/>
                <a:gd name="T79" fmla="*/ 3355 h 3358"/>
                <a:gd name="T80" fmla="*/ 395 w 2518"/>
                <a:gd name="T81" fmla="*/ 3355 h 3358"/>
                <a:gd name="T82" fmla="*/ 250 w 2518"/>
                <a:gd name="T83" fmla="*/ 3312 h 3358"/>
                <a:gd name="T84" fmla="*/ 131 w 2518"/>
                <a:gd name="T85" fmla="*/ 3227 h 3358"/>
                <a:gd name="T86" fmla="*/ 45 w 2518"/>
                <a:gd name="T87" fmla="*/ 3108 h 3358"/>
                <a:gd name="T88" fmla="*/ 3 w 2518"/>
                <a:gd name="T89" fmla="*/ 2963 h 3358"/>
                <a:gd name="T90" fmla="*/ 3 w 2518"/>
                <a:gd name="T91" fmla="*/ 1459 h 3358"/>
                <a:gd name="T92" fmla="*/ 45 w 2518"/>
                <a:gd name="T93" fmla="*/ 1314 h 3358"/>
                <a:gd name="T94" fmla="*/ 131 w 2518"/>
                <a:gd name="T95" fmla="*/ 1194 h 3358"/>
                <a:gd name="T96" fmla="*/ 250 w 2518"/>
                <a:gd name="T97" fmla="*/ 1109 h 3358"/>
                <a:gd name="T98" fmla="*/ 395 w 2518"/>
                <a:gd name="T99" fmla="*/ 1066 h 3358"/>
                <a:gd name="T100" fmla="*/ 451 w 2518"/>
                <a:gd name="T101" fmla="*/ 607 h 3358"/>
                <a:gd name="T102" fmla="*/ 495 w 2518"/>
                <a:gd name="T103" fmla="*/ 425 h 3358"/>
                <a:gd name="T104" fmla="*/ 584 w 2518"/>
                <a:gd name="T105" fmla="*/ 265 h 3358"/>
                <a:gd name="T106" fmla="*/ 713 w 2518"/>
                <a:gd name="T107" fmla="*/ 136 h 3358"/>
                <a:gd name="T108" fmla="*/ 872 w 2518"/>
                <a:gd name="T109" fmla="*/ 47 h 3358"/>
                <a:gd name="T110" fmla="*/ 1055 w 2518"/>
                <a:gd name="T111" fmla="*/ 3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18" h="3358">
                  <a:moveTo>
                    <a:pt x="447" y="1343"/>
                  </a:moveTo>
                  <a:lnTo>
                    <a:pt x="417" y="1346"/>
                  </a:lnTo>
                  <a:lnTo>
                    <a:pt x="389" y="1354"/>
                  </a:lnTo>
                  <a:lnTo>
                    <a:pt x="362" y="1366"/>
                  </a:lnTo>
                  <a:lnTo>
                    <a:pt x="339" y="1383"/>
                  </a:lnTo>
                  <a:lnTo>
                    <a:pt x="319" y="1403"/>
                  </a:lnTo>
                  <a:lnTo>
                    <a:pt x="302" y="1426"/>
                  </a:lnTo>
                  <a:lnTo>
                    <a:pt x="290" y="1453"/>
                  </a:lnTo>
                  <a:lnTo>
                    <a:pt x="282" y="1480"/>
                  </a:lnTo>
                  <a:lnTo>
                    <a:pt x="280" y="1511"/>
                  </a:lnTo>
                  <a:lnTo>
                    <a:pt x="280" y="2910"/>
                  </a:lnTo>
                  <a:lnTo>
                    <a:pt x="282" y="2941"/>
                  </a:lnTo>
                  <a:lnTo>
                    <a:pt x="290" y="2969"/>
                  </a:lnTo>
                  <a:lnTo>
                    <a:pt x="302" y="2996"/>
                  </a:lnTo>
                  <a:lnTo>
                    <a:pt x="319" y="3019"/>
                  </a:lnTo>
                  <a:lnTo>
                    <a:pt x="339" y="3038"/>
                  </a:lnTo>
                  <a:lnTo>
                    <a:pt x="362" y="3056"/>
                  </a:lnTo>
                  <a:lnTo>
                    <a:pt x="389" y="3068"/>
                  </a:lnTo>
                  <a:lnTo>
                    <a:pt x="417" y="3076"/>
                  </a:lnTo>
                  <a:lnTo>
                    <a:pt x="447" y="3078"/>
                  </a:lnTo>
                  <a:lnTo>
                    <a:pt x="2071" y="3078"/>
                  </a:lnTo>
                  <a:lnTo>
                    <a:pt x="2101" y="3076"/>
                  </a:lnTo>
                  <a:lnTo>
                    <a:pt x="2129" y="3068"/>
                  </a:lnTo>
                  <a:lnTo>
                    <a:pt x="2156" y="3056"/>
                  </a:lnTo>
                  <a:lnTo>
                    <a:pt x="2179" y="3038"/>
                  </a:lnTo>
                  <a:lnTo>
                    <a:pt x="2199" y="3019"/>
                  </a:lnTo>
                  <a:lnTo>
                    <a:pt x="2216" y="2996"/>
                  </a:lnTo>
                  <a:lnTo>
                    <a:pt x="2228" y="2969"/>
                  </a:lnTo>
                  <a:lnTo>
                    <a:pt x="2236" y="2941"/>
                  </a:lnTo>
                  <a:lnTo>
                    <a:pt x="2238" y="2910"/>
                  </a:lnTo>
                  <a:lnTo>
                    <a:pt x="2238" y="1511"/>
                  </a:lnTo>
                  <a:lnTo>
                    <a:pt x="2236" y="1480"/>
                  </a:lnTo>
                  <a:lnTo>
                    <a:pt x="2228" y="1453"/>
                  </a:lnTo>
                  <a:lnTo>
                    <a:pt x="2216" y="1426"/>
                  </a:lnTo>
                  <a:lnTo>
                    <a:pt x="2199" y="1403"/>
                  </a:lnTo>
                  <a:lnTo>
                    <a:pt x="2179" y="1383"/>
                  </a:lnTo>
                  <a:lnTo>
                    <a:pt x="2156" y="1366"/>
                  </a:lnTo>
                  <a:lnTo>
                    <a:pt x="2129" y="1354"/>
                  </a:lnTo>
                  <a:lnTo>
                    <a:pt x="2101" y="1346"/>
                  </a:lnTo>
                  <a:lnTo>
                    <a:pt x="2071" y="1343"/>
                  </a:lnTo>
                  <a:lnTo>
                    <a:pt x="447" y="1343"/>
                  </a:lnTo>
                  <a:close/>
                  <a:moveTo>
                    <a:pt x="1119" y="280"/>
                  </a:moveTo>
                  <a:lnTo>
                    <a:pt x="1070" y="283"/>
                  </a:lnTo>
                  <a:lnTo>
                    <a:pt x="1022" y="292"/>
                  </a:lnTo>
                  <a:lnTo>
                    <a:pt x="977" y="306"/>
                  </a:lnTo>
                  <a:lnTo>
                    <a:pt x="935" y="326"/>
                  </a:lnTo>
                  <a:lnTo>
                    <a:pt x="895" y="350"/>
                  </a:lnTo>
                  <a:lnTo>
                    <a:pt x="859" y="379"/>
                  </a:lnTo>
                  <a:lnTo>
                    <a:pt x="826" y="411"/>
                  </a:lnTo>
                  <a:lnTo>
                    <a:pt x="797" y="448"/>
                  </a:lnTo>
                  <a:lnTo>
                    <a:pt x="773" y="488"/>
                  </a:lnTo>
                  <a:lnTo>
                    <a:pt x="753" y="530"/>
                  </a:lnTo>
                  <a:lnTo>
                    <a:pt x="739" y="575"/>
                  </a:lnTo>
                  <a:lnTo>
                    <a:pt x="730" y="622"/>
                  </a:lnTo>
                  <a:lnTo>
                    <a:pt x="727" y="672"/>
                  </a:lnTo>
                  <a:lnTo>
                    <a:pt x="727" y="1063"/>
                  </a:lnTo>
                  <a:lnTo>
                    <a:pt x="1791" y="1063"/>
                  </a:lnTo>
                  <a:lnTo>
                    <a:pt x="1791" y="672"/>
                  </a:lnTo>
                  <a:lnTo>
                    <a:pt x="1788" y="622"/>
                  </a:lnTo>
                  <a:lnTo>
                    <a:pt x="1779" y="575"/>
                  </a:lnTo>
                  <a:lnTo>
                    <a:pt x="1765" y="530"/>
                  </a:lnTo>
                  <a:lnTo>
                    <a:pt x="1745" y="488"/>
                  </a:lnTo>
                  <a:lnTo>
                    <a:pt x="1721" y="448"/>
                  </a:lnTo>
                  <a:lnTo>
                    <a:pt x="1692" y="411"/>
                  </a:lnTo>
                  <a:lnTo>
                    <a:pt x="1659" y="379"/>
                  </a:lnTo>
                  <a:lnTo>
                    <a:pt x="1623" y="350"/>
                  </a:lnTo>
                  <a:lnTo>
                    <a:pt x="1583" y="326"/>
                  </a:lnTo>
                  <a:lnTo>
                    <a:pt x="1541" y="306"/>
                  </a:lnTo>
                  <a:lnTo>
                    <a:pt x="1496" y="292"/>
                  </a:lnTo>
                  <a:lnTo>
                    <a:pt x="1448" y="283"/>
                  </a:lnTo>
                  <a:lnTo>
                    <a:pt x="1399" y="280"/>
                  </a:lnTo>
                  <a:lnTo>
                    <a:pt x="1119" y="280"/>
                  </a:lnTo>
                  <a:close/>
                  <a:moveTo>
                    <a:pt x="1119" y="0"/>
                  </a:moveTo>
                  <a:lnTo>
                    <a:pt x="1399" y="0"/>
                  </a:lnTo>
                  <a:lnTo>
                    <a:pt x="1463" y="3"/>
                  </a:lnTo>
                  <a:lnTo>
                    <a:pt x="1526" y="12"/>
                  </a:lnTo>
                  <a:lnTo>
                    <a:pt x="1587" y="26"/>
                  </a:lnTo>
                  <a:lnTo>
                    <a:pt x="1646" y="47"/>
                  </a:lnTo>
                  <a:lnTo>
                    <a:pt x="1702" y="72"/>
                  </a:lnTo>
                  <a:lnTo>
                    <a:pt x="1755" y="102"/>
                  </a:lnTo>
                  <a:lnTo>
                    <a:pt x="1805" y="136"/>
                  </a:lnTo>
                  <a:lnTo>
                    <a:pt x="1852" y="176"/>
                  </a:lnTo>
                  <a:lnTo>
                    <a:pt x="1895" y="219"/>
                  </a:lnTo>
                  <a:lnTo>
                    <a:pt x="1934" y="265"/>
                  </a:lnTo>
                  <a:lnTo>
                    <a:pt x="1968" y="316"/>
                  </a:lnTo>
                  <a:lnTo>
                    <a:pt x="1999" y="369"/>
                  </a:lnTo>
                  <a:lnTo>
                    <a:pt x="2023" y="425"/>
                  </a:lnTo>
                  <a:lnTo>
                    <a:pt x="2044" y="483"/>
                  </a:lnTo>
                  <a:lnTo>
                    <a:pt x="2059" y="544"/>
                  </a:lnTo>
                  <a:lnTo>
                    <a:pt x="2068" y="607"/>
                  </a:lnTo>
                  <a:lnTo>
                    <a:pt x="2071" y="672"/>
                  </a:lnTo>
                  <a:lnTo>
                    <a:pt x="2071" y="1063"/>
                  </a:lnTo>
                  <a:lnTo>
                    <a:pt x="2123" y="1066"/>
                  </a:lnTo>
                  <a:lnTo>
                    <a:pt x="2173" y="1075"/>
                  </a:lnTo>
                  <a:lnTo>
                    <a:pt x="2222" y="1089"/>
                  </a:lnTo>
                  <a:lnTo>
                    <a:pt x="2268" y="1109"/>
                  </a:lnTo>
                  <a:lnTo>
                    <a:pt x="2310" y="1133"/>
                  </a:lnTo>
                  <a:lnTo>
                    <a:pt x="2351" y="1162"/>
                  </a:lnTo>
                  <a:lnTo>
                    <a:pt x="2387" y="1194"/>
                  </a:lnTo>
                  <a:lnTo>
                    <a:pt x="2420" y="1231"/>
                  </a:lnTo>
                  <a:lnTo>
                    <a:pt x="2449" y="1271"/>
                  </a:lnTo>
                  <a:lnTo>
                    <a:pt x="2473" y="1314"/>
                  </a:lnTo>
                  <a:lnTo>
                    <a:pt x="2493" y="1360"/>
                  </a:lnTo>
                  <a:lnTo>
                    <a:pt x="2507" y="1408"/>
                  </a:lnTo>
                  <a:lnTo>
                    <a:pt x="2515" y="1459"/>
                  </a:lnTo>
                  <a:lnTo>
                    <a:pt x="2518" y="1511"/>
                  </a:lnTo>
                  <a:lnTo>
                    <a:pt x="2518" y="2910"/>
                  </a:lnTo>
                  <a:lnTo>
                    <a:pt x="2515" y="2963"/>
                  </a:lnTo>
                  <a:lnTo>
                    <a:pt x="2507" y="3013"/>
                  </a:lnTo>
                  <a:lnTo>
                    <a:pt x="2493" y="3062"/>
                  </a:lnTo>
                  <a:lnTo>
                    <a:pt x="2473" y="3108"/>
                  </a:lnTo>
                  <a:lnTo>
                    <a:pt x="2449" y="3150"/>
                  </a:lnTo>
                  <a:lnTo>
                    <a:pt x="2420" y="3190"/>
                  </a:lnTo>
                  <a:lnTo>
                    <a:pt x="2387" y="3227"/>
                  </a:lnTo>
                  <a:lnTo>
                    <a:pt x="2351" y="3259"/>
                  </a:lnTo>
                  <a:lnTo>
                    <a:pt x="2310" y="3289"/>
                  </a:lnTo>
                  <a:lnTo>
                    <a:pt x="2268" y="3312"/>
                  </a:lnTo>
                  <a:lnTo>
                    <a:pt x="2222" y="3332"/>
                  </a:lnTo>
                  <a:lnTo>
                    <a:pt x="2173" y="3346"/>
                  </a:lnTo>
                  <a:lnTo>
                    <a:pt x="2123" y="3355"/>
                  </a:lnTo>
                  <a:lnTo>
                    <a:pt x="2071" y="3358"/>
                  </a:lnTo>
                  <a:lnTo>
                    <a:pt x="447" y="3358"/>
                  </a:lnTo>
                  <a:lnTo>
                    <a:pt x="395" y="3355"/>
                  </a:lnTo>
                  <a:lnTo>
                    <a:pt x="345" y="3346"/>
                  </a:lnTo>
                  <a:lnTo>
                    <a:pt x="296" y="3332"/>
                  </a:lnTo>
                  <a:lnTo>
                    <a:pt x="250" y="3312"/>
                  </a:lnTo>
                  <a:lnTo>
                    <a:pt x="208" y="3289"/>
                  </a:lnTo>
                  <a:lnTo>
                    <a:pt x="167" y="3259"/>
                  </a:lnTo>
                  <a:lnTo>
                    <a:pt x="131" y="3227"/>
                  </a:lnTo>
                  <a:lnTo>
                    <a:pt x="98" y="3190"/>
                  </a:lnTo>
                  <a:lnTo>
                    <a:pt x="69" y="3150"/>
                  </a:lnTo>
                  <a:lnTo>
                    <a:pt x="45" y="3108"/>
                  </a:lnTo>
                  <a:lnTo>
                    <a:pt x="25" y="3062"/>
                  </a:lnTo>
                  <a:lnTo>
                    <a:pt x="11" y="3013"/>
                  </a:lnTo>
                  <a:lnTo>
                    <a:pt x="3" y="2963"/>
                  </a:lnTo>
                  <a:lnTo>
                    <a:pt x="0" y="2910"/>
                  </a:lnTo>
                  <a:lnTo>
                    <a:pt x="0" y="1511"/>
                  </a:lnTo>
                  <a:lnTo>
                    <a:pt x="3" y="1459"/>
                  </a:lnTo>
                  <a:lnTo>
                    <a:pt x="11" y="1408"/>
                  </a:lnTo>
                  <a:lnTo>
                    <a:pt x="25" y="1360"/>
                  </a:lnTo>
                  <a:lnTo>
                    <a:pt x="45" y="1314"/>
                  </a:lnTo>
                  <a:lnTo>
                    <a:pt x="69" y="1271"/>
                  </a:lnTo>
                  <a:lnTo>
                    <a:pt x="98" y="1231"/>
                  </a:lnTo>
                  <a:lnTo>
                    <a:pt x="131" y="1194"/>
                  </a:lnTo>
                  <a:lnTo>
                    <a:pt x="167" y="1162"/>
                  </a:lnTo>
                  <a:lnTo>
                    <a:pt x="208" y="1133"/>
                  </a:lnTo>
                  <a:lnTo>
                    <a:pt x="250" y="1109"/>
                  </a:lnTo>
                  <a:lnTo>
                    <a:pt x="296" y="1089"/>
                  </a:lnTo>
                  <a:lnTo>
                    <a:pt x="345" y="1075"/>
                  </a:lnTo>
                  <a:lnTo>
                    <a:pt x="395" y="1066"/>
                  </a:lnTo>
                  <a:lnTo>
                    <a:pt x="447" y="1063"/>
                  </a:lnTo>
                  <a:lnTo>
                    <a:pt x="447" y="672"/>
                  </a:lnTo>
                  <a:lnTo>
                    <a:pt x="451" y="607"/>
                  </a:lnTo>
                  <a:lnTo>
                    <a:pt x="459" y="544"/>
                  </a:lnTo>
                  <a:lnTo>
                    <a:pt x="474" y="483"/>
                  </a:lnTo>
                  <a:lnTo>
                    <a:pt x="495" y="425"/>
                  </a:lnTo>
                  <a:lnTo>
                    <a:pt x="519" y="369"/>
                  </a:lnTo>
                  <a:lnTo>
                    <a:pt x="550" y="316"/>
                  </a:lnTo>
                  <a:lnTo>
                    <a:pt x="584" y="265"/>
                  </a:lnTo>
                  <a:lnTo>
                    <a:pt x="623" y="219"/>
                  </a:lnTo>
                  <a:lnTo>
                    <a:pt x="666" y="176"/>
                  </a:lnTo>
                  <a:lnTo>
                    <a:pt x="713" y="136"/>
                  </a:lnTo>
                  <a:lnTo>
                    <a:pt x="763" y="102"/>
                  </a:lnTo>
                  <a:lnTo>
                    <a:pt x="816" y="72"/>
                  </a:lnTo>
                  <a:lnTo>
                    <a:pt x="872" y="47"/>
                  </a:lnTo>
                  <a:lnTo>
                    <a:pt x="931" y="26"/>
                  </a:lnTo>
                  <a:lnTo>
                    <a:pt x="992" y="12"/>
                  </a:lnTo>
                  <a:lnTo>
                    <a:pt x="1055" y="3"/>
                  </a:lnTo>
                  <a:lnTo>
                    <a:pt x="11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eform 217">
              <a:extLst>
                <a:ext uri="{FF2B5EF4-FFF2-40B4-BE49-F238E27FC236}">
                  <a16:creationId xmlns:a16="http://schemas.microsoft.com/office/drawing/2014/main" id="{B06DC5B8-06CD-40AF-8899-373798B24E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8" y="3064"/>
              <a:ext cx="88" cy="128"/>
            </a:xfrm>
            <a:custGeom>
              <a:avLst/>
              <a:gdLst>
                <a:gd name="T0" fmla="*/ 286 w 615"/>
                <a:gd name="T1" fmla="*/ 0 h 894"/>
                <a:gd name="T2" fmla="*/ 330 w 615"/>
                <a:gd name="T3" fmla="*/ 0 h 894"/>
                <a:gd name="T4" fmla="*/ 373 w 615"/>
                <a:gd name="T5" fmla="*/ 6 h 894"/>
                <a:gd name="T6" fmla="*/ 413 w 615"/>
                <a:gd name="T7" fmla="*/ 17 h 894"/>
                <a:gd name="T8" fmla="*/ 451 w 615"/>
                <a:gd name="T9" fmla="*/ 35 h 894"/>
                <a:gd name="T10" fmla="*/ 486 w 615"/>
                <a:gd name="T11" fmla="*/ 56 h 894"/>
                <a:gd name="T12" fmla="*/ 517 w 615"/>
                <a:gd name="T13" fmla="*/ 82 h 894"/>
                <a:gd name="T14" fmla="*/ 546 w 615"/>
                <a:gd name="T15" fmla="*/ 112 h 894"/>
                <a:gd name="T16" fmla="*/ 569 w 615"/>
                <a:gd name="T17" fmla="*/ 146 h 894"/>
                <a:gd name="T18" fmla="*/ 589 w 615"/>
                <a:gd name="T19" fmla="*/ 182 h 894"/>
                <a:gd name="T20" fmla="*/ 603 w 615"/>
                <a:gd name="T21" fmla="*/ 222 h 894"/>
                <a:gd name="T22" fmla="*/ 612 w 615"/>
                <a:gd name="T23" fmla="*/ 264 h 894"/>
                <a:gd name="T24" fmla="*/ 615 w 615"/>
                <a:gd name="T25" fmla="*/ 306 h 894"/>
                <a:gd name="T26" fmla="*/ 612 w 615"/>
                <a:gd name="T27" fmla="*/ 351 h 894"/>
                <a:gd name="T28" fmla="*/ 603 w 615"/>
                <a:gd name="T29" fmla="*/ 393 h 894"/>
                <a:gd name="T30" fmla="*/ 588 w 615"/>
                <a:gd name="T31" fmla="*/ 433 h 894"/>
                <a:gd name="T32" fmla="*/ 568 w 615"/>
                <a:gd name="T33" fmla="*/ 469 h 894"/>
                <a:gd name="T34" fmla="*/ 544 w 615"/>
                <a:gd name="T35" fmla="*/ 503 h 894"/>
                <a:gd name="T36" fmla="*/ 515 w 615"/>
                <a:gd name="T37" fmla="*/ 534 h 894"/>
                <a:gd name="T38" fmla="*/ 483 w 615"/>
                <a:gd name="T39" fmla="*/ 559 h 894"/>
                <a:gd name="T40" fmla="*/ 447 w 615"/>
                <a:gd name="T41" fmla="*/ 580 h 894"/>
                <a:gd name="T42" fmla="*/ 447 w 615"/>
                <a:gd name="T43" fmla="*/ 810 h 894"/>
                <a:gd name="T44" fmla="*/ 444 w 615"/>
                <a:gd name="T45" fmla="*/ 833 h 894"/>
                <a:gd name="T46" fmla="*/ 436 w 615"/>
                <a:gd name="T47" fmla="*/ 853 h 894"/>
                <a:gd name="T48" fmla="*/ 423 w 615"/>
                <a:gd name="T49" fmla="*/ 870 h 894"/>
                <a:gd name="T50" fmla="*/ 405 w 615"/>
                <a:gd name="T51" fmla="*/ 883 h 894"/>
                <a:gd name="T52" fmla="*/ 385 w 615"/>
                <a:gd name="T53" fmla="*/ 892 h 894"/>
                <a:gd name="T54" fmla="*/ 362 w 615"/>
                <a:gd name="T55" fmla="*/ 894 h 894"/>
                <a:gd name="T56" fmla="*/ 252 w 615"/>
                <a:gd name="T57" fmla="*/ 894 h 894"/>
                <a:gd name="T58" fmla="*/ 229 w 615"/>
                <a:gd name="T59" fmla="*/ 892 h 894"/>
                <a:gd name="T60" fmla="*/ 209 w 615"/>
                <a:gd name="T61" fmla="*/ 883 h 894"/>
                <a:gd name="T62" fmla="*/ 191 w 615"/>
                <a:gd name="T63" fmla="*/ 870 h 894"/>
                <a:gd name="T64" fmla="*/ 178 w 615"/>
                <a:gd name="T65" fmla="*/ 853 h 894"/>
                <a:gd name="T66" fmla="*/ 170 w 615"/>
                <a:gd name="T67" fmla="*/ 833 h 894"/>
                <a:gd name="T68" fmla="*/ 167 w 615"/>
                <a:gd name="T69" fmla="*/ 810 h 894"/>
                <a:gd name="T70" fmla="*/ 167 w 615"/>
                <a:gd name="T71" fmla="*/ 580 h 894"/>
                <a:gd name="T72" fmla="*/ 133 w 615"/>
                <a:gd name="T73" fmla="*/ 561 h 894"/>
                <a:gd name="T74" fmla="*/ 103 w 615"/>
                <a:gd name="T75" fmla="*/ 538 h 894"/>
                <a:gd name="T76" fmla="*/ 76 w 615"/>
                <a:gd name="T77" fmla="*/ 510 h 894"/>
                <a:gd name="T78" fmla="*/ 52 w 615"/>
                <a:gd name="T79" fmla="*/ 480 h 894"/>
                <a:gd name="T80" fmla="*/ 33 w 615"/>
                <a:gd name="T81" fmla="*/ 446 h 894"/>
                <a:gd name="T82" fmla="*/ 17 w 615"/>
                <a:gd name="T83" fmla="*/ 410 h 894"/>
                <a:gd name="T84" fmla="*/ 6 w 615"/>
                <a:gd name="T85" fmla="*/ 372 h 894"/>
                <a:gd name="T86" fmla="*/ 0 w 615"/>
                <a:gd name="T87" fmla="*/ 332 h 894"/>
                <a:gd name="T88" fmla="*/ 0 w 615"/>
                <a:gd name="T89" fmla="*/ 290 h 894"/>
                <a:gd name="T90" fmla="*/ 5 w 615"/>
                <a:gd name="T91" fmla="*/ 247 h 894"/>
                <a:gd name="T92" fmla="*/ 14 w 615"/>
                <a:gd name="T93" fmla="*/ 209 h 894"/>
                <a:gd name="T94" fmla="*/ 30 w 615"/>
                <a:gd name="T95" fmla="*/ 172 h 894"/>
                <a:gd name="T96" fmla="*/ 49 w 615"/>
                <a:gd name="T97" fmla="*/ 137 h 894"/>
                <a:gd name="T98" fmla="*/ 73 w 615"/>
                <a:gd name="T99" fmla="*/ 106 h 894"/>
                <a:gd name="T100" fmla="*/ 101 w 615"/>
                <a:gd name="T101" fmla="*/ 77 h 894"/>
                <a:gd name="T102" fmla="*/ 131 w 615"/>
                <a:gd name="T103" fmla="*/ 53 h 894"/>
                <a:gd name="T104" fmla="*/ 166 w 615"/>
                <a:gd name="T105" fmla="*/ 33 h 894"/>
                <a:gd name="T106" fmla="*/ 202 w 615"/>
                <a:gd name="T107" fmla="*/ 16 h 894"/>
                <a:gd name="T108" fmla="*/ 240 w 615"/>
                <a:gd name="T109" fmla="*/ 6 h 894"/>
                <a:gd name="T110" fmla="*/ 286 w 615"/>
                <a:gd name="T111" fmla="*/ 0 h 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15" h="894">
                  <a:moveTo>
                    <a:pt x="286" y="0"/>
                  </a:moveTo>
                  <a:lnTo>
                    <a:pt x="330" y="0"/>
                  </a:lnTo>
                  <a:lnTo>
                    <a:pt x="373" y="6"/>
                  </a:lnTo>
                  <a:lnTo>
                    <a:pt x="413" y="17"/>
                  </a:lnTo>
                  <a:lnTo>
                    <a:pt x="451" y="35"/>
                  </a:lnTo>
                  <a:lnTo>
                    <a:pt x="486" y="56"/>
                  </a:lnTo>
                  <a:lnTo>
                    <a:pt x="517" y="82"/>
                  </a:lnTo>
                  <a:lnTo>
                    <a:pt x="546" y="112"/>
                  </a:lnTo>
                  <a:lnTo>
                    <a:pt x="569" y="146"/>
                  </a:lnTo>
                  <a:lnTo>
                    <a:pt x="589" y="182"/>
                  </a:lnTo>
                  <a:lnTo>
                    <a:pt x="603" y="222"/>
                  </a:lnTo>
                  <a:lnTo>
                    <a:pt x="612" y="264"/>
                  </a:lnTo>
                  <a:lnTo>
                    <a:pt x="615" y="306"/>
                  </a:lnTo>
                  <a:lnTo>
                    <a:pt x="612" y="351"/>
                  </a:lnTo>
                  <a:lnTo>
                    <a:pt x="603" y="393"/>
                  </a:lnTo>
                  <a:lnTo>
                    <a:pt x="588" y="433"/>
                  </a:lnTo>
                  <a:lnTo>
                    <a:pt x="568" y="469"/>
                  </a:lnTo>
                  <a:lnTo>
                    <a:pt x="544" y="503"/>
                  </a:lnTo>
                  <a:lnTo>
                    <a:pt x="515" y="534"/>
                  </a:lnTo>
                  <a:lnTo>
                    <a:pt x="483" y="559"/>
                  </a:lnTo>
                  <a:lnTo>
                    <a:pt x="447" y="580"/>
                  </a:lnTo>
                  <a:lnTo>
                    <a:pt x="447" y="810"/>
                  </a:lnTo>
                  <a:lnTo>
                    <a:pt x="444" y="833"/>
                  </a:lnTo>
                  <a:lnTo>
                    <a:pt x="436" y="853"/>
                  </a:lnTo>
                  <a:lnTo>
                    <a:pt x="423" y="870"/>
                  </a:lnTo>
                  <a:lnTo>
                    <a:pt x="405" y="883"/>
                  </a:lnTo>
                  <a:lnTo>
                    <a:pt x="385" y="892"/>
                  </a:lnTo>
                  <a:lnTo>
                    <a:pt x="362" y="894"/>
                  </a:lnTo>
                  <a:lnTo>
                    <a:pt x="252" y="894"/>
                  </a:lnTo>
                  <a:lnTo>
                    <a:pt x="229" y="892"/>
                  </a:lnTo>
                  <a:lnTo>
                    <a:pt x="209" y="883"/>
                  </a:lnTo>
                  <a:lnTo>
                    <a:pt x="191" y="870"/>
                  </a:lnTo>
                  <a:lnTo>
                    <a:pt x="178" y="853"/>
                  </a:lnTo>
                  <a:lnTo>
                    <a:pt x="170" y="833"/>
                  </a:lnTo>
                  <a:lnTo>
                    <a:pt x="167" y="810"/>
                  </a:lnTo>
                  <a:lnTo>
                    <a:pt x="167" y="580"/>
                  </a:lnTo>
                  <a:lnTo>
                    <a:pt x="133" y="561"/>
                  </a:lnTo>
                  <a:lnTo>
                    <a:pt x="103" y="538"/>
                  </a:lnTo>
                  <a:lnTo>
                    <a:pt x="76" y="510"/>
                  </a:lnTo>
                  <a:lnTo>
                    <a:pt x="52" y="480"/>
                  </a:lnTo>
                  <a:lnTo>
                    <a:pt x="33" y="446"/>
                  </a:lnTo>
                  <a:lnTo>
                    <a:pt x="17" y="410"/>
                  </a:lnTo>
                  <a:lnTo>
                    <a:pt x="6" y="372"/>
                  </a:lnTo>
                  <a:lnTo>
                    <a:pt x="0" y="332"/>
                  </a:lnTo>
                  <a:lnTo>
                    <a:pt x="0" y="290"/>
                  </a:lnTo>
                  <a:lnTo>
                    <a:pt x="5" y="247"/>
                  </a:lnTo>
                  <a:lnTo>
                    <a:pt x="14" y="209"/>
                  </a:lnTo>
                  <a:lnTo>
                    <a:pt x="30" y="172"/>
                  </a:lnTo>
                  <a:lnTo>
                    <a:pt x="49" y="137"/>
                  </a:lnTo>
                  <a:lnTo>
                    <a:pt x="73" y="106"/>
                  </a:lnTo>
                  <a:lnTo>
                    <a:pt x="101" y="77"/>
                  </a:lnTo>
                  <a:lnTo>
                    <a:pt x="131" y="53"/>
                  </a:lnTo>
                  <a:lnTo>
                    <a:pt x="166" y="33"/>
                  </a:lnTo>
                  <a:lnTo>
                    <a:pt x="202" y="16"/>
                  </a:lnTo>
                  <a:lnTo>
                    <a:pt x="240" y="6"/>
                  </a:lnTo>
                  <a:lnTo>
                    <a:pt x="2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0" name="Group 81">
            <a:extLst>
              <a:ext uri="{FF2B5EF4-FFF2-40B4-BE49-F238E27FC236}">
                <a16:creationId xmlns:a16="http://schemas.microsoft.com/office/drawing/2014/main" id="{B88A6D86-D2A9-4F81-B087-C8C2AEF24CB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24481" y="4588101"/>
            <a:ext cx="749561" cy="689972"/>
            <a:chOff x="2703" y="1426"/>
            <a:chExt cx="478" cy="440"/>
          </a:xfrm>
          <a:solidFill>
            <a:schemeClr val="accent1"/>
          </a:solidFill>
        </p:grpSpPr>
        <p:sp>
          <p:nvSpPr>
            <p:cNvPr id="51" name="Freeform 83">
              <a:extLst>
                <a:ext uri="{FF2B5EF4-FFF2-40B4-BE49-F238E27FC236}">
                  <a16:creationId xmlns:a16="http://schemas.microsoft.com/office/drawing/2014/main" id="{E783DD0D-7D48-4016-BBDC-3A5344B765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03" y="1426"/>
              <a:ext cx="478" cy="440"/>
            </a:xfrm>
            <a:custGeom>
              <a:avLst/>
              <a:gdLst>
                <a:gd name="T0" fmla="*/ 743 w 3340"/>
                <a:gd name="T1" fmla="*/ 283 h 3080"/>
                <a:gd name="T2" fmla="*/ 689 w 3340"/>
                <a:gd name="T3" fmla="*/ 303 h 3080"/>
                <a:gd name="T4" fmla="*/ 646 w 3340"/>
                <a:gd name="T5" fmla="*/ 340 h 3080"/>
                <a:gd name="T6" fmla="*/ 616 w 3340"/>
                <a:gd name="T7" fmla="*/ 389 h 3080"/>
                <a:gd name="T8" fmla="*/ 606 w 3340"/>
                <a:gd name="T9" fmla="*/ 448 h 3080"/>
                <a:gd name="T10" fmla="*/ 604 w 3340"/>
                <a:gd name="T11" fmla="*/ 1889 h 3080"/>
                <a:gd name="T12" fmla="*/ 343 w 3340"/>
                <a:gd name="T13" fmla="*/ 2728 h 3080"/>
                <a:gd name="T14" fmla="*/ 343 w 3340"/>
                <a:gd name="T15" fmla="*/ 2762 h 3080"/>
                <a:gd name="T16" fmla="*/ 364 w 3340"/>
                <a:gd name="T17" fmla="*/ 2789 h 3080"/>
                <a:gd name="T18" fmla="*/ 397 w 3340"/>
                <a:gd name="T19" fmla="*/ 2800 h 3080"/>
                <a:gd name="T20" fmla="*/ 2961 w 3340"/>
                <a:gd name="T21" fmla="*/ 2797 h 3080"/>
                <a:gd name="T22" fmla="*/ 2989 w 3340"/>
                <a:gd name="T23" fmla="*/ 2778 h 3080"/>
                <a:gd name="T24" fmla="*/ 2999 w 3340"/>
                <a:gd name="T25" fmla="*/ 2745 h 3080"/>
                <a:gd name="T26" fmla="*/ 2742 w 3340"/>
                <a:gd name="T27" fmla="*/ 1913 h 3080"/>
                <a:gd name="T28" fmla="*/ 2734 w 3340"/>
                <a:gd name="T29" fmla="*/ 1863 h 3080"/>
                <a:gd name="T30" fmla="*/ 2731 w 3340"/>
                <a:gd name="T31" fmla="*/ 417 h 3080"/>
                <a:gd name="T32" fmla="*/ 2711 w 3340"/>
                <a:gd name="T33" fmla="*/ 363 h 3080"/>
                <a:gd name="T34" fmla="*/ 2674 w 3340"/>
                <a:gd name="T35" fmla="*/ 320 h 3080"/>
                <a:gd name="T36" fmla="*/ 2625 w 3340"/>
                <a:gd name="T37" fmla="*/ 290 h 3080"/>
                <a:gd name="T38" fmla="*/ 2566 w 3340"/>
                <a:gd name="T39" fmla="*/ 280 h 3080"/>
                <a:gd name="T40" fmla="*/ 662 w 3340"/>
                <a:gd name="T41" fmla="*/ 0 h 3080"/>
                <a:gd name="T42" fmla="*/ 2724 w 3340"/>
                <a:gd name="T43" fmla="*/ 3 h 3080"/>
                <a:gd name="T44" fmla="*/ 2808 w 3340"/>
                <a:gd name="T45" fmla="*/ 26 h 3080"/>
                <a:gd name="T46" fmla="*/ 2884 w 3340"/>
                <a:gd name="T47" fmla="*/ 70 h 3080"/>
                <a:gd name="T48" fmla="*/ 2944 w 3340"/>
                <a:gd name="T49" fmla="*/ 130 h 3080"/>
                <a:gd name="T50" fmla="*/ 2988 w 3340"/>
                <a:gd name="T51" fmla="*/ 206 h 3080"/>
                <a:gd name="T52" fmla="*/ 3011 w 3340"/>
                <a:gd name="T53" fmla="*/ 290 h 3080"/>
                <a:gd name="T54" fmla="*/ 3014 w 3340"/>
                <a:gd name="T55" fmla="*/ 1795 h 3080"/>
                <a:gd name="T56" fmla="*/ 3021 w 3340"/>
                <a:gd name="T57" fmla="*/ 1862 h 3080"/>
                <a:gd name="T58" fmla="*/ 3333 w 3340"/>
                <a:gd name="T59" fmla="*/ 2862 h 3080"/>
                <a:gd name="T60" fmla="*/ 3340 w 3340"/>
                <a:gd name="T61" fmla="*/ 2920 h 3080"/>
                <a:gd name="T62" fmla="*/ 3328 w 3340"/>
                <a:gd name="T63" fmla="*/ 2975 h 3080"/>
                <a:gd name="T64" fmla="*/ 3299 w 3340"/>
                <a:gd name="T65" fmla="*/ 3022 h 3080"/>
                <a:gd name="T66" fmla="*/ 3255 w 3340"/>
                <a:gd name="T67" fmla="*/ 3058 h 3080"/>
                <a:gd name="T68" fmla="*/ 3202 w 3340"/>
                <a:gd name="T69" fmla="*/ 3077 h 3080"/>
                <a:gd name="T70" fmla="*/ 168 w 3340"/>
                <a:gd name="T71" fmla="*/ 3080 h 3080"/>
                <a:gd name="T72" fmla="*/ 110 w 3340"/>
                <a:gd name="T73" fmla="*/ 3070 h 3080"/>
                <a:gd name="T74" fmla="*/ 61 w 3340"/>
                <a:gd name="T75" fmla="*/ 3041 h 3080"/>
                <a:gd name="T76" fmla="*/ 25 w 3340"/>
                <a:gd name="T77" fmla="*/ 3000 h 3080"/>
                <a:gd name="T78" fmla="*/ 4 w 3340"/>
                <a:gd name="T79" fmla="*/ 2949 h 3080"/>
                <a:gd name="T80" fmla="*/ 1 w 3340"/>
                <a:gd name="T81" fmla="*/ 2892 h 3080"/>
                <a:gd name="T82" fmla="*/ 311 w 3340"/>
                <a:gd name="T83" fmla="*/ 1895 h 3080"/>
                <a:gd name="T84" fmla="*/ 324 w 3340"/>
                <a:gd name="T85" fmla="*/ 1829 h 3080"/>
                <a:gd name="T86" fmla="*/ 326 w 3340"/>
                <a:gd name="T87" fmla="*/ 336 h 3080"/>
                <a:gd name="T88" fmla="*/ 338 w 3340"/>
                <a:gd name="T89" fmla="*/ 246 h 3080"/>
                <a:gd name="T90" fmla="*/ 372 w 3340"/>
                <a:gd name="T91" fmla="*/ 166 h 3080"/>
                <a:gd name="T92" fmla="*/ 425 w 3340"/>
                <a:gd name="T93" fmla="*/ 99 h 3080"/>
                <a:gd name="T94" fmla="*/ 492 w 3340"/>
                <a:gd name="T95" fmla="*/ 46 h 3080"/>
                <a:gd name="T96" fmla="*/ 572 w 3340"/>
                <a:gd name="T97" fmla="*/ 12 h 3080"/>
                <a:gd name="T98" fmla="*/ 662 w 3340"/>
                <a:gd name="T99" fmla="*/ 0 h 3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40" h="3080">
                  <a:moveTo>
                    <a:pt x="774" y="280"/>
                  </a:moveTo>
                  <a:lnTo>
                    <a:pt x="743" y="283"/>
                  </a:lnTo>
                  <a:lnTo>
                    <a:pt x="715" y="290"/>
                  </a:lnTo>
                  <a:lnTo>
                    <a:pt x="689" y="303"/>
                  </a:lnTo>
                  <a:lnTo>
                    <a:pt x="666" y="320"/>
                  </a:lnTo>
                  <a:lnTo>
                    <a:pt x="646" y="340"/>
                  </a:lnTo>
                  <a:lnTo>
                    <a:pt x="629" y="363"/>
                  </a:lnTo>
                  <a:lnTo>
                    <a:pt x="616" y="389"/>
                  </a:lnTo>
                  <a:lnTo>
                    <a:pt x="609" y="417"/>
                  </a:lnTo>
                  <a:lnTo>
                    <a:pt x="606" y="448"/>
                  </a:lnTo>
                  <a:lnTo>
                    <a:pt x="606" y="1863"/>
                  </a:lnTo>
                  <a:lnTo>
                    <a:pt x="604" y="1889"/>
                  </a:lnTo>
                  <a:lnTo>
                    <a:pt x="598" y="1913"/>
                  </a:lnTo>
                  <a:lnTo>
                    <a:pt x="343" y="2728"/>
                  </a:lnTo>
                  <a:lnTo>
                    <a:pt x="341" y="2745"/>
                  </a:lnTo>
                  <a:lnTo>
                    <a:pt x="343" y="2762"/>
                  </a:lnTo>
                  <a:lnTo>
                    <a:pt x="351" y="2778"/>
                  </a:lnTo>
                  <a:lnTo>
                    <a:pt x="364" y="2789"/>
                  </a:lnTo>
                  <a:lnTo>
                    <a:pt x="379" y="2797"/>
                  </a:lnTo>
                  <a:lnTo>
                    <a:pt x="397" y="2800"/>
                  </a:lnTo>
                  <a:lnTo>
                    <a:pt x="2943" y="2800"/>
                  </a:lnTo>
                  <a:lnTo>
                    <a:pt x="2961" y="2797"/>
                  </a:lnTo>
                  <a:lnTo>
                    <a:pt x="2976" y="2789"/>
                  </a:lnTo>
                  <a:lnTo>
                    <a:pt x="2989" y="2778"/>
                  </a:lnTo>
                  <a:lnTo>
                    <a:pt x="2997" y="2762"/>
                  </a:lnTo>
                  <a:lnTo>
                    <a:pt x="2999" y="2745"/>
                  </a:lnTo>
                  <a:lnTo>
                    <a:pt x="2997" y="2728"/>
                  </a:lnTo>
                  <a:lnTo>
                    <a:pt x="2742" y="1913"/>
                  </a:lnTo>
                  <a:lnTo>
                    <a:pt x="2736" y="1889"/>
                  </a:lnTo>
                  <a:lnTo>
                    <a:pt x="2734" y="1863"/>
                  </a:lnTo>
                  <a:lnTo>
                    <a:pt x="2734" y="448"/>
                  </a:lnTo>
                  <a:lnTo>
                    <a:pt x="2731" y="417"/>
                  </a:lnTo>
                  <a:lnTo>
                    <a:pt x="2724" y="389"/>
                  </a:lnTo>
                  <a:lnTo>
                    <a:pt x="2711" y="363"/>
                  </a:lnTo>
                  <a:lnTo>
                    <a:pt x="2694" y="340"/>
                  </a:lnTo>
                  <a:lnTo>
                    <a:pt x="2674" y="320"/>
                  </a:lnTo>
                  <a:lnTo>
                    <a:pt x="2651" y="303"/>
                  </a:lnTo>
                  <a:lnTo>
                    <a:pt x="2625" y="290"/>
                  </a:lnTo>
                  <a:lnTo>
                    <a:pt x="2597" y="283"/>
                  </a:lnTo>
                  <a:lnTo>
                    <a:pt x="2566" y="280"/>
                  </a:lnTo>
                  <a:lnTo>
                    <a:pt x="774" y="280"/>
                  </a:lnTo>
                  <a:close/>
                  <a:moveTo>
                    <a:pt x="662" y="0"/>
                  </a:moveTo>
                  <a:lnTo>
                    <a:pt x="2678" y="0"/>
                  </a:lnTo>
                  <a:lnTo>
                    <a:pt x="2724" y="3"/>
                  </a:lnTo>
                  <a:lnTo>
                    <a:pt x="2768" y="12"/>
                  </a:lnTo>
                  <a:lnTo>
                    <a:pt x="2808" y="26"/>
                  </a:lnTo>
                  <a:lnTo>
                    <a:pt x="2848" y="46"/>
                  </a:lnTo>
                  <a:lnTo>
                    <a:pt x="2884" y="70"/>
                  </a:lnTo>
                  <a:lnTo>
                    <a:pt x="2915" y="99"/>
                  </a:lnTo>
                  <a:lnTo>
                    <a:pt x="2944" y="130"/>
                  </a:lnTo>
                  <a:lnTo>
                    <a:pt x="2968" y="166"/>
                  </a:lnTo>
                  <a:lnTo>
                    <a:pt x="2988" y="206"/>
                  </a:lnTo>
                  <a:lnTo>
                    <a:pt x="3002" y="246"/>
                  </a:lnTo>
                  <a:lnTo>
                    <a:pt x="3011" y="290"/>
                  </a:lnTo>
                  <a:lnTo>
                    <a:pt x="3014" y="336"/>
                  </a:lnTo>
                  <a:lnTo>
                    <a:pt x="3014" y="1795"/>
                  </a:lnTo>
                  <a:lnTo>
                    <a:pt x="3016" y="1829"/>
                  </a:lnTo>
                  <a:lnTo>
                    <a:pt x="3021" y="1862"/>
                  </a:lnTo>
                  <a:lnTo>
                    <a:pt x="3029" y="1895"/>
                  </a:lnTo>
                  <a:lnTo>
                    <a:pt x="3333" y="2862"/>
                  </a:lnTo>
                  <a:lnTo>
                    <a:pt x="3339" y="2892"/>
                  </a:lnTo>
                  <a:lnTo>
                    <a:pt x="3340" y="2920"/>
                  </a:lnTo>
                  <a:lnTo>
                    <a:pt x="3336" y="2949"/>
                  </a:lnTo>
                  <a:lnTo>
                    <a:pt x="3328" y="2975"/>
                  </a:lnTo>
                  <a:lnTo>
                    <a:pt x="3315" y="3000"/>
                  </a:lnTo>
                  <a:lnTo>
                    <a:pt x="3299" y="3022"/>
                  </a:lnTo>
                  <a:lnTo>
                    <a:pt x="3279" y="3041"/>
                  </a:lnTo>
                  <a:lnTo>
                    <a:pt x="3255" y="3058"/>
                  </a:lnTo>
                  <a:lnTo>
                    <a:pt x="3230" y="3070"/>
                  </a:lnTo>
                  <a:lnTo>
                    <a:pt x="3202" y="3077"/>
                  </a:lnTo>
                  <a:lnTo>
                    <a:pt x="3172" y="3080"/>
                  </a:lnTo>
                  <a:lnTo>
                    <a:pt x="168" y="3080"/>
                  </a:lnTo>
                  <a:lnTo>
                    <a:pt x="138" y="3077"/>
                  </a:lnTo>
                  <a:lnTo>
                    <a:pt x="110" y="3070"/>
                  </a:lnTo>
                  <a:lnTo>
                    <a:pt x="85" y="3058"/>
                  </a:lnTo>
                  <a:lnTo>
                    <a:pt x="61" y="3041"/>
                  </a:lnTo>
                  <a:lnTo>
                    <a:pt x="41" y="3022"/>
                  </a:lnTo>
                  <a:lnTo>
                    <a:pt x="25" y="3000"/>
                  </a:lnTo>
                  <a:lnTo>
                    <a:pt x="12" y="2975"/>
                  </a:lnTo>
                  <a:lnTo>
                    <a:pt x="4" y="2949"/>
                  </a:lnTo>
                  <a:lnTo>
                    <a:pt x="0" y="2920"/>
                  </a:lnTo>
                  <a:lnTo>
                    <a:pt x="1" y="2892"/>
                  </a:lnTo>
                  <a:lnTo>
                    <a:pt x="7" y="2862"/>
                  </a:lnTo>
                  <a:lnTo>
                    <a:pt x="311" y="1895"/>
                  </a:lnTo>
                  <a:lnTo>
                    <a:pt x="319" y="1862"/>
                  </a:lnTo>
                  <a:lnTo>
                    <a:pt x="324" y="1829"/>
                  </a:lnTo>
                  <a:lnTo>
                    <a:pt x="326" y="1795"/>
                  </a:lnTo>
                  <a:lnTo>
                    <a:pt x="326" y="336"/>
                  </a:lnTo>
                  <a:lnTo>
                    <a:pt x="329" y="290"/>
                  </a:lnTo>
                  <a:lnTo>
                    <a:pt x="338" y="246"/>
                  </a:lnTo>
                  <a:lnTo>
                    <a:pt x="352" y="206"/>
                  </a:lnTo>
                  <a:lnTo>
                    <a:pt x="372" y="166"/>
                  </a:lnTo>
                  <a:lnTo>
                    <a:pt x="396" y="130"/>
                  </a:lnTo>
                  <a:lnTo>
                    <a:pt x="425" y="99"/>
                  </a:lnTo>
                  <a:lnTo>
                    <a:pt x="456" y="70"/>
                  </a:lnTo>
                  <a:lnTo>
                    <a:pt x="492" y="46"/>
                  </a:lnTo>
                  <a:lnTo>
                    <a:pt x="532" y="26"/>
                  </a:lnTo>
                  <a:lnTo>
                    <a:pt x="572" y="12"/>
                  </a:lnTo>
                  <a:lnTo>
                    <a:pt x="616" y="3"/>
                  </a:lnTo>
                  <a:lnTo>
                    <a:pt x="6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84">
              <a:extLst>
                <a:ext uri="{FF2B5EF4-FFF2-40B4-BE49-F238E27FC236}">
                  <a16:creationId xmlns:a16="http://schemas.microsoft.com/office/drawing/2014/main" id="{0E07BEA4-8713-4DA2-B06D-A833A15B4B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22" y="1498"/>
              <a:ext cx="232" cy="184"/>
            </a:xfrm>
            <a:custGeom>
              <a:avLst/>
              <a:gdLst>
                <a:gd name="T0" fmla="*/ 336 w 1624"/>
                <a:gd name="T1" fmla="*/ 280 h 1288"/>
                <a:gd name="T2" fmla="*/ 319 w 1624"/>
                <a:gd name="T3" fmla="*/ 283 h 1288"/>
                <a:gd name="T4" fmla="*/ 303 w 1624"/>
                <a:gd name="T5" fmla="*/ 291 h 1288"/>
                <a:gd name="T6" fmla="*/ 291 w 1624"/>
                <a:gd name="T7" fmla="*/ 303 h 1288"/>
                <a:gd name="T8" fmla="*/ 283 w 1624"/>
                <a:gd name="T9" fmla="*/ 319 h 1288"/>
                <a:gd name="T10" fmla="*/ 280 w 1624"/>
                <a:gd name="T11" fmla="*/ 336 h 1288"/>
                <a:gd name="T12" fmla="*/ 280 w 1624"/>
                <a:gd name="T13" fmla="*/ 952 h 1288"/>
                <a:gd name="T14" fmla="*/ 283 w 1624"/>
                <a:gd name="T15" fmla="*/ 969 h 1288"/>
                <a:gd name="T16" fmla="*/ 291 w 1624"/>
                <a:gd name="T17" fmla="*/ 985 h 1288"/>
                <a:gd name="T18" fmla="*/ 303 w 1624"/>
                <a:gd name="T19" fmla="*/ 997 h 1288"/>
                <a:gd name="T20" fmla="*/ 319 w 1624"/>
                <a:gd name="T21" fmla="*/ 1005 h 1288"/>
                <a:gd name="T22" fmla="*/ 336 w 1624"/>
                <a:gd name="T23" fmla="*/ 1008 h 1288"/>
                <a:gd name="T24" fmla="*/ 1288 w 1624"/>
                <a:gd name="T25" fmla="*/ 1008 h 1288"/>
                <a:gd name="T26" fmla="*/ 1305 w 1624"/>
                <a:gd name="T27" fmla="*/ 1005 h 1288"/>
                <a:gd name="T28" fmla="*/ 1321 w 1624"/>
                <a:gd name="T29" fmla="*/ 997 h 1288"/>
                <a:gd name="T30" fmla="*/ 1333 w 1624"/>
                <a:gd name="T31" fmla="*/ 985 h 1288"/>
                <a:gd name="T32" fmla="*/ 1341 w 1624"/>
                <a:gd name="T33" fmla="*/ 969 h 1288"/>
                <a:gd name="T34" fmla="*/ 1344 w 1624"/>
                <a:gd name="T35" fmla="*/ 952 h 1288"/>
                <a:gd name="T36" fmla="*/ 1344 w 1624"/>
                <a:gd name="T37" fmla="*/ 336 h 1288"/>
                <a:gd name="T38" fmla="*/ 1341 w 1624"/>
                <a:gd name="T39" fmla="*/ 319 h 1288"/>
                <a:gd name="T40" fmla="*/ 1333 w 1624"/>
                <a:gd name="T41" fmla="*/ 303 h 1288"/>
                <a:gd name="T42" fmla="*/ 1321 w 1624"/>
                <a:gd name="T43" fmla="*/ 291 h 1288"/>
                <a:gd name="T44" fmla="*/ 1305 w 1624"/>
                <a:gd name="T45" fmla="*/ 283 h 1288"/>
                <a:gd name="T46" fmla="*/ 1288 w 1624"/>
                <a:gd name="T47" fmla="*/ 280 h 1288"/>
                <a:gd name="T48" fmla="*/ 336 w 1624"/>
                <a:gd name="T49" fmla="*/ 280 h 1288"/>
                <a:gd name="T50" fmla="*/ 112 w 1624"/>
                <a:gd name="T51" fmla="*/ 0 h 1288"/>
                <a:gd name="T52" fmla="*/ 1512 w 1624"/>
                <a:gd name="T53" fmla="*/ 0 h 1288"/>
                <a:gd name="T54" fmla="*/ 1537 w 1624"/>
                <a:gd name="T55" fmla="*/ 3 h 1288"/>
                <a:gd name="T56" fmla="*/ 1561 w 1624"/>
                <a:gd name="T57" fmla="*/ 11 h 1288"/>
                <a:gd name="T58" fmla="*/ 1582 w 1624"/>
                <a:gd name="T59" fmla="*/ 24 h 1288"/>
                <a:gd name="T60" fmla="*/ 1600 w 1624"/>
                <a:gd name="T61" fmla="*/ 42 h 1288"/>
                <a:gd name="T62" fmla="*/ 1613 w 1624"/>
                <a:gd name="T63" fmla="*/ 63 h 1288"/>
                <a:gd name="T64" fmla="*/ 1621 w 1624"/>
                <a:gd name="T65" fmla="*/ 87 h 1288"/>
                <a:gd name="T66" fmla="*/ 1624 w 1624"/>
                <a:gd name="T67" fmla="*/ 112 h 1288"/>
                <a:gd name="T68" fmla="*/ 1624 w 1624"/>
                <a:gd name="T69" fmla="*/ 1176 h 1288"/>
                <a:gd name="T70" fmla="*/ 1621 w 1624"/>
                <a:gd name="T71" fmla="*/ 1201 h 1288"/>
                <a:gd name="T72" fmla="*/ 1613 w 1624"/>
                <a:gd name="T73" fmla="*/ 1225 h 1288"/>
                <a:gd name="T74" fmla="*/ 1600 w 1624"/>
                <a:gd name="T75" fmla="*/ 1246 h 1288"/>
                <a:gd name="T76" fmla="*/ 1582 w 1624"/>
                <a:gd name="T77" fmla="*/ 1264 h 1288"/>
                <a:gd name="T78" fmla="*/ 1561 w 1624"/>
                <a:gd name="T79" fmla="*/ 1277 h 1288"/>
                <a:gd name="T80" fmla="*/ 1537 w 1624"/>
                <a:gd name="T81" fmla="*/ 1285 h 1288"/>
                <a:gd name="T82" fmla="*/ 1512 w 1624"/>
                <a:gd name="T83" fmla="*/ 1288 h 1288"/>
                <a:gd name="T84" fmla="*/ 112 w 1624"/>
                <a:gd name="T85" fmla="*/ 1288 h 1288"/>
                <a:gd name="T86" fmla="*/ 87 w 1624"/>
                <a:gd name="T87" fmla="*/ 1285 h 1288"/>
                <a:gd name="T88" fmla="*/ 63 w 1624"/>
                <a:gd name="T89" fmla="*/ 1277 h 1288"/>
                <a:gd name="T90" fmla="*/ 42 w 1624"/>
                <a:gd name="T91" fmla="*/ 1264 h 1288"/>
                <a:gd name="T92" fmla="*/ 24 w 1624"/>
                <a:gd name="T93" fmla="*/ 1246 h 1288"/>
                <a:gd name="T94" fmla="*/ 11 w 1624"/>
                <a:gd name="T95" fmla="*/ 1225 h 1288"/>
                <a:gd name="T96" fmla="*/ 3 w 1624"/>
                <a:gd name="T97" fmla="*/ 1201 h 1288"/>
                <a:gd name="T98" fmla="*/ 0 w 1624"/>
                <a:gd name="T99" fmla="*/ 1176 h 1288"/>
                <a:gd name="T100" fmla="*/ 0 w 1624"/>
                <a:gd name="T101" fmla="*/ 112 h 1288"/>
                <a:gd name="T102" fmla="*/ 3 w 1624"/>
                <a:gd name="T103" fmla="*/ 87 h 1288"/>
                <a:gd name="T104" fmla="*/ 11 w 1624"/>
                <a:gd name="T105" fmla="*/ 63 h 1288"/>
                <a:gd name="T106" fmla="*/ 24 w 1624"/>
                <a:gd name="T107" fmla="*/ 42 h 1288"/>
                <a:gd name="T108" fmla="*/ 42 w 1624"/>
                <a:gd name="T109" fmla="*/ 24 h 1288"/>
                <a:gd name="T110" fmla="*/ 63 w 1624"/>
                <a:gd name="T111" fmla="*/ 11 h 1288"/>
                <a:gd name="T112" fmla="*/ 87 w 1624"/>
                <a:gd name="T113" fmla="*/ 3 h 1288"/>
                <a:gd name="T114" fmla="*/ 112 w 1624"/>
                <a:gd name="T115" fmla="*/ 0 h 1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24" h="1288">
                  <a:moveTo>
                    <a:pt x="336" y="280"/>
                  </a:moveTo>
                  <a:lnTo>
                    <a:pt x="319" y="283"/>
                  </a:lnTo>
                  <a:lnTo>
                    <a:pt x="303" y="291"/>
                  </a:lnTo>
                  <a:lnTo>
                    <a:pt x="291" y="303"/>
                  </a:lnTo>
                  <a:lnTo>
                    <a:pt x="283" y="319"/>
                  </a:lnTo>
                  <a:lnTo>
                    <a:pt x="280" y="336"/>
                  </a:lnTo>
                  <a:lnTo>
                    <a:pt x="280" y="952"/>
                  </a:lnTo>
                  <a:lnTo>
                    <a:pt x="283" y="969"/>
                  </a:lnTo>
                  <a:lnTo>
                    <a:pt x="291" y="985"/>
                  </a:lnTo>
                  <a:lnTo>
                    <a:pt x="303" y="997"/>
                  </a:lnTo>
                  <a:lnTo>
                    <a:pt x="319" y="1005"/>
                  </a:lnTo>
                  <a:lnTo>
                    <a:pt x="336" y="1008"/>
                  </a:lnTo>
                  <a:lnTo>
                    <a:pt x="1288" y="1008"/>
                  </a:lnTo>
                  <a:lnTo>
                    <a:pt x="1305" y="1005"/>
                  </a:lnTo>
                  <a:lnTo>
                    <a:pt x="1321" y="997"/>
                  </a:lnTo>
                  <a:lnTo>
                    <a:pt x="1333" y="985"/>
                  </a:lnTo>
                  <a:lnTo>
                    <a:pt x="1341" y="969"/>
                  </a:lnTo>
                  <a:lnTo>
                    <a:pt x="1344" y="952"/>
                  </a:lnTo>
                  <a:lnTo>
                    <a:pt x="1344" y="336"/>
                  </a:lnTo>
                  <a:lnTo>
                    <a:pt x="1341" y="319"/>
                  </a:lnTo>
                  <a:lnTo>
                    <a:pt x="1333" y="303"/>
                  </a:lnTo>
                  <a:lnTo>
                    <a:pt x="1321" y="291"/>
                  </a:lnTo>
                  <a:lnTo>
                    <a:pt x="1305" y="283"/>
                  </a:lnTo>
                  <a:lnTo>
                    <a:pt x="1288" y="280"/>
                  </a:lnTo>
                  <a:lnTo>
                    <a:pt x="336" y="280"/>
                  </a:lnTo>
                  <a:close/>
                  <a:moveTo>
                    <a:pt x="112" y="0"/>
                  </a:moveTo>
                  <a:lnTo>
                    <a:pt x="1512" y="0"/>
                  </a:lnTo>
                  <a:lnTo>
                    <a:pt x="1537" y="3"/>
                  </a:lnTo>
                  <a:lnTo>
                    <a:pt x="1561" y="11"/>
                  </a:lnTo>
                  <a:lnTo>
                    <a:pt x="1582" y="24"/>
                  </a:lnTo>
                  <a:lnTo>
                    <a:pt x="1600" y="42"/>
                  </a:lnTo>
                  <a:lnTo>
                    <a:pt x="1613" y="63"/>
                  </a:lnTo>
                  <a:lnTo>
                    <a:pt x="1621" y="87"/>
                  </a:lnTo>
                  <a:lnTo>
                    <a:pt x="1624" y="112"/>
                  </a:lnTo>
                  <a:lnTo>
                    <a:pt x="1624" y="1176"/>
                  </a:lnTo>
                  <a:lnTo>
                    <a:pt x="1621" y="1201"/>
                  </a:lnTo>
                  <a:lnTo>
                    <a:pt x="1613" y="1225"/>
                  </a:lnTo>
                  <a:lnTo>
                    <a:pt x="1600" y="1246"/>
                  </a:lnTo>
                  <a:lnTo>
                    <a:pt x="1582" y="1264"/>
                  </a:lnTo>
                  <a:lnTo>
                    <a:pt x="1561" y="1277"/>
                  </a:lnTo>
                  <a:lnTo>
                    <a:pt x="1537" y="1285"/>
                  </a:lnTo>
                  <a:lnTo>
                    <a:pt x="1512" y="1288"/>
                  </a:lnTo>
                  <a:lnTo>
                    <a:pt x="112" y="1288"/>
                  </a:lnTo>
                  <a:lnTo>
                    <a:pt x="87" y="1285"/>
                  </a:lnTo>
                  <a:lnTo>
                    <a:pt x="63" y="1277"/>
                  </a:lnTo>
                  <a:lnTo>
                    <a:pt x="42" y="1264"/>
                  </a:lnTo>
                  <a:lnTo>
                    <a:pt x="24" y="1246"/>
                  </a:lnTo>
                  <a:lnTo>
                    <a:pt x="11" y="1225"/>
                  </a:lnTo>
                  <a:lnTo>
                    <a:pt x="3" y="1201"/>
                  </a:lnTo>
                  <a:lnTo>
                    <a:pt x="0" y="1176"/>
                  </a:lnTo>
                  <a:lnTo>
                    <a:pt x="0" y="112"/>
                  </a:lnTo>
                  <a:lnTo>
                    <a:pt x="3" y="87"/>
                  </a:lnTo>
                  <a:lnTo>
                    <a:pt x="11" y="63"/>
                  </a:lnTo>
                  <a:lnTo>
                    <a:pt x="24" y="42"/>
                  </a:lnTo>
                  <a:lnTo>
                    <a:pt x="42" y="24"/>
                  </a:lnTo>
                  <a:lnTo>
                    <a:pt x="63" y="11"/>
                  </a:lnTo>
                  <a:lnTo>
                    <a:pt x="87" y="3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85">
              <a:extLst>
                <a:ext uri="{FF2B5EF4-FFF2-40B4-BE49-F238E27FC236}">
                  <a16:creationId xmlns:a16="http://schemas.microsoft.com/office/drawing/2014/main" id="{9E6FD2E7-A894-4E48-9D90-DAC02ABD6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6" y="1754"/>
              <a:ext cx="96" cy="40"/>
            </a:xfrm>
            <a:custGeom>
              <a:avLst/>
              <a:gdLst>
                <a:gd name="T0" fmla="*/ 85 w 672"/>
                <a:gd name="T1" fmla="*/ 0 h 280"/>
                <a:gd name="T2" fmla="*/ 589 w 672"/>
                <a:gd name="T3" fmla="*/ 0 h 280"/>
                <a:gd name="T4" fmla="*/ 610 w 672"/>
                <a:gd name="T5" fmla="*/ 3 h 280"/>
                <a:gd name="T6" fmla="*/ 630 w 672"/>
                <a:gd name="T7" fmla="*/ 11 h 280"/>
                <a:gd name="T8" fmla="*/ 648 w 672"/>
                <a:gd name="T9" fmla="*/ 24 h 280"/>
                <a:gd name="T10" fmla="*/ 661 w 672"/>
                <a:gd name="T11" fmla="*/ 42 h 280"/>
                <a:gd name="T12" fmla="*/ 669 w 672"/>
                <a:gd name="T13" fmla="*/ 62 h 280"/>
                <a:gd name="T14" fmla="*/ 672 w 672"/>
                <a:gd name="T15" fmla="*/ 85 h 280"/>
                <a:gd name="T16" fmla="*/ 672 w 672"/>
                <a:gd name="T17" fmla="*/ 197 h 280"/>
                <a:gd name="T18" fmla="*/ 669 w 672"/>
                <a:gd name="T19" fmla="*/ 218 h 280"/>
                <a:gd name="T20" fmla="*/ 661 w 672"/>
                <a:gd name="T21" fmla="*/ 238 h 280"/>
                <a:gd name="T22" fmla="*/ 648 w 672"/>
                <a:gd name="T23" fmla="*/ 256 h 280"/>
                <a:gd name="T24" fmla="*/ 630 w 672"/>
                <a:gd name="T25" fmla="*/ 269 h 280"/>
                <a:gd name="T26" fmla="*/ 610 w 672"/>
                <a:gd name="T27" fmla="*/ 277 h 280"/>
                <a:gd name="T28" fmla="*/ 589 w 672"/>
                <a:gd name="T29" fmla="*/ 280 h 280"/>
                <a:gd name="T30" fmla="*/ 85 w 672"/>
                <a:gd name="T31" fmla="*/ 280 h 280"/>
                <a:gd name="T32" fmla="*/ 62 w 672"/>
                <a:gd name="T33" fmla="*/ 277 h 280"/>
                <a:gd name="T34" fmla="*/ 42 w 672"/>
                <a:gd name="T35" fmla="*/ 269 h 280"/>
                <a:gd name="T36" fmla="*/ 24 w 672"/>
                <a:gd name="T37" fmla="*/ 256 h 280"/>
                <a:gd name="T38" fmla="*/ 11 w 672"/>
                <a:gd name="T39" fmla="*/ 238 h 280"/>
                <a:gd name="T40" fmla="*/ 3 w 672"/>
                <a:gd name="T41" fmla="*/ 218 h 280"/>
                <a:gd name="T42" fmla="*/ 0 w 672"/>
                <a:gd name="T43" fmla="*/ 197 h 280"/>
                <a:gd name="T44" fmla="*/ 0 w 672"/>
                <a:gd name="T45" fmla="*/ 85 h 280"/>
                <a:gd name="T46" fmla="*/ 3 w 672"/>
                <a:gd name="T47" fmla="*/ 62 h 280"/>
                <a:gd name="T48" fmla="*/ 11 w 672"/>
                <a:gd name="T49" fmla="*/ 42 h 280"/>
                <a:gd name="T50" fmla="*/ 24 w 672"/>
                <a:gd name="T51" fmla="*/ 24 h 280"/>
                <a:gd name="T52" fmla="*/ 42 w 672"/>
                <a:gd name="T53" fmla="*/ 11 h 280"/>
                <a:gd name="T54" fmla="*/ 62 w 672"/>
                <a:gd name="T55" fmla="*/ 3 h 280"/>
                <a:gd name="T56" fmla="*/ 85 w 672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72" h="280">
                  <a:moveTo>
                    <a:pt x="85" y="0"/>
                  </a:moveTo>
                  <a:lnTo>
                    <a:pt x="589" y="0"/>
                  </a:lnTo>
                  <a:lnTo>
                    <a:pt x="610" y="3"/>
                  </a:lnTo>
                  <a:lnTo>
                    <a:pt x="630" y="11"/>
                  </a:lnTo>
                  <a:lnTo>
                    <a:pt x="648" y="24"/>
                  </a:lnTo>
                  <a:lnTo>
                    <a:pt x="661" y="42"/>
                  </a:lnTo>
                  <a:lnTo>
                    <a:pt x="669" y="62"/>
                  </a:lnTo>
                  <a:lnTo>
                    <a:pt x="672" y="85"/>
                  </a:lnTo>
                  <a:lnTo>
                    <a:pt x="672" y="197"/>
                  </a:lnTo>
                  <a:lnTo>
                    <a:pt x="669" y="218"/>
                  </a:lnTo>
                  <a:lnTo>
                    <a:pt x="661" y="238"/>
                  </a:lnTo>
                  <a:lnTo>
                    <a:pt x="648" y="256"/>
                  </a:lnTo>
                  <a:lnTo>
                    <a:pt x="630" y="269"/>
                  </a:lnTo>
                  <a:lnTo>
                    <a:pt x="610" y="277"/>
                  </a:lnTo>
                  <a:lnTo>
                    <a:pt x="589" y="280"/>
                  </a:lnTo>
                  <a:lnTo>
                    <a:pt x="85" y="280"/>
                  </a:lnTo>
                  <a:lnTo>
                    <a:pt x="62" y="277"/>
                  </a:lnTo>
                  <a:lnTo>
                    <a:pt x="42" y="269"/>
                  </a:lnTo>
                  <a:lnTo>
                    <a:pt x="24" y="256"/>
                  </a:lnTo>
                  <a:lnTo>
                    <a:pt x="11" y="238"/>
                  </a:lnTo>
                  <a:lnTo>
                    <a:pt x="3" y="218"/>
                  </a:lnTo>
                  <a:lnTo>
                    <a:pt x="0" y="197"/>
                  </a:lnTo>
                  <a:lnTo>
                    <a:pt x="0" y="85"/>
                  </a:lnTo>
                  <a:lnTo>
                    <a:pt x="3" y="62"/>
                  </a:lnTo>
                  <a:lnTo>
                    <a:pt x="11" y="42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3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4" name="object 4">
            <a:extLst>
              <a:ext uri="{FF2B5EF4-FFF2-40B4-BE49-F238E27FC236}">
                <a16:creationId xmlns:a16="http://schemas.microsoft.com/office/drawing/2014/main" id="{D6A47738-AD19-4DF0-A2F8-7568B4834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3591" y="1665590"/>
            <a:ext cx="2240309" cy="461729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09585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TECNOLOGÍA</a:t>
            </a:r>
            <a:endParaRPr kumimoji="0" lang="es-CO" sz="2667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mpleSoft-Bold"/>
              <a:ea typeface="+mn-ea"/>
              <a:cs typeface="Calibri" panose="020F0502020204030204" pitchFamily="34" charset="0"/>
            </a:endParaRPr>
          </a:p>
        </p:txBody>
      </p:sp>
      <p:sp>
        <p:nvSpPr>
          <p:cNvPr id="55" name="Text Box 2">
            <a:extLst>
              <a:ext uri="{FF2B5EF4-FFF2-40B4-BE49-F238E27FC236}">
                <a16:creationId xmlns:a16="http://schemas.microsoft.com/office/drawing/2014/main" id="{6FB4D71C-177F-483C-992C-E8F9DC102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4221" y="3135251"/>
            <a:ext cx="5258532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823" marR="0" lvl="1" indent="0" algn="l" defTabSz="8127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buFontTx/>
              <a:buNone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Desarrollo y ejecución tecnológica para mejorar los procesos de los Registros Públicos y de los Afiliados  </a:t>
            </a:r>
          </a:p>
          <a:p>
            <a:pPr marL="2823" marR="0" lvl="1" indent="0" algn="l" defTabSz="8127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buFontTx/>
              <a:buNone/>
              <a:tabLst/>
              <a:defRPr/>
            </a:pPr>
            <a:r>
              <a:rPr kumimoji="0" lang="es-CO" altLang="es-CO" sz="2400" b="0" i="0" u="none" strike="noStrike" kern="1200" cap="none" spc="0" normalizeH="0" baseline="0" noProof="0" dirty="0">
                <a:ln>
                  <a:noFill/>
                </a:ln>
                <a:solidFill>
                  <a:srgbClr val="FF0353"/>
                </a:solidFill>
                <a:effectLst/>
                <a:uLnTx/>
                <a:uFillTx/>
                <a:latin typeface="AmpleSoft-Bold"/>
                <a:ea typeface="ＭＳ Ｐゴシック" charset="0"/>
                <a:cs typeface="+mn-cs"/>
              </a:rPr>
              <a:t>30% </a:t>
            </a:r>
            <a:r>
              <a:rPr lang="es-CO" altLang="es-CO" sz="1600" dirty="0">
                <a:solidFill>
                  <a:srgbClr val="253D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los trámites recibidos se realizarán virtualmente</a:t>
            </a:r>
          </a:p>
          <a:p>
            <a:pPr marL="0" marR="0" lvl="0" indent="0" algn="l" defTabSz="8127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2400" b="0" i="0" u="none" strike="noStrike" kern="1200" cap="none" spc="0" normalizeH="0" baseline="0" noProof="0" dirty="0">
                <a:ln>
                  <a:noFill/>
                </a:ln>
                <a:solidFill>
                  <a:srgbClr val="FF0353"/>
                </a:solidFill>
                <a:effectLst/>
                <a:uLnTx/>
                <a:uFillTx/>
                <a:latin typeface="AmpleSoft-Bold"/>
                <a:ea typeface="ＭＳ Ｐゴシック" charset="0"/>
                <a:cs typeface="+mn-cs"/>
              </a:rPr>
              <a:t>9</a:t>
            </a:r>
            <a:r>
              <a:rPr kumimoji="0" lang="es-CO" alt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kumimoji="0" lang="es-CO" alt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aplicativos virtuales desde el diligenciamiento del formulario hasta el pago en línea</a:t>
            </a:r>
          </a:p>
          <a:p>
            <a:pPr marL="2823" marR="0" lvl="1" indent="0" algn="l" defTabSz="8127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buFontTx/>
              <a:buNone/>
              <a:tabLst/>
              <a:defRPr/>
            </a:pPr>
            <a:endParaRPr kumimoji="1" lang="es-ES_tradnl" sz="16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56" name="object 4">
            <a:extLst>
              <a:ext uri="{FF2B5EF4-FFF2-40B4-BE49-F238E27FC236}">
                <a16:creationId xmlns:a16="http://schemas.microsoft.com/office/drawing/2014/main" id="{4E98B872-3B1F-4DAB-BF7A-61D6F527B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6427" y="2706265"/>
            <a:ext cx="4892559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09585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FF0353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Tecnología Registros Públicos</a:t>
            </a: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srgbClr val="FF0353"/>
              </a:solidFill>
              <a:effectLst/>
              <a:uLnTx/>
              <a:uFillTx/>
              <a:latin typeface="AmpleSoft-Bold"/>
              <a:ea typeface="+mn-ea"/>
              <a:cs typeface="Calibri" panose="020F0502020204030204" pitchFamily="34" charset="0"/>
            </a:endParaRPr>
          </a:p>
        </p:txBody>
      </p:sp>
      <p:sp>
        <p:nvSpPr>
          <p:cNvPr id="58" name="Freeform 159">
            <a:extLst>
              <a:ext uri="{FF2B5EF4-FFF2-40B4-BE49-F238E27FC236}">
                <a16:creationId xmlns:a16="http://schemas.microsoft.com/office/drawing/2014/main" id="{74BB4455-321B-469F-B1FF-857FE00A5D69}"/>
              </a:ext>
            </a:extLst>
          </p:cNvPr>
          <p:cNvSpPr>
            <a:spLocks noEditPoints="1"/>
          </p:cNvSpPr>
          <p:nvPr/>
        </p:nvSpPr>
        <p:spPr bwMode="auto">
          <a:xfrm>
            <a:off x="6350443" y="2342649"/>
            <a:ext cx="760771" cy="787908"/>
          </a:xfrm>
          <a:custGeom>
            <a:avLst/>
            <a:gdLst>
              <a:gd name="T0" fmla="*/ 2508 w 3360"/>
              <a:gd name="T1" fmla="*/ 2417 h 3360"/>
              <a:gd name="T2" fmla="*/ 2363 w 3360"/>
              <a:gd name="T3" fmla="*/ 2627 h 3360"/>
              <a:gd name="T4" fmla="*/ 2395 w 3360"/>
              <a:gd name="T5" fmla="*/ 2887 h 3360"/>
              <a:gd name="T6" fmla="*/ 2584 w 3360"/>
              <a:gd name="T7" fmla="*/ 3056 h 3360"/>
              <a:gd name="T8" fmla="*/ 2848 w 3360"/>
              <a:gd name="T9" fmla="*/ 3056 h 3360"/>
              <a:gd name="T10" fmla="*/ 3037 w 3360"/>
              <a:gd name="T11" fmla="*/ 2887 h 3360"/>
              <a:gd name="T12" fmla="*/ 3069 w 3360"/>
              <a:gd name="T13" fmla="*/ 2627 h 3360"/>
              <a:gd name="T14" fmla="*/ 2924 w 3360"/>
              <a:gd name="T15" fmla="*/ 2417 h 3360"/>
              <a:gd name="T16" fmla="*/ 645 w 3360"/>
              <a:gd name="T17" fmla="*/ 1344 h 3360"/>
              <a:gd name="T18" fmla="*/ 402 w 3360"/>
              <a:gd name="T19" fmla="*/ 1436 h 3360"/>
              <a:gd name="T20" fmla="*/ 283 w 3360"/>
              <a:gd name="T21" fmla="*/ 1663 h 3360"/>
              <a:gd name="T22" fmla="*/ 345 w 3360"/>
              <a:gd name="T23" fmla="*/ 1916 h 3360"/>
              <a:gd name="T24" fmla="*/ 555 w 3360"/>
              <a:gd name="T25" fmla="*/ 2061 h 3360"/>
              <a:gd name="T26" fmla="*/ 822 w 3360"/>
              <a:gd name="T27" fmla="*/ 2026 h 3360"/>
              <a:gd name="T28" fmla="*/ 988 w 3360"/>
              <a:gd name="T29" fmla="*/ 1828 h 3360"/>
              <a:gd name="T30" fmla="*/ 987 w 3360"/>
              <a:gd name="T31" fmla="*/ 1587 h 3360"/>
              <a:gd name="T32" fmla="*/ 821 w 3360"/>
              <a:gd name="T33" fmla="*/ 1390 h 3360"/>
              <a:gd name="T34" fmla="*/ 2671 w 3360"/>
              <a:gd name="T35" fmla="*/ 283 h 3360"/>
              <a:gd name="T36" fmla="*/ 2444 w 3360"/>
              <a:gd name="T37" fmla="*/ 402 h 3360"/>
              <a:gd name="T38" fmla="*/ 2352 w 3360"/>
              <a:gd name="T39" fmla="*/ 645 h 3360"/>
              <a:gd name="T40" fmla="*/ 2444 w 3360"/>
              <a:gd name="T41" fmla="*/ 886 h 3360"/>
              <a:gd name="T42" fmla="*/ 2671 w 3360"/>
              <a:gd name="T43" fmla="*/ 1005 h 3360"/>
              <a:gd name="T44" fmla="*/ 2924 w 3360"/>
              <a:gd name="T45" fmla="*/ 943 h 3360"/>
              <a:gd name="T46" fmla="*/ 3069 w 3360"/>
              <a:gd name="T47" fmla="*/ 733 h 3360"/>
              <a:gd name="T48" fmla="*/ 3037 w 3360"/>
              <a:gd name="T49" fmla="*/ 473 h 3360"/>
              <a:gd name="T50" fmla="*/ 2848 w 3360"/>
              <a:gd name="T51" fmla="*/ 304 h 3360"/>
              <a:gd name="T52" fmla="*/ 2839 w 3360"/>
              <a:gd name="T53" fmla="*/ 11 h 3360"/>
              <a:gd name="T54" fmla="*/ 3150 w 3360"/>
              <a:gd name="T55" fmla="*/ 169 h 3360"/>
              <a:gd name="T56" fmla="*/ 3335 w 3360"/>
              <a:gd name="T57" fmla="*/ 463 h 3360"/>
              <a:gd name="T58" fmla="*/ 3335 w 3360"/>
              <a:gd name="T59" fmla="*/ 825 h 3360"/>
              <a:gd name="T60" fmla="*/ 3150 w 3360"/>
              <a:gd name="T61" fmla="*/ 1119 h 3360"/>
              <a:gd name="T62" fmla="*/ 2839 w 3360"/>
              <a:gd name="T63" fmla="*/ 1277 h 3360"/>
              <a:gd name="T64" fmla="*/ 2493 w 3360"/>
              <a:gd name="T65" fmla="*/ 1248 h 3360"/>
              <a:gd name="T66" fmla="*/ 1287 w 3360"/>
              <a:gd name="T67" fmla="*/ 1687 h 3360"/>
              <a:gd name="T68" fmla="*/ 2390 w 3360"/>
              <a:gd name="T69" fmla="*/ 2162 h 3360"/>
              <a:gd name="T70" fmla="*/ 2717 w 3360"/>
              <a:gd name="T71" fmla="*/ 2072 h 3360"/>
              <a:gd name="T72" fmla="*/ 3058 w 3360"/>
              <a:gd name="T73" fmla="*/ 2170 h 3360"/>
              <a:gd name="T74" fmla="*/ 3291 w 3360"/>
              <a:gd name="T75" fmla="*/ 2425 h 3360"/>
              <a:gd name="T76" fmla="*/ 3357 w 3360"/>
              <a:gd name="T77" fmla="*/ 2778 h 3360"/>
              <a:gd name="T78" fmla="*/ 3229 w 3360"/>
              <a:gd name="T79" fmla="*/ 3105 h 3360"/>
              <a:gd name="T80" fmla="*/ 2953 w 3360"/>
              <a:gd name="T81" fmla="*/ 3315 h 3360"/>
              <a:gd name="T82" fmla="*/ 2593 w 3360"/>
              <a:gd name="T83" fmla="*/ 3349 h 3360"/>
              <a:gd name="T84" fmla="*/ 2282 w 3360"/>
              <a:gd name="T85" fmla="*/ 3191 h 3360"/>
              <a:gd name="T86" fmla="*/ 2097 w 3360"/>
              <a:gd name="T87" fmla="*/ 2897 h 3360"/>
              <a:gd name="T88" fmla="*/ 2093 w 3360"/>
              <a:gd name="T89" fmla="*/ 2553 h 3360"/>
              <a:gd name="T90" fmla="*/ 1076 w 3360"/>
              <a:gd name="T91" fmla="*/ 2184 h 3360"/>
              <a:gd name="T92" fmla="*/ 766 w 3360"/>
              <a:gd name="T93" fmla="*/ 2341 h 3360"/>
              <a:gd name="T94" fmla="*/ 407 w 3360"/>
              <a:gd name="T95" fmla="*/ 2307 h 3360"/>
              <a:gd name="T96" fmla="*/ 131 w 3360"/>
              <a:gd name="T97" fmla="*/ 2097 h 3360"/>
              <a:gd name="T98" fmla="*/ 3 w 3360"/>
              <a:gd name="T99" fmla="*/ 1770 h 3360"/>
              <a:gd name="T100" fmla="*/ 69 w 3360"/>
              <a:gd name="T101" fmla="*/ 1417 h 3360"/>
              <a:gd name="T102" fmla="*/ 302 w 3360"/>
              <a:gd name="T103" fmla="*/ 1162 h 3360"/>
              <a:gd name="T104" fmla="*/ 645 w 3360"/>
              <a:gd name="T105" fmla="*/ 1064 h 3360"/>
              <a:gd name="T106" fmla="*/ 979 w 3360"/>
              <a:gd name="T107" fmla="*/ 1159 h 3360"/>
              <a:gd name="T108" fmla="*/ 1213 w 3360"/>
              <a:gd name="T109" fmla="*/ 1405 h 3360"/>
              <a:gd name="T110" fmla="*/ 2075 w 3360"/>
              <a:gd name="T111" fmla="*/ 582 h 3360"/>
              <a:gd name="T112" fmla="*/ 2203 w 3360"/>
              <a:gd name="T113" fmla="*/ 255 h 3360"/>
              <a:gd name="T114" fmla="*/ 2479 w 3360"/>
              <a:gd name="T115" fmla="*/ 45 h 3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360" h="3360">
                <a:moveTo>
                  <a:pt x="2717" y="2352"/>
                </a:moveTo>
                <a:lnTo>
                  <a:pt x="2671" y="2355"/>
                </a:lnTo>
                <a:lnTo>
                  <a:pt x="2627" y="2363"/>
                </a:lnTo>
                <a:lnTo>
                  <a:pt x="2584" y="2376"/>
                </a:lnTo>
                <a:lnTo>
                  <a:pt x="2545" y="2395"/>
                </a:lnTo>
                <a:lnTo>
                  <a:pt x="2508" y="2417"/>
                </a:lnTo>
                <a:lnTo>
                  <a:pt x="2474" y="2444"/>
                </a:lnTo>
                <a:lnTo>
                  <a:pt x="2444" y="2474"/>
                </a:lnTo>
                <a:lnTo>
                  <a:pt x="2417" y="2508"/>
                </a:lnTo>
                <a:lnTo>
                  <a:pt x="2395" y="2545"/>
                </a:lnTo>
                <a:lnTo>
                  <a:pt x="2376" y="2584"/>
                </a:lnTo>
                <a:lnTo>
                  <a:pt x="2363" y="2627"/>
                </a:lnTo>
                <a:lnTo>
                  <a:pt x="2355" y="2671"/>
                </a:lnTo>
                <a:lnTo>
                  <a:pt x="2352" y="2717"/>
                </a:lnTo>
                <a:lnTo>
                  <a:pt x="2355" y="2761"/>
                </a:lnTo>
                <a:lnTo>
                  <a:pt x="2363" y="2805"/>
                </a:lnTo>
                <a:lnTo>
                  <a:pt x="2376" y="2848"/>
                </a:lnTo>
                <a:lnTo>
                  <a:pt x="2395" y="2887"/>
                </a:lnTo>
                <a:lnTo>
                  <a:pt x="2417" y="2924"/>
                </a:lnTo>
                <a:lnTo>
                  <a:pt x="2444" y="2958"/>
                </a:lnTo>
                <a:lnTo>
                  <a:pt x="2474" y="2988"/>
                </a:lnTo>
                <a:lnTo>
                  <a:pt x="2508" y="3015"/>
                </a:lnTo>
                <a:lnTo>
                  <a:pt x="2545" y="3037"/>
                </a:lnTo>
                <a:lnTo>
                  <a:pt x="2584" y="3056"/>
                </a:lnTo>
                <a:lnTo>
                  <a:pt x="2627" y="3069"/>
                </a:lnTo>
                <a:lnTo>
                  <a:pt x="2671" y="3077"/>
                </a:lnTo>
                <a:lnTo>
                  <a:pt x="2717" y="3080"/>
                </a:lnTo>
                <a:lnTo>
                  <a:pt x="2761" y="3077"/>
                </a:lnTo>
                <a:lnTo>
                  <a:pt x="2805" y="3069"/>
                </a:lnTo>
                <a:lnTo>
                  <a:pt x="2848" y="3056"/>
                </a:lnTo>
                <a:lnTo>
                  <a:pt x="2887" y="3037"/>
                </a:lnTo>
                <a:lnTo>
                  <a:pt x="2924" y="3015"/>
                </a:lnTo>
                <a:lnTo>
                  <a:pt x="2958" y="2988"/>
                </a:lnTo>
                <a:lnTo>
                  <a:pt x="2988" y="2958"/>
                </a:lnTo>
                <a:lnTo>
                  <a:pt x="3015" y="2924"/>
                </a:lnTo>
                <a:lnTo>
                  <a:pt x="3037" y="2887"/>
                </a:lnTo>
                <a:lnTo>
                  <a:pt x="3056" y="2848"/>
                </a:lnTo>
                <a:lnTo>
                  <a:pt x="3069" y="2805"/>
                </a:lnTo>
                <a:lnTo>
                  <a:pt x="3077" y="2761"/>
                </a:lnTo>
                <a:lnTo>
                  <a:pt x="3080" y="2717"/>
                </a:lnTo>
                <a:lnTo>
                  <a:pt x="3077" y="2671"/>
                </a:lnTo>
                <a:lnTo>
                  <a:pt x="3069" y="2627"/>
                </a:lnTo>
                <a:lnTo>
                  <a:pt x="3056" y="2584"/>
                </a:lnTo>
                <a:lnTo>
                  <a:pt x="3037" y="2545"/>
                </a:lnTo>
                <a:lnTo>
                  <a:pt x="3015" y="2508"/>
                </a:lnTo>
                <a:lnTo>
                  <a:pt x="2988" y="2474"/>
                </a:lnTo>
                <a:lnTo>
                  <a:pt x="2958" y="2444"/>
                </a:lnTo>
                <a:lnTo>
                  <a:pt x="2924" y="2417"/>
                </a:lnTo>
                <a:lnTo>
                  <a:pt x="2887" y="2395"/>
                </a:lnTo>
                <a:lnTo>
                  <a:pt x="2848" y="2376"/>
                </a:lnTo>
                <a:lnTo>
                  <a:pt x="2805" y="2363"/>
                </a:lnTo>
                <a:lnTo>
                  <a:pt x="2761" y="2355"/>
                </a:lnTo>
                <a:lnTo>
                  <a:pt x="2717" y="2352"/>
                </a:lnTo>
                <a:close/>
                <a:moveTo>
                  <a:pt x="645" y="1344"/>
                </a:moveTo>
                <a:lnTo>
                  <a:pt x="599" y="1347"/>
                </a:lnTo>
                <a:lnTo>
                  <a:pt x="555" y="1355"/>
                </a:lnTo>
                <a:lnTo>
                  <a:pt x="512" y="1368"/>
                </a:lnTo>
                <a:lnTo>
                  <a:pt x="473" y="1387"/>
                </a:lnTo>
                <a:lnTo>
                  <a:pt x="436" y="1409"/>
                </a:lnTo>
                <a:lnTo>
                  <a:pt x="402" y="1436"/>
                </a:lnTo>
                <a:lnTo>
                  <a:pt x="372" y="1466"/>
                </a:lnTo>
                <a:lnTo>
                  <a:pt x="345" y="1500"/>
                </a:lnTo>
                <a:lnTo>
                  <a:pt x="323" y="1537"/>
                </a:lnTo>
                <a:lnTo>
                  <a:pt x="304" y="1576"/>
                </a:lnTo>
                <a:lnTo>
                  <a:pt x="291" y="1619"/>
                </a:lnTo>
                <a:lnTo>
                  <a:pt x="283" y="1663"/>
                </a:lnTo>
                <a:lnTo>
                  <a:pt x="280" y="1709"/>
                </a:lnTo>
                <a:lnTo>
                  <a:pt x="283" y="1753"/>
                </a:lnTo>
                <a:lnTo>
                  <a:pt x="291" y="1797"/>
                </a:lnTo>
                <a:lnTo>
                  <a:pt x="304" y="1840"/>
                </a:lnTo>
                <a:lnTo>
                  <a:pt x="323" y="1879"/>
                </a:lnTo>
                <a:lnTo>
                  <a:pt x="345" y="1916"/>
                </a:lnTo>
                <a:lnTo>
                  <a:pt x="372" y="1950"/>
                </a:lnTo>
                <a:lnTo>
                  <a:pt x="402" y="1980"/>
                </a:lnTo>
                <a:lnTo>
                  <a:pt x="436" y="2007"/>
                </a:lnTo>
                <a:lnTo>
                  <a:pt x="473" y="2029"/>
                </a:lnTo>
                <a:lnTo>
                  <a:pt x="512" y="2048"/>
                </a:lnTo>
                <a:lnTo>
                  <a:pt x="555" y="2061"/>
                </a:lnTo>
                <a:lnTo>
                  <a:pt x="599" y="2069"/>
                </a:lnTo>
                <a:lnTo>
                  <a:pt x="645" y="2072"/>
                </a:lnTo>
                <a:lnTo>
                  <a:pt x="691" y="2069"/>
                </a:lnTo>
                <a:lnTo>
                  <a:pt x="737" y="2060"/>
                </a:lnTo>
                <a:lnTo>
                  <a:pt x="780" y="2046"/>
                </a:lnTo>
                <a:lnTo>
                  <a:pt x="822" y="2026"/>
                </a:lnTo>
                <a:lnTo>
                  <a:pt x="859" y="2002"/>
                </a:lnTo>
                <a:lnTo>
                  <a:pt x="893" y="1972"/>
                </a:lnTo>
                <a:lnTo>
                  <a:pt x="923" y="1940"/>
                </a:lnTo>
                <a:lnTo>
                  <a:pt x="950" y="1904"/>
                </a:lnTo>
                <a:lnTo>
                  <a:pt x="972" y="1864"/>
                </a:lnTo>
                <a:lnTo>
                  <a:pt x="988" y="1828"/>
                </a:lnTo>
                <a:lnTo>
                  <a:pt x="999" y="1789"/>
                </a:lnTo>
                <a:lnTo>
                  <a:pt x="1006" y="1749"/>
                </a:lnTo>
                <a:lnTo>
                  <a:pt x="1008" y="1709"/>
                </a:lnTo>
                <a:lnTo>
                  <a:pt x="1006" y="1666"/>
                </a:lnTo>
                <a:lnTo>
                  <a:pt x="999" y="1626"/>
                </a:lnTo>
                <a:lnTo>
                  <a:pt x="987" y="1587"/>
                </a:lnTo>
                <a:lnTo>
                  <a:pt x="971" y="1550"/>
                </a:lnTo>
                <a:lnTo>
                  <a:pt x="949" y="1511"/>
                </a:lnTo>
                <a:lnTo>
                  <a:pt x="922" y="1475"/>
                </a:lnTo>
                <a:lnTo>
                  <a:pt x="892" y="1443"/>
                </a:lnTo>
                <a:lnTo>
                  <a:pt x="858" y="1414"/>
                </a:lnTo>
                <a:lnTo>
                  <a:pt x="821" y="1390"/>
                </a:lnTo>
                <a:lnTo>
                  <a:pt x="780" y="1370"/>
                </a:lnTo>
                <a:lnTo>
                  <a:pt x="736" y="1356"/>
                </a:lnTo>
                <a:lnTo>
                  <a:pt x="691" y="1347"/>
                </a:lnTo>
                <a:lnTo>
                  <a:pt x="645" y="1344"/>
                </a:lnTo>
                <a:close/>
                <a:moveTo>
                  <a:pt x="2717" y="280"/>
                </a:moveTo>
                <a:lnTo>
                  <a:pt x="2671" y="283"/>
                </a:lnTo>
                <a:lnTo>
                  <a:pt x="2627" y="291"/>
                </a:lnTo>
                <a:lnTo>
                  <a:pt x="2584" y="304"/>
                </a:lnTo>
                <a:lnTo>
                  <a:pt x="2545" y="323"/>
                </a:lnTo>
                <a:lnTo>
                  <a:pt x="2508" y="345"/>
                </a:lnTo>
                <a:lnTo>
                  <a:pt x="2474" y="372"/>
                </a:lnTo>
                <a:lnTo>
                  <a:pt x="2444" y="402"/>
                </a:lnTo>
                <a:lnTo>
                  <a:pt x="2417" y="436"/>
                </a:lnTo>
                <a:lnTo>
                  <a:pt x="2395" y="473"/>
                </a:lnTo>
                <a:lnTo>
                  <a:pt x="2376" y="512"/>
                </a:lnTo>
                <a:lnTo>
                  <a:pt x="2363" y="555"/>
                </a:lnTo>
                <a:lnTo>
                  <a:pt x="2355" y="599"/>
                </a:lnTo>
                <a:lnTo>
                  <a:pt x="2352" y="645"/>
                </a:lnTo>
                <a:lnTo>
                  <a:pt x="2355" y="689"/>
                </a:lnTo>
                <a:lnTo>
                  <a:pt x="2363" y="733"/>
                </a:lnTo>
                <a:lnTo>
                  <a:pt x="2376" y="776"/>
                </a:lnTo>
                <a:lnTo>
                  <a:pt x="2395" y="815"/>
                </a:lnTo>
                <a:lnTo>
                  <a:pt x="2417" y="852"/>
                </a:lnTo>
                <a:lnTo>
                  <a:pt x="2444" y="886"/>
                </a:lnTo>
                <a:lnTo>
                  <a:pt x="2474" y="916"/>
                </a:lnTo>
                <a:lnTo>
                  <a:pt x="2508" y="943"/>
                </a:lnTo>
                <a:lnTo>
                  <a:pt x="2545" y="965"/>
                </a:lnTo>
                <a:lnTo>
                  <a:pt x="2584" y="984"/>
                </a:lnTo>
                <a:lnTo>
                  <a:pt x="2627" y="997"/>
                </a:lnTo>
                <a:lnTo>
                  <a:pt x="2671" y="1005"/>
                </a:lnTo>
                <a:lnTo>
                  <a:pt x="2717" y="1008"/>
                </a:lnTo>
                <a:lnTo>
                  <a:pt x="2761" y="1005"/>
                </a:lnTo>
                <a:lnTo>
                  <a:pt x="2805" y="997"/>
                </a:lnTo>
                <a:lnTo>
                  <a:pt x="2848" y="984"/>
                </a:lnTo>
                <a:lnTo>
                  <a:pt x="2887" y="965"/>
                </a:lnTo>
                <a:lnTo>
                  <a:pt x="2924" y="943"/>
                </a:lnTo>
                <a:lnTo>
                  <a:pt x="2958" y="916"/>
                </a:lnTo>
                <a:lnTo>
                  <a:pt x="2988" y="886"/>
                </a:lnTo>
                <a:lnTo>
                  <a:pt x="3015" y="852"/>
                </a:lnTo>
                <a:lnTo>
                  <a:pt x="3037" y="815"/>
                </a:lnTo>
                <a:lnTo>
                  <a:pt x="3056" y="776"/>
                </a:lnTo>
                <a:lnTo>
                  <a:pt x="3069" y="733"/>
                </a:lnTo>
                <a:lnTo>
                  <a:pt x="3077" y="689"/>
                </a:lnTo>
                <a:lnTo>
                  <a:pt x="3080" y="645"/>
                </a:lnTo>
                <a:lnTo>
                  <a:pt x="3077" y="599"/>
                </a:lnTo>
                <a:lnTo>
                  <a:pt x="3069" y="555"/>
                </a:lnTo>
                <a:lnTo>
                  <a:pt x="3056" y="512"/>
                </a:lnTo>
                <a:lnTo>
                  <a:pt x="3037" y="473"/>
                </a:lnTo>
                <a:lnTo>
                  <a:pt x="3015" y="436"/>
                </a:lnTo>
                <a:lnTo>
                  <a:pt x="2988" y="402"/>
                </a:lnTo>
                <a:lnTo>
                  <a:pt x="2958" y="372"/>
                </a:lnTo>
                <a:lnTo>
                  <a:pt x="2924" y="345"/>
                </a:lnTo>
                <a:lnTo>
                  <a:pt x="2887" y="323"/>
                </a:lnTo>
                <a:lnTo>
                  <a:pt x="2848" y="304"/>
                </a:lnTo>
                <a:lnTo>
                  <a:pt x="2805" y="291"/>
                </a:lnTo>
                <a:lnTo>
                  <a:pt x="2761" y="283"/>
                </a:lnTo>
                <a:lnTo>
                  <a:pt x="2717" y="280"/>
                </a:lnTo>
                <a:close/>
                <a:moveTo>
                  <a:pt x="2717" y="0"/>
                </a:moveTo>
                <a:lnTo>
                  <a:pt x="2778" y="3"/>
                </a:lnTo>
                <a:lnTo>
                  <a:pt x="2839" y="11"/>
                </a:lnTo>
                <a:lnTo>
                  <a:pt x="2897" y="25"/>
                </a:lnTo>
                <a:lnTo>
                  <a:pt x="2953" y="45"/>
                </a:lnTo>
                <a:lnTo>
                  <a:pt x="3007" y="69"/>
                </a:lnTo>
                <a:lnTo>
                  <a:pt x="3058" y="98"/>
                </a:lnTo>
                <a:lnTo>
                  <a:pt x="3105" y="131"/>
                </a:lnTo>
                <a:lnTo>
                  <a:pt x="3150" y="169"/>
                </a:lnTo>
                <a:lnTo>
                  <a:pt x="3191" y="210"/>
                </a:lnTo>
                <a:lnTo>
                  <a:pt x="3229" y="255"/>
                </a:lnTo>
                <a:lnTo>
                  <a:pt x="3262" y="302"/>
                </a:lnTo>
                <a:lnTo>
                  <a:pt x="3291" y="353"/>
                </a:lnTo>
                <a:lnTo>
                  <a:pt x="3315" y="407"/>
                </a:lnTo>
                <a:lnTo>
                  <a:pt x="3335" y="463"/>
                </a:lnTo>
                <a:lnTo>
                  <a:pt x="3349" y="521"/>
                </a:lnTo>
                <a:lnTo>
                  <a:pt x="3357" y="582"/>
                </a:lnTo>
                <a:lnTo>
                  <a:pt x="3360" y="645"/>
                </a:lnTo>
                <a:lnTo>
                  <a:pt x="3357" y="706"/>
                </a:lnTo>
                <a:lnTo>
                  <a:pt x="3349" y="767"/>
                </a:lnTo>
                <a:lnTo>
                  <a:pt x="3335" y="825"/>
                </a:lnTo>
                <a:lnTo>
                  <a:pt x="3315" y="881"/>
                </a:lnTo>
                <a:lnTo>
                  <a:pt x="3291" y="935"/>
                </a:lnTo>
                <a:lnTo>
                  <a:pt x="3262" y="986"/>
                </a:lnTo>
                <a:lnTo>
                  <a:pt x="3229" y="1033"/>
                </a:lnTo>
                <a:lnTo>
                  <a:pt x="3191" y="1078"/>
                </a:lnTo>
                <a:lnTo>
                  <a:pt x="3150" y="1119"/>
                </a:lnTo>
                <a:lnTo>
                  <a:pt x="3105" y="1157"/>
                </a:lnTo>
                <a:lnTo>
                  <a:pt x="3058" y="1190"/>
                </a:lnTo>
                <a:lnTo>
                  <a:pt x="3007" y="1219"/>
                </a:lnTo>
                <a:lnTo>
                  <a:pt x="2953" y="1243"/>
                </a:lnTo>
                <a:lnTo>
                  <a:pt x="2897" y="1263"/>
                </a:lnTo>
                <a:lnTo>
                  <a:pt x="2839" y="1277"/>
                </a:lnTo>
                <a:lnTo>
                  <a:pt x="2778" y="1285"/>
                </a:lnTo>
                <a:lnTo>
                  <a:pt x="2717" y="1288"/>
                </a:lnTo>
                <a:lnTo>
                  <a:pt x="2657" y="1285"/>
                </a:lnTo>
                <a:lnTo>
                  <a:pt x="2601" y="1278"/>
                </a:lnTo>
                <a:lnTo>
                  <a:pt x="2546" y="1266"/>
                </a:lnTo>
                <a:lnTo>
                  <a:pt x="2493" y="1248"/>
                </a:lnTo>
                <a:lnTo>
                  <a:pt x="2442" y="1227"/>
                </a:lnTo>
                <a:lnTo>
                  <a:pt x="2393" y="1201"/>
                </a:lnTo>
                <a:lnTo>
                  <a:pt x="2347" y="1171"/>
                </a:lnTo>
                <a:lnTo>
                  <a:pt x="2303" y="1138"/>
                </a:lnTo>
                <a:lnTo>
                  <a:pt x="2263" y="1102"/>
                </a:lnTo>
                <a:lnTo>
                  <a:pt x="1287" y="1687"/>
                </a:lnTo>
                <a:lnTo>
                  <a:pt x="1259" y="1703"/>
                </a:lnTo>
                <a:lnTo>
                  <a:pt x="1287" y="1720"/>
                </a:lnTo>
                <a:lnTo>
                  <a:pt x="2258" y="2263"/>
                </a:lnTo>
                <a:lnTo>
                  <a:pt x="2299" y="2226"/>
                </a:lnTo>
                <a:lnTo>
                  <a:pt x="2343" y="2192"/>
                </a:lnTo>
                <a:lnTo>
                  <a:pt x="2390" y="2162"/>
                </a:lnTo>
                <a:lnTo>
                  <a:pt x="2439" y="2135"/>
                </a:lnTo>
                <a:lnTo>
                  <a:pt x="2490" y="2113"/>
                </a:lnTo>
                <a:lnTo>
                  <a:pt x="2543" y="2095"/>
                </a:lnTo>
                <a:lnTo>
                  <a:pt x="2599" y="2082"/>
                </a:lnTo>
                <a:lnTo>
                  <a:pt x="2657" y="2075"/>
                </a:lnTo>
                <a:lnTo>
                  <a:pt x="2717" y="2072"/>
                </a:lnTo>
                <a:lnTo>
                  <a:pt x="2778" y="2075"/>
                </a:lnTo>
                <a:lnTo>
                  <a:pt x="2839" y="2083"/>
                </a:lnTo>
                <a:lnTo>
                  <a:pt x="2897" y="2097"/>
                </a:lnTo>
                <a:lnTo>
                  <a:pt x="2953" y="2117"/>
                </a:lnTo>
                <a:lnTo>
                  <a:pt x="3007" y="2141"/>
                </a:lnTo>
                <a:lnTo>
                  <a:pt x="3058" y="2170"/>
                </a:lnTo>
                <a:lnTo>
                  <a:pt x="3105" y="2203"/>
                </a:lnTo>
                <a:lnTo>
                  <a:pt x="3150" y="2241"/>
                </a:lnTo>
                <a:lnTo>
                  <a:pt x="3191" y="2282"/>
                </a:lnTo>
                <a:lnTo>
                  <a:pt x="3229" y="2327"/>
                </a:lnTo>
                <a:lnTo>
                  <a:pt x="3262" y="2374"/>
                </a:lnTo>
                <a:lnTo>
                  <a:pt x="3291" y="2425"/>
                </a:lnTo>
                <a:lnTo>
                  <a:pt x="3315" y="2479"/>
                </a:lnTo>
                <a:lnTo>
                  <a:pt x="3335" y="2535"/>
                </a:lnTo>
                <a:lnTo>
                  <a:pt x="3349" y="2593"/>
                </a:lnTo>
                <a:lnTo>
                  <a:pt x="3357" y="2654"/>
                </a:lnTo>
                <a:lnTo>
                  <a:pt x="3360" y="2717"/>
                </a:lnTo>
                <a:lnTo>
                  <a:pt x="3357" y="2778"/>
                </a:lnTo>
                <a:lnTo>
                  <a:pt x="3349" y="2839"/>
                </a:lnTo>
                <a:lnTo>
                  <a:pt x="3335" y="2897"/>
                </a:lnTo>
                <a:lnTo>
                  <a:pt x="3315" y="2953"/>
                </a:lnTo>
                <a:lnTo>
                  <a:pt x="3291" y="3007"/>
                </a:lnTo>
                <a:lnTo>
                  <a:pt x="3262" y="3058"/>
                </a:lnTo>
                <a:lnTo>
                  <a:pt x="3229" y="3105"/>
                </a:lnTo>
                <a:lnTo>
                  <a:pt x="3191" y="3150"/>
                </a:lnTo>
                <a:lnTo>
                  <a:pt x="3150" y="3191"/>
                </a:lnTo>
                <a:lnTo>
                  <a:pt x="3105" y="3229"/>
                </a:lnTo>
                <a:lnTo>
                  <a:pt x="3058" y="3262"/>
                </a:lnTo>
                <a:lnTo>
                  <a:pt x="3007" y="3291"/>
                </a:lnTo>
                <a:lnTo>
                  <a:pt x="2953" y="3315"/>
                </a:lnTo>
                <a:lnTo>
                  <a:pt x="2897" y="3335"/>
                </a:lnTo>
                <a:lnTo>
                  <a:pt x="2839" y="3349"/>
                </a:lnTo>
                <a:lnTo>
                  <a:pt x="2778" y="3357"/>
                </a:lnTo>
                <a:lnTo>
                  <a:pt x="2717" y="3360"/>
                </a:lnTo>
                <a:lnTo>
                  <a:pt x="2654" y="3357"/>
                </a:lnTo>
                <a:lnTo>
                  <a:pt x="2593" y="3349"/>
                </a:lnTo>
                <a:lnTo>
                  <a:pt x="2535" y="3335"/>
                </a:lnTo>
                <a:lnTo>
                  <a:pt x="2479" y="3315"/>
                </a:lnTo>
                <a:lnTo>
                  <a:pt x="2425" y="3291"/>
                </a:lnTo>
                <a:lnTo>
                  <a:pt x="2374" y="3262"/>
                </a:lnTo>
                <a:lnTo>
                  <a:pt x="2327" y="3229"/>
                </a:lnTo>
                <a:lnTo>
                  <a:pt x="2282" y="3191"/>
                </a:lnTo>
                <a:lnTo>
                  <a:pt x="2241" y="3150"/>
                </a:lnTo>
                <a:lnTo>
                  <a:pt x="2203" y="3105"/>
                </a:lnTo>
                <a:lnTo>
                  <a:pt x="2170" y="3058"/>
                </a:lnTo>
                <a:lnTo>
                  <a:pt x="2141" y="3007"/>
                </a:lnTo>
                <a:lnTo>
                  <a:pt x="2117" y="2953"/>
                </a:lnTo>
                <a:lnTo>
                  <a:pt x="2097" y="2897"/>
                </a:lnTo>
                <a:lnTo>
                  <a:pt x="2083" y="2839"/>
                </a:lnTo>
                <a:lnTo>
                  <a:pt x="2075" y="2778"/>
                </a:lnTo>
                <a:lnTo>
                  <a:pt x="2072" y="2717"/>
                </a:lnTo>
                <a:lnTo>
                  <a:pt x="2074" y="2661"/>
                </a:lnTo>
                <a:lnTo>
                  <a:pt x="2082" y="2606"/>
                </a:lnTo>
                <a:lnTo>
                  <a:pt x="2093" y="2553"/>
                </a:lnTo>
                <a:lnTo>
                  <a:pt x="2110" y="2501"/>
                </a:lnTo>
                <a:lnTo>
                  <a:pt x="1217" y="2001"/>
                </a:lnTo>
                <a:lnTo>
                  <a:pt x="1188" y="2052"/>
                </a:lnTo>
                <a:lnTo>
                  <a:pt x="1155" y="2099"/>
                </a:lnTo>
                <a:lnTo>
                  <a:pt x="1117" y="2143"/>
                </a:lnTo>
                <a:lnTo>
                  <a:pt x="1076" y="2184"/>
                </a:lnTo>
                <a:lnTo>
                  <a:pt x="1031" y="2222"/>
                </a:lnTo>
                <a:lnTo>
                  <a:pt x="984" y="2254"/>
                </a:lnTo>
                <a:lnTo>
                  <a:pt x="933" y="2283"/>
                </a:lnTo>
                <a:lnTo>
                  <a:pt x="880" y="2307"/>
                </a:lnTo>
                <a:lnTo>
                  <a:pt x="824" y="2327"/>
                </a:lnTo>
                <a:lnTo>
                  <a:pt x="766" y="2341"/>
                </a:lnTo>
                <a:lnTo>
                  <a:pt x="706" y="2349"/>
                </a:lnTo>
                <a:lnTo>
                  <a:pt x="645" y="2352"/>
                </a:lnTo>
                <a:lnTo>
                  <a:pt x="582" y="2349"/>
                </a:lnTo>
                <a:lnTo>
                  <a:pt x="521" y="2341"/>
                </a:lnTo>
                <a:lnTo>
                  <a:pt x="463" y="2327"/>
                </a:lnTo>
                <a:lnTo>
                  <a:pt x="407" y="2307"/>
                </a:lnTo>
                <a:lnTo>
                  <a:pt x="353" y="2283"/>
                </a:lnTo>
                <a:lnTo>
                  <a:pt x="302" y="2254"/>
                </a:lnTo>
                <a:lnTo>
                  <a:pt x="255" y="2221"/>
                </a:lnTo>
                <a:lnTo>
                  <a:pt x="210" y="2183"/>
                </a:lnTo>
                <a:lnTo>
                  <a:pt x="169" y="2142"/>
                </a:lnTo>
                <a:lnTo>
                  <a:pt x="131" y="2097"/>
                </a:lnTo>
                <a:lnTo>
                  <a:pt x="98" y="2050"/>
                </a:lnTo>
                <a:lnTo>
                  <a:pt x="69" y="1999"/>
                </a:lnTo>
                <a:lnTo>
                  <a:pt x="45" y="1945"/>
                </a:lnTo>
                <a:lnTo>
                  <a:pt x="25" y="1889"/>
                </a:lnTo>
                <a:lnTo>
                  <a:pt x="11" y="1831"/>
                </a:lnTo>
                <a:lnTo>
                  <a:pt x="3" y="1770"/>
                </a:lnTo>
                <a:lnTo>
                  <a:pt x="0" y="1709"/>
                </a:lnTo>
                <a:lnTo>
                  <a:pt x="3" y="1646"/>
                </a:lnTo>
                <a:lnTo>
                  <a:pt x="11" y="1585"/>
                </a:lnTo>
                <a:lnTo>
                  <a:pt x="25" y="1527"/>
                </a:lnTo>
                <a:lnTo>
                  <a:pt x="45" y="1471"/>
                </a:lnTo>
                <a:lnTo>
                  <a:pt x="69" y="1417"/>
                </a:lnTo>
                <a:lnTo>
                  <a:pt x="98" y="1366"/>
                </a:lnTo>
                <a:lnTo>
                  <a:pt x="131" y="1319"/>
                </a:lnTo>
                <a:lnTo>
                  <a:pt x="169" y="1274"/>
                </a:lnTo>
                <a:lnTo>
                  <a:pt x="210" y="1233"/>
                </a:lnTo>
                <a:lnTo>
                  <a:pt x="255" y="1195"/>
                </a:lnTo>
                <a:lnTo>
                  <a:pt x="302" y="1162"/>
                </a:lnTo>
                <a:lnTo>
                  <a:pt x="353" y="1133"/>
                </a:lnTo>
                <a:lnTo>
                  <a:pt x="407" y="1109"/>
                </a:lnTo>
                <a:lnTo>
                  <a:pt x="463" y="1089"/>
                </a:lnTo>
                <a:lnTo>
                  <a:pt x="521" y="1075"/>
                </a:lnTo>
                <a:lnTo>
                  <a:pt x="582" y="1067"/>
                </a:lnTo>
                <a:lnTo>
                  <a:pt x="645" y="1064"/>
                </a:lnTo>
                <a:lnTo>
                  <a:pt x="705" y="1067"/>
                </a:lnTo>
                <a:lnTo>
                  <a:pt x="764" y="1075"/>
                </a:lnTo>
                <a:lnTo>
                  <a:pt x="822" y="1088"/>
                </a:lnTo>
                <a:lnTo>
                  <a:pt x="877" y="1108"/>
                </a:lnTo>
                <a:lnTo>
                  <a:pt x="930" y="1131"/>
                </a:lnTo>
                <a:lnTo>
                  <a:pt x="979" y="1159"/>
                </a:lnTo>
                <a:lnTo>
                  <a:pt x="1027" y="1190"/>
                </a:lnTo>
                <a:lnTo>
                  <a:pt x="1071" y="1227"/>
                </a:lnTo>
                <a:lnTo>
                  <a:pt x="1112" y="1267"/>
                </a:lnTo>
                <a:lnTo>
                  <a:pt x="1150" y="1309"/>
                </a:lnTo>
                <a:lnTo>
                  <a:pt x="1183" y="1356"/>
                </a:lnTo>
                <a:lnTo>
                  <a:pt x="1213" y="1405"/>
                </a:lnTo>
                <a:lnTo>
                  <a:pt x="2112" y="865"/>
                </a:lnTo>
                <a:lnTo>
                  <a:pt x="2095" y="813"/>
                </a:lnTo>
                <a:lnTo>
                  <a:pt x="2082" y="758"/>
                </a:lnTo>
                <a:lnTo>
                  <a:pt x="2075" y="702"/>
                </a:lnTo>
                <a:lnTo>
                  <a:pt x="2072" y="645"/>
                </a:lnTo>
                <a:lnTo>
                  <a:pt x="2075" y="582"/>
                </a:lnTo>
                <a:lnTo>
                  <a:pt x="2083" y="521"/>
                </a:lnTo>
                <a:lnTo>
                  <a:pt x="2097" y="463"/>
                </a:lnTo>
                <a:lnTo>
                  <a:pt x="2117" y="407"/>
                </a:lnTo>
                <a:lnTo>
                  <a:pt x="2141" y="353"/>
                </a:lnTo>
                <a:lnTo>
                  <a:pt x="2170" y="302"/>
                </a:lnTo>
                <a:lnTo>
                  <a:pt x="2203" y="255"/>
                </a:lnTo>
                <a:lnTo>
                  <a:pt x="2241" y="210"/>
                </a:lnTo>
                <a:lnTo>
                  <a:pt x="2282" y="169"/>
                </a:lnTo>
                <a:lnTo>
                  <a:pt x="2327" y="131"/>
                </a:lnTo>
                <a:lnTo>
                  <a:pt x="2374" y="98"/>
                </a:lnTo>
                <a:lnTo>
                  <a:pt x="2425" y="69"/>
                </a:lnTo>
                <a:lnTo>
                  <a:pt x="2479" y="45"/>
                </a:lnTo>
                <a:lnTo>
                  <a:pt x="2535" y="25"/>
                </a:lnTo>
                <a:lnTo>
                  <a:pt x="2593" y="11"/>
                </a:lnTo>
                <a:lnTo>
                  <a:pt x="2654" y="3"/>
                </a:lnTo>
                <a:lnTo>
                  <a:pt x="2717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9" name="Group 155">
            <a:extLst>
              <a:ext uri="{FF2B5EF4-FFF2-40B4-BE49-F238E27FC236}">
                <a16:creationId xmlns:a16="http://schemas.microsoft.com/office/drawing/2014/main" id="{F689DBB8-AEC6-4C0B-B17F-A2722E0E936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573498" y="4008843"/>
            <a:ext cx="329749" cy="329749"/>
            <a:chOff x="3291" y="2116"/>
            <a:chExt cx="480" cy="480"/>
          </a:xfrm>
          <a:solidFill>
            <a:schemeClr val="accent5"/>
          </a:solidFill>
        </p:grpSpPr>
        <p:sp>
          <p:nvSpPr>
            <p:cNvPr id="60" name="Freeform 157">
              <a:extLst>
                <a:ext uri="{FF2B5EF4-FFF2-40B4-BE49-F238E27FC236}">
                  <a16:creationId xmlns:a16="http://schemas.microsoft.com/office/drawing/2014/main" id="{D46DEC22-2002-4FA9-844D-C84C3DA11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58">
              <a:extLst>
                <a:ext uri="{FF2B5EF4-FFF2-40B4-BE49-F238E27FC236}">
                  <a16:creationId xmlns:a16="http://schemas.microsoft.com/office/drawing/2014/main" id="{6915F12A-EEDC-4B65-AE77-59E816757D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2" name="Rectángulo 61">
            <a:extLst>
              <a:ext uri="{FF2B5EF4-FFF2-40B4-BE49-F238E27FC236}">
                <a16:creationId xmlns:a16="http://schemas.microsoft.com/office/drawing/2014/main" id="{1235A054-167E-441C-A6DE-CB584105693F}"/>
              </a:ext>
            </a:extLst>
          </p:cNvPr>
          <p:cNvSpPr/>
          <p:nvPr/>
        </p:nvSpPr>
        <p:spPr>
          <a:xfrm>
            <a:off x="1869758" y="3978725"/>
            <a:ext cx="21864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35,8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 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CF562B09-E346-4935-ADB6-015743407B6C}"/>
              </a:ext>
            </a:extLst>
          </p:cNvPr>
          <p:cNvSpPr/>
          <p:nvPr/>
        </p:nvSpPr>
        <p:spPr>
          <a:xfrm>
            <a:off x="7141253" y="4733059"/>
            <a:ext cx="24040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+mn-cs"/>
              </a:rPr>
              <a:t>372,4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gasto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+mn-cs"/>
              </a:rPr>
              <a:t> </a:t>
            </a:r>
            <a:endParaRPr kumimoji="0" lang="es-ES_tradnl" sz="1600" b="0" i="0" u="none" strike="noStrike" kern="1200" cap="none" spc="0" normalizeH="0" baseline="0" noProof="0" dirty="0">
              <a:ln>
                <a:noFill/>
              </a:ln>
              <a:solidFill>
                <a:srgbClr val="253D90"/>
              </a:solidFill>
              <a:effectLst/>
              <a:uLnTx/>
              <a:uFillTx/>
              <a:latin typeface="AmpleSoft-Bold"/>
              <a:ea typeface="+mn-ea"/>
              <a:cs typeface="+mn-cs"/>
            </a:endParaRPr>
          </a:p>
        </p:txBody>
      </p:sp>
      <p:grpSp>
        <p:nvGrpSpPr>
          <p:cNvPr id="67" name="Group 155">
            <a:extLst>
              <a:ext uri="{FF2B5EF4-FFF2-40B4-BE49-F238E27FC236}">
                <a16:creationId xmlns:a16="http://schemas.microsoft.com/office/drawing/2014/main" id="{F57D82B7-7941-402D-8258-C82CC847F22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811504" y="4741864"/>
            <a:ext cx="329749" cy="329749"/>
            <a:chOff x="3291" y="2116"/>
            <a:chExt cx="480" cy="480"/>
          </a:xfrm>
          <a:solidFill>
            <a:schemeClr val="accent5"/>
          </a:solidFill>
        </p:grpSpPr>
        <p:sp>
          <p:nvSpPr>
            <p:cNvPr id="68" name="Freeform 157">
              <a:extLst>
                <a:ext uri="{FF2B5EF4-FFF2-40B4-BE49-F238E27FC236}">
                  <a16:creationId xmlns:a16="http://schemas.microsoft.com/office/drawing/2014/main" id="{ABCA3642-BFFC-46CB-AFCA-075FB65EFF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158">
              <a:extLst>
                <a:ext uri="{FF2B5EF4-FFF2-40B4-BE49-F238E27FC236}">
                  <a16:creationId xmlns:a16="http://schemas.microsoft.com/office/drawing/2014/main" id="{8A936544-DEB9-4545-844D-CFEADBE8DA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0" name="Rectángulo 69">
            <a:extLst>
              <a:ext uri="{FF2B5EF4-FFF2-40B4-BE49-F238E27FC236}">
                <a16:creationId xmlns:a16="http://schemas.microsoft.com/office/drawing/2014/main" id="{330CD1C3-34D6-473D-90B1-842B53419798}"/>
              </a:ext>
            </a:extLst>
          </p:cNvPr>
          <p:cNvSpPr/>
          <p:nvPr/>
        </p:nvSpPr>
        <p:spPr>
          <a:xfrm>
            <a:off x="1869899" y="6130540"/>
            <a:ext cx="24040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38,3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grpSp>
        <p:nvGrpSpPr>
          <p:cNvPr id="71" name="Group 155">
            <a:extLst>
              <a:ext uri="{FF2B5EF4-FFF2-40B4-BE49-F238E27FC236}">
                <a16:creationId xmlns:a16="http://schemas.microsoft.com/office/drawing/2014/main" id="{3C69C7E8-2C10-4320-9F04-F5D6FE02607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573498" y="6130540"/>
            <a:ext cx="329749" cy="329749"/>
            <a:chOff x="3291" y="2116"/>
            <a:chExt cx="480" cy="480"/>
          </a:xfrm>
          <a:solidFill>
            <a:schemeClr val="accent5"/>
          </a:solidFill>
        </p:grpSpPr>
        <p:sp>
          <p:nvSpPr>
            <p:cNvPr id="72" name="Freeform 157">
              <a:extLst>
                <a:ext uri="{FF2B5EF4-FFF2-40B4-BE49-F238E27FC236}">
                  <a16:creationId xmlns:a16="http://schemas.microsoft.com/office/drawing/2014/main" id="{AFEEB7F1-86D0-4189-8F73-7DF90EE05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58">
              <a:extLst>
                <a:ext uri="{FF2B5EF4-FFF2-40B4-BE49-F238E27FC236}">
                  <a16:creationId xmlns:a16="http://schemas.microsoft.com/office/drawing/2014/main" id="{088B0080-9B21-4215-BF9C-3F4CA373E5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3" name="Elipse 32">
            <a:extLst>
              <a:ext uri="{FF2B5EF4-FFF2-40B4-BE49-F238E27FC236}">
                <a16:creationId xmlns:a16="http://schemas.microsoft.com/office/drawing/2014/main" id="{58DD2AD9-106E-480D-BD0B-8DA4C49E33A8}"/>
              </a:ext>
            </a:extLst>
          </p:cNvPr>
          <p:cNvSpPr/>
          <p:nvPr/>
        </p:nvSpPr>
        <p:spPr>
          <a:xfrm>
            <a:off x="-248830" y="-82689"/>
            <a:ext cx="1812587" cy="1812070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9E5B4160-5901-4B88-AD40-5CED83D04728}"/>
              </a:ext>
            </a:extLst>
          </p:cNvPr>
          <p:cNvSpPr/>
          <p:nvPr/>
        </p:nvSpPr>
        <p:spPr>
          <a:xfrm>
            <a:off x="53008" y="238539"/>
            <a:ext cx="1192696" cy="1132537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ectangle 3">
            <a:extLst>
              <a:ext uri="{FF2B5EF4-FFF2-40B4-BE49-F238E27FC236}">
                <a16:creationId xmlns:a16="http://schemas.microsoft.com/office/drawing/2014/main" id="{E1FE8BA1-3362-4395-A2BE-D0FA99966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7030" y="450631"/>
            <a:ext cx="940744" cy="920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60958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66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pleSoft-Bold" panose="02000000000000000000" pitchFamily="50" charset="0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383596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27" grpId="0"/>
      <p:bldP spid="41" grpId="0"/>
      <p:bldP spid="45" grpId="0" autoUpdateAnimBg="0"/>
      <p:bldP spid="54" grpId="0" animBg="1"/>
      <p:bldP spid="55" grpId="0" autoUpdateAnimBg="0"/>
      <p:bldP spid="56" grpId="0"/>
      <p:bldP spid="5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>
            <a:extLst>
              <a:ext uri="{FF2B5EF4-FFF2-40B4-BE49-F238E27FC236}">
                <a16:creationId xmlns:a16="http://schemas.microsoft.com/office/drawing/2014/main" id="{1FCE7519-9A78-C24A-95FE-3F1964D72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373" y="389885"/>
            <a:ext cx="9956800" cy="1200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67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ＭＳ Ｐゴシック" charset="0"/>
                <a:cs typeface="+mn-cs"/>
              </a:rPr>
              <a:t>Operamos los registros públicos de manera eficiente y eficaz apalancados en tecnología con alto grado de virtualización </a:t>
            </a:r>
          </a:p>
          <a:p>
            <a:pPr marL="0" marR="0" lvl="0" indent="0" algn="l" defTabSz="6095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667" b="0" i="0" u="none" strike="noStrike" kern="1200" cap="none" spc="0" normalizeH="0" baseline="0" noProof="0" dirty="0">
              <a:ln>
                <a:noFill/>
              </a:ln>
              <a:solidFill>
                <a:srgbClr val="253D90"/>
              </a:solidFill>
              <a:effectLst/>
              <a:uLnTx/>
              <a:uFillTx/>
              <a:latin typeface="AmpleSoft-Bold"/>
              <a:ea typeface="ＭＳ Ｐゴシック" charset="0"/>
              <a:cs typeface="+mn-cs"/>
            </a:endParaRPr>
          </a:p>
        </p:txBody>
      </p:sp>
      <p:sp>
        <p:nvSpPr>
          <p:cNvPr id="21" name="object 4">
            <a:extLst>
              <a:ext uri="{FF2B5EF4-FFF2-40B4-BE49-F238E27FC236}">
                <a16:creationId xmlns:a16="http://schemas.microsoft.com/office/drawing/2014/main" id="{6F975706-04F6-411C-864A-4837B7E75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815" y="2796303"/>
            <a:ext cx="4892559" cy="60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09585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733" b="0" i="0" u="none" strike="noStrike" kern="1200" cap="none" spc="0" normalizeH="0" baseline="0" noProof="0" dirty="0">
                <a:ln>
                  <a:noFill/>
                </a:ln>
                <a:solidFill>
                  <a:srgbClr val="FF0353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Sueño Cámara</a:t>
            </a:r>
            <a:endParaRPr kumimoji="0" lang="es-CO" sz="3733" b="0" i="0" u="none" strike="noStrike" kern="1200" cap="none" spc="0" normalizeH="0" baseline="0" noProof="0" dirty="0">
              <a:ln>
                <a:noFill/>
              </a:ln>
              <a:solidFill>
                <a:srgbClr val="FF0353"/>
              </a:solidFill>
              <a:effectLst/>
              <a:uLnTx/>
              <a:uFillTx/>
              <a:latin typeface="AmpleSoft-Bold"/>
              <a:ea typeface="+mn-ea"/>
              <a:cs typeface="Calibri" panose="020F0502020204030204" pitchFamily="34" charset="0"/>
            </a:endParaRPr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id="{881F5E35-C71B-4E1E-8F46-1209473CE1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813" y="3412682"/>
            <a:ext cx="409281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Proyecto de transformación digital para los procesos de registro y gestión documental inicialmente (Proceso, tecnología, roles, cultura)</a:t>
            </a:r>
          </a:p>
        </p:txBody>
      </p:sp>
      <p:sp>
        <p:nvSpPr>
          <p:cNvPr id="23" name="Text Box 2">
            <a:extLst>
              <a:ext uri="{FF2B5EF4-FFF2-40B4-BE49-F238E27FC236}">
                <a16:creationId xmlns:a16="http://schemas.microsoft.com/office/drawing/2014/main" id="{C312DC70-0A4F-43A2-B2D1-014D50AE4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150" y="2110301"/>
            <a:ext cx="6403524" cy="306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30712" marR="0" lvl="1" indent="-228594" algn="just" defTabSz="609585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353"/>
              </a:buClr>
              <a:buSzPct val="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Trámites de registro mercantil en </a:t>
            </a:r>
            <a:r>
              <a:rPr kumimoji="0" lang="es-ES" sz="2133" b="0" i="0" u="none" strike="noStrike" kern="1200" cap="none" spc="0" normalizeH="0" baseline="0" noProof="0" dirty="0">
                <a:ln>
                  <a:noFill/>
                </a:ln>
                <a:solidFill>
                  <a:srgbClr val="FF0353"/>
                </a:solidFill>
                <a:effectLst/>
                <a:uLnTx/>
                <a:uFillTx/>
                <a:latin typeface="AmpleSoft-Bold"/>
                <a:ea typeface="ＭＳ Ｐゴシック" charset="0"/>
                <a:cs typeface="+mn-cs"/>
              </a:rPr>
              <a:t>24 horas</a:t>
            </a:r>
            <a:endParaRPr kumimoji="0" lang="es-ES" sz="2667" b="0" i="0" u="none" strike="noStrike" kern="1200" cap="none" spc="0" normalizeH="0" baseline="0" noProof="0" dirty="0">
              <a:ln>
                <a:noFill/>
              </a:ln>
              <a:solidFill>
                <a:srgbClr val="FF0353"/>
              </a:solidFill>
              <a:effectLst/>
              <a:uLnTx/>
              <a:uFillTx/>
              <a:latin typeface="AmpleSoft-Bold"/>
              <a:ea typeface="ＭＳ Ｐゴシック" charset="0"/>
              <a:cs typeface="+mn-cs"/>
            </a:endParaRPr>
          </a:p>
          <a:p>
            <a:pPr marL="230712" marR="0" lvl="1" indent="-228594" algn="just" defTabSz="609585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353"/>
              </a:buClr>
              <a:buSzPct val="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Cumplimiento de normatividad de gestión documental</a:t>
            </a:r>
          </a:p>
          <a:p>
            <a:pPr marL="860741" marR="0" lvl="2" indent="-228594" algn="l" defTabSz="609585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353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Implementación del Protocolo de digitalización</a:t>
            </a:r>
          </a:p>
          <a:p>
            <a:pPr marL="860741" marR="0" lvl="2" indent="-228594" algn="l" defTabSz="609585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353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Coherencia con la política de cero papel - Disminución en el costo del manejo y custodia de documentos. 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  <a:p>
            <a:pPr marL="230712" marR="0" lvl="1" indent="-228594" algn="just" defTabSz="609585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353"/>
              </a:buClr>
              <a:buSzPct val="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Mitigación de riesgos en el proceso de registro</a:t>
            </a:r>
          </a:p>
          <a:p>
            <a:pPr marL="230712" marR="0" lvl="1" indent="-228594" algn="just" defTabSz="609585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353"/>
              </a:buClr>
              <a:buSzPct val="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Aumento de la productividad del personal </a:t>
            </a:r>
          </a:p>
          <a:p>
            <a:pPr marL="230712" marR="0" lvl="1" indent="-228594" algn="just" defTabSz="609585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353"/>
              </a:buClr>
              <a:buSzPct val="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Disminución en la planta de personal a finales del 2021 </a:t>
            </a:r>
          </a:p>
          <a:p>
            <a:pPr marL="230712" marR="0" lvl="1" indent="-228594" algn="just" defTabSz="609585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353"/>
              </a:buClr>
              <a:buSzPct val="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Dedicación del personal a procesos de análisis disminuyendo procesos operativos </a:t>
            </a:r>
          </a:p>
          <a:p>
            <a:pPr marL="383108" marR="0" lvl="1" indent="-380990" algn="just" defTabSz="609585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7133"/>
              </a:buClr>
              <a:buSzPct val="50000"/>
              <a:buFont typeface="Marlett" charset="0"/>
              <a:buChar char="g"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CA78001D-358E-412C-8736-D501A76E38BC}"/>
              </a:ext>
            </a:extLst>
          </p:cNvPr>
          <p:cNvCxnSpPr>
            <a:cxnSpLocks/>
          </p:cNvCxnSpPr>
          <p:nvPr/>
        </p:nvCxnSpPr>
        <p:spPr>
          <a:xfrm flipV="1">
            <a:off x="4753228" y="2195994"/>
            <a:ext cx="0" cy="2704047"/>
          </a:xfrm>
          <a:prstGeom prst="line">
            <a:avLst/>
          </a:prstGeom>
          <a:ln>
            <a:solidFill>
              <a:srgbClr val="FF0353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 Box 2">
            <a:extLst>
              <a:ext uri="{FF2B5EF4-FFF2-40B4-BE49-F238E27FC236}">
                <a16:creationId xmlns:a16="http://schemas.microsoft.com/office/drawing/2014/main" id="{EA68D07E-7DEC-41C9-B175-25FF9E76C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1907" y="5892260"/>
            <a:ext cx="2539031" cy="74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8127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2667" b="1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 Bold"/>
                <a:ea typeface="ＭＳ Ｐゴシック" charset="0"/>
                <a:cs typeface="AmpleSoft Bold"/>
              </a:rPr>
              <a:t>100% </a:t>
            </a:r>
            <a:r>
              <a:rPr kumimoji="0" lang="es-CO" alt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Implementación de la herramienta</a:t>
            </a:r>
          </a:p>
        </p:txBody>
      </p:sp>
      <p:sp>
        <p:nvSpPr>
          <p:cNvPr id="30" name="Text Box 2">
            <a:extLst>
              <a:ext uri="{FF2B5EF4-FFF2-40B4-BE49-F238E27FC236}">
                <a16:creationId xmlns:a16="http://schemas.microsoft.com/office/drawing/2014/main" id="{86218DBB-4249-403F-8CBA-749A442A3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7152" y="5905656"/>
            <a:ext cx="2539025" cy="74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8127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2667" b="1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 Bold"/>
                <a:ea typeface="ＭＳ Ｐゴシック" charset="0"/>
                <a:cs typeface="AmpleSoft Bold"/>
              </a:rPr>
              <a:t>100% </a:t>
            </a:r>
            <a:r>
              <a:rPr kumimoji="0" lang="es-CO" alt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Cumplimiento de la normatividad archivística</a:t>
            </a:r>
          </a:p>
        </p:txBody>
      </p:sp>
      <p:sp>
        <p:nvSpPr>
          <p:cNvPr id="32" name="Text Box 2">
            <a:extLst>
              <a:ext uri="{FF2B5EF4-FFF2-40B4-BE49-F238E27FC236}">
                <a16:creationId xmlns:a16="http://schemas.microsoft.com/office/drawing/2014/main" id="{2C6CC244-8625-4B92-A461-61FF332C7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6177" y="5905655"/>
            <a:ext cx="3132369" cy="995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8127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2667" b="1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 Bold"/>
                <a:ea typeface="ＭＳ Ｐゴシック" charset="0"/>
                <a:cs typeface="AmpleSoft Bold"/>
              </a:rPr>
              <a:t>100% </a:t>
            </a:r>
            <a:r>
              <a:rPr kumimoji="0" lang="es-CO" alt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Trámites gestionados con la nueva herramienta</a:t>
            </a:r>
          </a:p>
          <a:p>
            <a:pPr marL="0" marR="0" lvl="0" indent="0" algn="l" defTabSz="8127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altLang="es-CO" sz="1600" b="0" i="0" u="none" strike="noStrike" kern="1200" cap="none" spc="0" normalizeH="0" baseline="0" noProof="0" dirty="0">
              <a:ln>
                <a:noFill/>
              </a:ln>
              <a:solidFill>
                <a:srgbClr val="253D90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CC4C3D0-BFE9-4FC8-9D19-39EB2E0FB4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5849" t="5215" r="11709" b="20879"/>
          <a:stretch/>
        </p:blipFill>
        <p:spPr>
          <a:xfrm>
            <a:off x="1984610" y="5322190"/>
            <a:ext cx="696381" cy="62428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569B206-6B39-4BF0-8FFA-2D2EE3A3D7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4054" t="2713" r="11905" b="17842"/>
          <a:stretch/>
        </p:blipFill>
        <p:spPr>
          <a:xfrm>
            <a:off x="4533583" y="5342842"/>
            <a:ext cx="602576" cy="64654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BC7DC56-2BED-4D35-B57D-3AA18D9FC0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174" t="661" r="7892" b="16737"/>
          <a:stretch/>
        </p:blipFill>
        <p:spPr>
          <a:xfrm>
            <a:off x="7072608" y="5415177"/>
            <a:ext cx="602576" cy="593012"/>
          </a:xfrm>
          <a:prstGeom prst="rect">
            <a:avLst/>
          </a:prstGeom>
        </p:spPr>
      </p:pic>
      <p:grpSp>
        <p:nvGrpSpPr>
          <p:cNvPr id="39" name="Group 13">
            <a:extLst>
              <a:ext uri="{FF2B5EF4-FFF2-40B4-BE49-F238E27FC236}">
                <a16:creationId xmlns:a16="http://schemas.microsoft.com/office/drawing/2014/main" id="{9F417A74-CBCD-46A2-817A-9293CA86E42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550979" y="1927838"/>
            <a:ext cx="976359" cy="974326"/>
            <a:chOff x="1307" y="768"/>
            <a:chExt cx="480" cy="479"/>
          </a:xfrm>
          <a:solidFill>
            <a:srgbClr val="FF0353"/>
          </a:solidFill>
        </p:grpSpPr>
        <p:sp>
          <p:nvSpPr>
            <p:cNvPr id="42" name="Freeform 15">
              <a:extLst>
                <a:ext uri="{FF2B5EF4-FFF2-40B4-BE49-F238E27FC236}">
                  <a16:creationId xmlns:a16="http://schemas.microsoft.com/office/drawing/2014/main" id="{2275CF46-1923-4B0B-B455-EFD8923A9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4" y="918"/>
              <a:ext cx="178" cy="329"/>
            </a:xfrm>
            <a:custGeom>
              <a:avLst/>
              <a:gdLst>
                <a:gd name="T0" fmla="*/ 625 w 1248"/>
                <a:gd name="T1" fmla="*/ 0 h 2303"/>
                <a:gd name="T2" fmla="*/ 638 w 1248"/>
                <a:gd name="T3" fmla="*/ 2 h 2303"/>
                <a:gd name="T4" fmla="*/ 651 w 1248"/>
                <a:gd name="T5" fmla="*/ 8 h 2303"/>
                <a:gd name="T6" fmla="*/ 663 w 1248"/>
                <a:gd name="T7" fmla="*/ 16 h 2303"/>
                <a:gd name="T8" fmla="*/ 1223 w 1248"/>
                <a:gd name="T9" fmla="*/ 576 h 2303"/>
                <a:gd name="T10" fmla="*/ 1235 w 1248"/>
                <a:gd name="T11" fmla="*/ 591 h 2303"/>
                <a:gd name="T12" fmla="*/ 1244 w 1248"/>
                <a:gd name="T13" fmla="*/ 609 h 2303"/>
                <a:gd name="T14" fmla="*/ 1248 w 1248"/>
                <a:gd name="T15" fmla="*/ 627 h 2303"/>
                <a:gd name="T16" fmla="*/ 1248 w 1248"/>
                <a:gd name="T17" fmla="*/ 645 h 2303"/>
                <a:gd name="T18" fmla="*/ 1244 w 1248"/>
                <a:gd name="T19" fmla="*/ 664 h 2303"/>
                <a:gd name="T20" fmla="*/ 1235 w 1248"/>
                <a:gd name="T21" fmla="*/ 680 h 2303"/>
                <a:gd name="T22" fmla="*/ 1223 w 1248"/>
                <a:gd name="T23" fmla="*/ 695 h 2303"/>
                <a:gd name="T24" fmla="*/ 1145 w 1248"/>
                <a:gd name="T25" fmla="*/ 775 h 2303"/>
                <a:gd name="T26" fmla="*/ 1130 w 1248"/>
                <a:gd name="T27" fmla="*/ 787 h 2303"/>
                <a:gd name="T28" fmla="*/ 1112 w 1248"/>
                <a:gd name="T29" fmla="*/ 795 h 2303"/>
                <a:gd name="T30" fmla="*/ 1094 w 1248"/>
                <a:gd name="T31" fmla="*/ 799 h 2303"/>
                <a:gd name="T32" fmla="*/ 1076 w 1248"/>
                <a:gd name="T33" fmla="*/ 799 h 2303"/>
                <a:gd name="T34" fmla="*/ 1058 w 1248"/>
                <a:gd name="T35" fmla="*/ 795 h 2303"/>
                <a:gd name="T36" fmla="*/ 1041 w 1248"/>
                <a:gd name="T37" fmla="*/ 787 h 2303"/>
                <a:gd name="T38" fmla="*/ 1026 w 1248"/>
                <a:gd name="T39" fmla="*/ 775 h 2303"/>
                <a:gd name="T40" fmla="*/ 764 w 1248"/>
                <a:gd name="T41" fmla="*/ 513 h 2303"/>
                <a:gd name="T42" fmla="*/ 764 w 1248"/>
                <a:gd name="T43" fmla="*/ 2220 h 2303"/>
                <a:gd name="T44" fmla="*/ 761 w 1248"/>
                <a:gd name="T45" fmla="*/ 2241 h 2303"/>
                <a:gd name="T46" fmla="*/ 753 w 1248"/>
                <a:gd name="T47" fmla="*/ 2261 h 2303"/>
                <a:gd name="T48" fmla="*/ 740 w 1248"/>
                <a:gd name="T49" fmla="*/ 2279 h 2303"/>
                <a:gd name="T50" fmla="*/ 722 w 1248"/>
                <a:gd name="T51" fmla="*/ 2292 h 2303"/>
                <a:gd name="T52" fmla="*/ 702 w 1248"/>
                <a:gd name="T53" fmla="*/ 2300 h 2303"/>
                <a:gd name="T54" fmla="*/ 681 w 1248"/>
                <a:gd name="T55" fmla="*/ 2303 h 2303"/>
                <a:gd name="T56" fmla="*/ 569 w 1248"/>
                <a:gd name="T57" fmla="*/ 2303 h 2303"/>
                <a:gd name="T58" fmla="*/ 546 w 1248"/>
                <a:gd name="T59" fmla="*/ 2300 h 2303"/>
                <a:gd name="T60" fmla="*/ 526 w 1248"/>
                <a:gd name="T61" fmla="*/ 2292 h 2303"/>
                <a:gd name="T62" fmla="*/ 508 w 1248"/>
                <a:gd name="T63" fmla="*/ 2279 h 2303"/>
                <a:gd name="T64" fmla="*/ 495 w 1248"/>
                <a:gd name="T65" fmla="*/ 2261 h 2303"/>
                <a:gd name="T66" fmla="*/ 487 w 1248"/>
                <a:gd name="T67" fmla="*/ 2241 h 2303"/>
                <a:gd name="T68" fmla="*/ 484 w 1248"/>
                <a:gd name="T69" fmla="*/ 2220 h 2303"/>
                <a:gd name="T70" fmla="*/ 484 w 1248"/>
                <a:gd name="T71" fmla="*/ 513 h 2303"/>
                <a:gd name="T72" fmla="*/ 222 w 1248"/>
                <a:gd name="T73" fmla="*/ 775 h 2303"/>
                <a:gd name="T74" fmla="*/ 207 w 1248"/>
                <a:gd name="T75" fmla="*/ 787 h 2303"/>
                <a:gd name="T76" fmla="*/ 190 w 1248"/>
                <a:gd name="T77" fmla="*/ 795 h 2303"/>
                <a:gd name="T78" fmla="*/ 172 w 1248"/>
                <a:gd name="T79" fmla="*/ 799 h 2303"/>
                <a:gd name="T80" fmla="*/ 154 w 1248"/>
                <a:gd name="T81" fmla="*/ 799 h 2303"/>
                <a:gd name="T82" fmla="*/ 136 w 1248"/>
                <a:gd name="T83" fmla="*/ 795 h 2303"/>
                <a:gd name="T84" fmla="*/ 118 w 1248"/>
                <a:gd name="T85" fmla="*/ 787 h 2303"/>
                <a:gd name="T86" fmla="*/ 103 w 1248"/>
                <a:gd name="T87" fmla="*/ 775 h 2303"/>
                <a:gd name="T88" fmla="*/ 25 w 1248"/>
                <a:gd name="T89" fmla="*/ 695 h 2303"/>
                <a:gd name="T90" fmla="*/ 13 w 1248"/>
                <a:gd name="T91" fmla="*/ 680 h 2303"/>
                <a:gd name="T92" fmla="*/ 4 w 1248"/>
                <a:gd name="T93" fmla="*/ 664 h 2303"/>
                <a:gd name="T94" fmla="*/ 0 w 1248"/>
                <a:gd name="T95" fmla="*/ 645 h 2303"/>
                <a:gd name="T96" fmla="*/ 0 w 1248"/>
                <a:gd name="T97" fmla="*/ 627 h 2303"/>
                <a:gd name="T98" fmla="*/ 4 w 1248"/>
                <a:gd name="T99" fmla="*/ 609 h 2303"/>
                <a:gd name="T100" fmla="*/ 13 w 1248"/>
                <a:gd name="T101" fmla="*/ 591 h 2303"/>
                <a:gd name="T102" fmla="*/ 25 w 1248"/>
                <a:gd name="T103" fmla="*/ 576 h 2303"/>
                <a:gd name="T104" fmla="*/ 585 w 1248"/>
                <a:gd name="T105" fmla="*/ 16 h 2303"/>
                <a:gd name="T106" fmla="*/ 596 w 1248"/>
                <a:gd name="T107" fmla="*/ 8 h 2303"/>
                <a:gd name="T108" fmla="*/ 610 w 1248"/>
                <a:gd name="T109" fmla="*/ 2 h 2303"/>
                <a:gd name="T110" fmla="*/ 625 w 1248"/>
                <a:gd name="T111" fmla="*/ 0 h 2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48" h="2303">
                  <a:moveTo>
                    <a:pt x="625" y="0"/>
                  </a:moveTo>
                  <a:lnTo>
                    <a:pt x="638" y="2"/>
                  </a:lnTo>
                  <a:lnTo>
                    <a:pt x="651" y="8"/>
                  </a:lnTo>
                  <a:lnTo>
                    <a:pt x="663" y="16"/>
                  </a:lnTo>
                  <a:lnTo>
                    <a:pt x="1223" y="576"/>
                  </a:lnTo>
                  <a:lnTo>
                    <a:pt x="1235" y="591"/>
                  </a:lnTo>
                  <a:lnTo>
                    <a:pt x="1244" y="609"/>
                  </a:lnTo>
                  <a:lnTo>
                    <a:pt x="1248" y="627"/>
                  </a:lnTo>
                  <a:lnTo>
                    <a:pt x="1248" y="645"/>
                  </a:lnTo>
                  <a:lnTo>
                    <a:pt x="1244" y="664"/>
                  </a:lnTo>
                  <a:lnTo>
                    <a:pt x="1235" y="680"/>
                  </a:lnTo>
                  <a:lnTo>
                    <a:pt x="1223" y="695"/>
                  </a:lnTo>
                  <a:lnTo>
                    <a:pt x="1145" y="775"/>
                  </a:lnTo>
                  <a:lnTo>
                    <a:pt x="1130" y="787"/>
                  </a:lnTo>
                  <a:lnTo>
                    <a:pt x="1112" y="795"/>
                  </a:lnTo>
                  <a:lnTo>
                    <a:pt x="1094" y="799"/>
                  </a:lnTo>
                  <a:lnTo>
                    <a:pt x="1076" y="799"/>
                  </a:lnTo>
                  <a:lnTo>
                    <a:pt x="1058" y="795"/>
                  </a:lnTo>
                  <a:lnTo>
                    <a:pt x="1041" y="787"/>
                  </a:lnTo>
                  <a:lnTo>
                    <a:pt x="1026" y="775"/>
                  </a:lnTo>
                  <a:lnTo>
                    <a:pt x="764" y="513"/>
                  </a:lnTo>
                  <a:lnTo>
                    <a:pt x="764" y="2220"/>
                  </a:lnTo>
                  <a:lnTo>
                    <a:pt x="761" y="2241"/>
                  </a:lnTo>
                  <a:lnTo>
                    <a:pt x="753" y="2261"/>
                  </a:lnTo>
                  <a:lnTo>
                    <a:pt x="740" y="2279"/>
                  </a:lnTo>
                  <a:lnTo>
                    <a:pt x="722" y="2292"/>
                  </a:lnTo>
                  <a:lnTo>
                    <a:pt x="702" y="2300"/>
                  </a:lnTo>
                  <a:lnTo>
                    <a:pt x="681" y="2303"/>
                  </a:lnTo>
                  <a:lnTo>
                    <a:pt x="569" y="2303"/>
                  </a:lnTo>
                  <a:lnTo>
                    <a:pt x="546" y="2300"/>
                  </a:lnTo>
                  <a:lnTo>
                    <a:pt x="526" y="2292"/>
                  </a:lnTo>
                  <a:lnTo>
                    <a:pt x="508" y="2279"/>
                  </a:lnTo>
                  <a:lnTo>
                    <a:pt x="495" y="2261"/>
                  </a:lnTo>
                  <a:lnTo>
                    <a:pt x="487" y="2241"/>
                  </a:lnTo>
                  <a:lnTo>
                    <a:pt x="484" y="2220"/>
                  </a:lnTo>
                  <a:lnTo>
                    <a:pt x="484" y="513"/>
                  </a:lnTo>
                  <a:lnTo>
                    <a:pt x="222" y="775"/>
                  </a:lnTo>
                  <a:lnTo>
                    <a:pt x="207" y="787"/>
                  </a:lnTo>
                  <a:lnTo>
                    <a:pt x="190" y="795"/>
                  </a:lnTo>
                  <a:lnTo>
                    <a:pt x="172" y="799"/>
                  </a:lnTo>
                  <a:lnTo>
                    <a:pt x="154" y="799"/>
                  </a:lnTo>
                  <a:lnTo>
                    <a:pt x="136" y="795"/>
                  </a:lnTo>
                  <a:lnTo>
                    <a:pt x="118" y="787"/>
                  </a:lnTo>
                  <a:lnTo>
                    <a:pt x="103" y="775"/>
                  </a:lnTo>
                  <a:lnTo>
                    <a:pt x="25" y="695"/>
                  </a:lnTo>
                  <a:lnTo>
                    <a:pt x="13" y="680"/>
                  </a:lnTo>
                  <a:lnTo>
                    <a:pt x="4" y="664"/>
                  </a:lnTo>
                  <a:lnTo>
                    <a:pt x="0" y="645"/>
                  </a:lnTo>
                  <a:lnTo>
                    <a:pt x="0" y="627"/>
                  </a:lnTo>
                  <a:lnTo>
                    <a:pt x="4" y="609"/>
                  </a:lnTo>
                  <a:lnTo>
                    <a:pt x="13" y="591"/>
                  </a:lnTo>
                  <a:lnTo>
                    <a:pt x="25" y="576"/>
                  </a:lnTo>
                  <a:lnTo>
                    <a:pt x="585" y="16"/>
                  </a:lnTo>
                  <a:lnTo>
                    <a:pt x="596" y="8"/>
                  </a:lnTo>
                  <a:lnTo>
                    <a:pt x="610" y="2"/>
                  </a:lnTo>
                  <a:lnTo>
                    <a:pt x="6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Freeform 16">
              <a:extLst>
                <a:ext uri="{FF2B5EF4-FFF2-40B4-BE49-F238E27FC236}">
                  <a16:creationId xmlns:a16="http://schemas.microsoft.com/office/drawing/2014/main" id="{9C506587-2A8C-47E1-90D1-26E902BAF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7" y="768"/>
              <a:ext cx="480" cy="343"/>
            </a:xfrm>
            <a:custGeom>
              <a:avLst/>
              <a:gdLst>
                <a:gd name="T0" fmla="*/ 2051 w 3360"/>
                <a:gd name="T1" fmla="*/ 50 h 2402"/>
                <a:gd name="T2" fmla="*/ 2422 w 3360"/>
                <a:gd name="T3" fmla="*/ 236 h 2402"/>
                <a:gd name="T4" fmla="*/ 2707 w 3360"/>
                <a:gd name="T5" fmla="*/ 535 h 2402"/>
                <a:gd name="T6" fmla="*/ 2876 w 3360"/>
                <a:gd name="T7" fmla="*/ 917 h 2402"/>
                <a:gd name="T8" fmla="*/ 3105 w 3360"/>
                <a:gd name="T9" fmla="*/ 1128 h 2402"/>
                <a:gd name="T10" fmla="*/ 3291 w 3360"/>
                <a:gd name="T11" fmla="*/ 1372 h 2402"/>
                <a:gd name="T12" fmla="*/ 3360 w 3360"/>
                <a:gd name="T13" fmla="*/ 1680 h 2402"/>
                <a:gd name="T14" fmla="*/ 3298 w 3360"/>
                <a:gd name="T15" fmla="*/ 1972 h 2402"/>
                <a:gd name="T16" fmla="*/ 3127 w 3360"/>
                <a:gd name="T17" fmla="*/ 2213 h 2402"/>
                <a:gd name="T18" fmla="*/ 2864 w 3360"/>
                <a:gd name="T19" fmla="*/ 2369 h 2402"/>
                <a:gd name="T20" fmla="*/ 2101 w 3360"/>
                <a:gd name="T21" fmla="*/ 2402 h 2402"/>
                <a:gd name="T22" fmla="*/ 2019 w 3360"/>
                <a:gd name="T23" fmla="*/ 2340 h 2402"/>
                <a:gd name="T24" fmla="*/ 2040 w 3360"/>
                <a:gd name="T25" fmla="*/ 2147 h 2402"/>
                <a:gd name="T26" fmla="*/ 2170 w 3360"/>
                <a:gd name="T27" fmla="*/ 2124 h 2402"/>
                <a:gd name="T28" fmla="*/ 2379 w 3360"/>
                <a:gd name="T29" fmla="*/ 2126 h 2402"/>
                <a:gd name="T30" fmla="*/ 2564 w 3360"/>
                <a:gd name="T31" fmla="*/ 2128 h 2402"/>
                <a:gd name="T32" fmla="*/ 2668 w 3360"/>
                <a:gd name="T33" fmla="*/ 2126 h 2402"/>
                <a:gd name="T34" fmla="*/ 2882 w 3360"/>
                <a:gd name="T35" fmla="*/ 2051 h 2402"/>
                <a:gd name="T36" fmla="*/ 3037 w 3360"/>
                <a:gd name="T37" fmla="*/ 1872 h 2402"/>
                <a:gd name="T38" fmla="*/ 3077 w 3360"/>
                <a:gd name="T39" fmla="*/ 1627 h 2402"/>
                <a:gd name="T40" fmla="*/ 2977 w 3360"/>
                <a:gd name="T41" fmla="*/ 1396 h 2402"/>
                <a:gd name="T42" fmla="*/ 2780 w 3360"/>
                <a:gd name="T43" fmla="*/ 1258 h 2402"/>
                <a:gd name="T44" fmla="*/ 2631 w 3360"/>
                <a:gd name="T45" fmla="*/ 1218 h 2402"/>
                <a:gd name="T46" fmla="*/ 2596 w 3360"/>
                <a:gd name="T47" fmla="*/ 954 h 2402"/>
                <a:gd name="T48" fmla="*/ 2441 w 3360"/>
                <a:gd name="T49" fmla="*/ 643 h 2402"/>
                <a:gd name="T50" fmla="*/ 2184 w 3360"/>
                <a:gd name="T51" fmla="*/ 412 h 2402"/>
                <a:gd name="T52" fmla="*/ 1854 w 3360"/>
                <a:gd name="T53" fmla="*/ 291 h 2402"/>
                <a:gd name="T54" fmla="*/ 1502 w 3360"/>
                <a:gd name="T55" fmla="*/ 304 h 2402"/>
                <a:gd name="T56" fmla="*/ 1197 w 3360"/>
                <a:gd name="T57" fmla="*/ 435 h 2402"/>
                <a:gd name="T58" fmla="*/ 956 w 3360"/>
                <a:gd name="T59" fmla="*/ 669 h 2402"/>
                <a:gd name="T60" fmla="*/ 724 w 3360"/>
                <a:gd name="T61" fmla="*/ 825 h 2402"/>
                <a:gd name="T62" fmla="*/ 492 w 3360"/>
                <a:gd name="T63" fmla="*/ 967 h 2402"/>
                <a:gd name="T64" fmla="*/ 326 w 3360"/>
                <a:gd name="T65" fmla="*/ 1214 h 2402"/>
                <a:gd name="T66" fmla="*/ 283 w 3360"/>
                <a:gd name="T67" fmla="*/ 1519 h 2402"/>
                <a:gd name="T68" fmla="*/ 379 w 3360"/>
                <a:gd name="T69" fmla="*/ 1805 h 2402"/>
                <a:gd name="T70" fmla="*/ 583 w 3360"/>
                <a:gd name="T71" fmla="*/ 2017 h 2402"/>
                <a:gd name="T72" fmla="*/ 865 w 3360"/>
                <a:gd name="T73" fmla="*/ 2122 h 2402"/>
                <a:gd name="T74" fmla="*/ 963 w 3360"/>
                <a:gd name="T75" fmla="*/ 2123 h 2402"/>
                <a:gd name="T76" fmla="*/ 1138 w 3360"/>
                <a:gd name="T77" fmla="*/ 2123 h 2402"/>
                <a:gd name="T78" fmla="*/ 1264 w 3360"/>
                <a:gd name="T79" fmla="*/ 2147 h 2402"/>
                <a:gd name="T80" fmla="*/ 1285 w 3360"/>
                <a:gd name="T81" fmla="*/ 2340 h 2402"/>
                <a:gd name="T82" fmla="*/ 1205 w 3360"/>
                <a:gd name="T83" fmla="*/ 2402 h 2402"/>
                <a:gd name="T84" fmla="*/ 689 w 3360"/>
                <a:gd name="T85" fmla="*/ 2370 h 2402"/>
                <a:gd name="T86" fmla="*/ 377 w 3360"/>
                <a:gd name="T87" fmla="*/ 2214 h 2402"/>
                <a:gd name="T88" fmla="*/ 139 w 3360"/>
                <a:gd name="T89" fmla="*/ 1951 h 2402"/>
                <a:gd name="T90" fmla="*/ 12 w 3360"/>
                <a:gd name="T91" fmla="*/ 1609 h 2402"/>
                <a:gd name="T92" fmla="*/ 26 w 3360"/>
                <a:gd name="T93" fmla="*/ 1231 h 2402"/>
                <a:gd name="T94" fmla="*/ 179 w 3360"/>
                <a:gd name="T95" fmla="*/ 901 h 2402"/>
                <a:gd name="T96" fmla="*/ 440 w 3360"/>
                <a:gd name="T97" fmla="*/ 655 h 2402"/>
                <a:gd name="T98" fmla="*/ 754 w 3360"/>
                <a:gd name="T99" fmla="*/ 469 h 2402"/>
                <a:gd name="T100" fmla="*/ 1060 w 3360"/>
                <a:gd name="T101" fmla="*/ 191 h 2402"/>
                <a:gd name="T102" fmla="*/ 1448 w 3360"/>
                <a:gd name="T103" fmla="*/ 29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60" h="2402">
                  <a:moveTo>
                    <a:pt x="1709" y="0"/>
                  </a:moveTo>
                  <a:lnTo>
                    <a:pt x="1796" y="3"/>
                  </a:lnTo>
                  <a:lnTo>
                    <a:pt x="1883" y="13"/>
                  </a:lnTo>
                  <a:lnTo>
                    <a:pt x="1968" y="29"/>
                  </a:lnTo>
                  <a:lnTo>
                    <a:pt x="2051" y="50"/>
                  </a:lnTo>
                  <a:lnTo>
                    <a:pt x="2130" y="76"/>
                  </a:lnTo>
                  <a:lnTo>
                    <a:pt x="2208" y="109"/>
                  </a:lnTo>
                  <a:lnTo>
                    <a:pt x="2283" y="147"/>
                  </a:lnTo>
                  <a:lnTo>
                    <a:pt x="2354" y="189"/>
                  </a:lnTo>
                  <a:lnTo>
                    <a:pt x="2422" y="236"/>
                  </a:lnTo>
                  <a:lnTo>
                    <a:pt x="2487" y="288"/>
                  </a:lnTo>
                  <a:lnTo>
                    <a:pt x="2549" y="344"/>
                  </a:lnTo>
                  <a:lnTo>
                    <a:pt x="2606" y="404"/>
                  </a:lnTo>
                  <a:lnTo>
                    <a:pt x="2658" y="467"/>
                  </a:lnTo>
                  <a:lnTo>
                    <a:pt x="2707" y="535"/>
                  </a:lnTo>
                  <a:lnTo>
                    <a:pt x="2751" y="606"/>
                  </a:lnTo>
                  <a:lnTo>
                    <a:pt x="2790" y="679"/>
                  </a:lnTo>
                  <a:lnTo>
                    <a:pt x="2824" y="757"/>
                  </a:lnTo>
                  <a:lnTo>
                    <a:pt x="2853" y="836"/>
                  </a:lnTo>
                  <a:lnTo>
                    <a:pt x="2876" y="917"/>
                  </a:lnTo>
                  <a:lnTo>
                    <a:pt x="2894" y="1002"/>
                  </a:lnTo>
                  <a:lnTo>
                    <a:pt x="2951" y="1026"/>
                  </a:lnTo>
                  <a:lnTo>
                    <a:pt x="3006" y="1056"/>
                  </a:lnTo>
                  <a:lnTo>
                    <a:pt x="3057" y="1091"/>
                  </a:lnTo>
                  <a:lnTo>
                    <a:pt x="3105" y="1128"/>
                  </a:lnTo>
                  <a:lnTo>
                    <a:pt x="3150" y="1170"/>
                  </a:lnTo>
                  <a:lnTo>
                    <a:pt x="3192" y="1216"/>
                  </a:lnTo>
                  <a:lnTo>
                    <a:pt x="3229" y="1265"/>
                  </a:lnTo>
                  <a:lnTo>
                    <a:pt x="3262" y="1317"/>
                  </a:lnTo>
                  <a:lnTo>
                    <a:pt x="3291" y="1372"/>
                  </a:lnTo>
                  <a:lnTo>
                    <a:pt x="3315" y="1429"/>
                  </a:lnTo>
                  <a:lnTo>
                    <a:pt x="3335" y="1489"/>
                  </a:lnTo>
                  <a:lnTo>
                    <a:pt x="3349" y="1551"/>
                  </a:lnTo>
                  <a:lnTo>
                    <a:pt x="3357" y="1615"/>
                  </a:lnTo>
                  <a:lnTo>
                    <a:pt x="3360" y="1680"/>
                  </a:lnTo>
                  <a:lnTo>
                    <a:pt x="3357" y="1742"/>
                  </a:lnTo>
                  <a:lnTo>
                    <a:pt x="3350" y="1802"/>
                  </a:lnTo>
                  <a:lnTo>
                    <a:pt x="3338" y="1860"/>
                  </a:lnTo>
                  <a:lnTo>
                    <a:pt x="3320" y="1917"/>
                  </a:lnTo>
                  <a:lnTo>
                    <a:pt x="3298" y="1972"/>
                  </a:lnTo>
                  <a:lnTo>
                    <a:pt x="3272" y="2024"/>
                  </a:lnTo>
                  <a:lnTo>
                    <a:pt x="3243" y="2074"/>
                  </a:lnTo>
                  <a:lnTo>
                    <a:pt x="3209" y="2122"/>
                  </a:lnTo>
                  <a:lnTo>
                    <a:pt x="3170" y="2169"/>
                  </a:lnTo>
                  <a:lnTo>
                    <a:pt x="3127" y="2213"/>
                  </a:lnTo>
                  <a:lnTo>
                    <a:pt x="3081" y="2252"/>
                  </a:lnTo>
                  <a:lnTo>
                    <a:pt x="3031" y="2288"/>
                  </a:lnTo>
                  <a:lnTo>
                    <a:pt x="2978" y="2320"/>
                  </a:lnTo>
                  <a:lnTo>
                    <a:pt x="2922" y="2347"/>
                  </a:lnTo>
                  <a:lnTo>
                    <a:pt x="2864" y="2369"/>
                  </a:lnTo>
                  <a:lnTo>
                    <a:pt x="2804" y="2387"/>
                  </a:lnTo>
                  <a:lnTo>
                    <a:pt x="2759" y="2396"/>
                  </a:lnTo>
                  <a:lnTo>
                    <a:pt x="2714" y="2401"/>
                  </a:lnTo>
                  <a:lnTo>
                    <a:pt x="2669" y="2402"/>
                  </a:lnTo>
                  <a:lnTo>
                    <a:pt x="2101" y="2402"/>
                  </a:lnTo>
                  <a:lnTo>
                    <a:pt x="2078" y="2399"/>
                  </a:lnTo>
                  <a:lnTo>
                    <a:pt x="2058" y="2391"/>
                  </a:lnTo>
                  <a:lnTo>
                    <a:pt x="2040" y="2378"/>
                  </a:lnTo>
                  <a:lnTo>
                    <a:pt x="2027" y="2360"/>
                  </a:lnTo>
                  <a:lnTo>
                    <a:pt x="2019" y="2340"/>
                  </a:lnTo>
                  <a:lnTo>
                    <a:pt x="2016" y="2319"/>
                  </a:lnTo>
                  <a:lnTo>
                    <a:pt x="2016" y="2207"/>
                  </a:lnTo>
                  <a:lnTo>
                    <a:pt x="2019" y="2184"/>
                  </a:lnTo>
                  <a:lnTo>
                    <a:pt x="2027" y="2164"/>
                  </a:lnTo>
                  <a:lnTo>
                    <a:pt x="2040" y="2147"/>
                  </a:lnTo>
                  <a:lnTo>
                    <a:pt x="2058" y="2134"/>
                  </a:lnTo>
                  <a:lnTo>
                    <a:pt x="2078" y="2126"/>
                  </a:lnTo>
                  <a:lnTo>
                    <a:pt x="2101" y="2123"/>
                  </a:lnTo>
                  <a:lnTo>
                    <a:pt x="2133" y="2123"/>
                  </a:lnTo>
                  <a:lnTo>
                    <a:pt x="2170" y="2124"/>
                  </a:lnTo>
                  <a:lnTo>
                    <a:pt x="2209" y="2124"/>
                  </a:lnTo>
                  <a:lnTo>
                    <a:pt x="2250" y="2124"/>
                  </a:lnTo>
                  <a:lnTo>
                    <a:pt x="2293" y="2125"/>
                  </a:lnTo>
                  <a:lnTo>
                    <a:pt x="2336" y="2125"/>
                  </a:lnTo>
                  <a:lnTo>
                    <a:pt x="2379" y="2126"/>
                  </a:lnTo>
                  <a:lnTo>
                    <a:pt x="2421" y="2126"/>
                  </a:lnTo>
                  <a:lnTo>
                    <a:pt x="2461" y="2127"/>
                  </a:lnTo>
                  <a:lnTo>
                    <a:pt x="2499" y="2127"/>
                  </a:lnTo>
                  <a:lnTo>
                    <a:pt x="2533" y="2127"/>
                  </a:lnTo>
                  <a:lnTo>
                    <a:pt x="2564" y="2128"/>
                  </a:lnTo>
                  <a:lnTo>
                    <a:pt x="2590" y="2128"/>
                  </a:lnTo>
                  <a:lnTo>
                    <a:pt x="2611" y="2128"/>
                  </a:lnTo>
                  <a:lnTo>
                    <a:pt x="2625" y="2128"/>
                  </a:lnTo>
                  <a:lnTo>
                    <a:pt x="2632" y="2128"/>
                  </a:lnTo>
                  <a:lnTo>
                    <a:pt x="2668" y="2126"/>
                  </a:lnTo>
                  <a:lnTo>
                    <a:pt x="2703" y="2122"/>
                  </a:lnTo>
                  <a:lnTo>
                    <a:pt x="2751" y="2112"/>
                  </a:lnTo>
                  <a:lnTo>
                    <a:pt x="2798" y="2096"/>
                  </a:lnTo>
                  <a:lnTo>
                    <a:pt x="2842" y="2075"/>
                  </a:lnTo>
                  <a:lnTo>
                    <a:pt x="2882" y="2051"/>
                  </a:lnTo>
                  <a:lnTo>
                    <a:pt x="2921" y="2022"/>
                  </a:lnTo>
                  <a:lnTo>
                    <a:pt x="2956" y="1990"/>
                  </a:lnTo>
                  <a:lnTo>
                    <a:pt x="2986" y="1953"/>
                  </a:lnTo>
                  <a:lnTo>
                    <a:pt x="3014" y="1914"/>
                  </a:lnTo>
                  <a:lnTo>
                    <a:pt x="3037" y="1872"/>
                  </a:lnTo>
                  <a:lnTo>
                    <a:pt x="3056" y="1827"/>
                  </a:lnTo>
                  <a:lnTo>
                    <a:pt x="3069" y="1780"/>
                  </a:lnTo>
                  <a:lnTo>
                    <a:pt x="3077" y="1731"/>
                  </a:lnTo>
                  <a:lnTo>
                    <a:pt x="3080" y="1680"/>
                  </a:lnTo>
                  <a:lnTo>
                    <a:pt x="3077" y="1627"/>
                  </a:lnTo>
                  <a:lnTo>
                    <a:pt x="3068" y="1576"/>
                  </a:lnTo>
                  <a:lnTo>
                    <a:pt x="3053" y="1526"/>
                  </a:lnTo>
                  <a:lnTo>
                    <a:pt x="3032" y="1481"/>
                  </a:lnTo>
                  <a:lnTo>
                    <a:pt x="3008" y="1437"/>
                  </a:lnTo>
                  <a:lnTo>
                    <a:pt x="2977" y="1396"/>
                  </a:lnTo>
                  <a:lnTo>
                    <a:pt x="2944" y="1359"/>
                  </a:lnTo>
                  <a:lnTo>
                    <a:pt x="2906" y="1327"/>
                  </a:lnTo>
                  <a:lnTo>
                    <a:pt x="2866" y="1299"/>
                  </a:lnTo>
                  <a:lnTo>
                    <a:pt x="2824" y="1276"/>
                  </a:lnTo>
                  <a:lnTo>
                    <a:pt x="2780" y="1258"/>
                  </a:lnTo>
                  <a:lnTo>
                    <a:pt x="2732" y="1243"/>
                  </a:lnTo>
                  <a:lnTo>
                    <a:pt x="2683" y="1235"/>
                  </a:lnTo>
                  <a:lnTo>
                    <a:pt x="2632" y="1232"/>
                  </a:lnTo>
                  <a:lnTo>
                    <a:pt x="2631" y="1232"/>
                  </a:lnTo>
                  <a:lnTo>
                    <a:pt x="2631" y="1218"/>
                  </a:lnTo>
                  <a:lnTo>
                    <a:pt x="2632" y="1205"/>
                  </a:lnTo>
                  <a:lnTo>
                    <a:pt x="2630" y="1139"/>
                  </a:lnTo>
                  <a:lnTo>
                    <a:pt x="2623" y="1076"/>
                  </a:lnTo>
                  <a:lnTo>
                    <a:pt x="2612" y="1014"/>
                  </a:lnTo>
                  <a:lnTo>
                    <a:pt x="2596" y="954"/>
                  </a:lnTo>
                  <a:lnTo>
                    <a:pt x="2575" y="887"/>
                  </a:lnTo>
                  <a:lnTo>
                    <a:pt x="2549" y="822"/>
                  </a:lnTo>
                  <a:lnTo>
                    <a:pt x="2517" y="759"/>
                  </a:lnTo>
                  <a:lnTo>
                    <a:pt x="2480" y="700"/>
                  </a:lnTo>
                  <a:lnTo>
                    <a:pt x="2441" y="643"/>
                  </a:lnTo>
                  <a:lnTo>
                    <a:pt x="2397" y="590"/>
                  </a:lnTo>
                  <a:lnTo>
                    <a:pt x="2348" y="540"/>
                  </a:lnTo>
                  <a:lnTo>
                    <a:pt x="2297" y="493"/>
                  </a:lnTo>
                  <a:lnTo>
                    <a:pt x="2242" y="451"/>
                  </a:lnTo>
                  <a:lnTo>
                    <a:pt x="2184" y="412"/>
                  </a:lnTo>
                  <a:lnTo>
                    <a:pt x="2123" y="379"/>
                  </a:lnTo>
                  <a:lnTo>
                    <a:pt x="2059" y="349"/>
                  </a:lnTo>
                  <a:lnTo>
                    <a:pt x="1993" y="325"/>
                  </a:lnTo>
                  <a:lnTo>
                    <a:pt x="1924" y="306"/>
                  </a:lnTo>
                  <a:lnTo>
                    <a:pt x="1854" y="291"/>
                  </a:lnTo>
                  <a:lnTo>
                    <a:pt x="1782" y="283"/>
                  </a:lnTo>
                  <a:lnTo>
                    <a:pt x="1709" y="280"/>
                  </a:lnTo>
                  <a:lnTo>
                    <a:pt x="1638" y="283"/>
                  </a:lnTo>
                  <a:lnTo>
                    <a:pt x="1569" y="290"/>
                  </a:lnTo>
                  <a:lnTo>
                    <a:pt x="1502" y="304"/>
                  </a:lnTo>
                  <a:lnTo>
                    <a:pt x="1437" y="321"/>
                  </a:lnTo>
                  <a:lnTo>
                    <a:pt x="1374" y="343"/>
                  </a:lnTo>
                  <a:lnTo>
                    <a:pt x="1312" y="370"/>
                  </a:lnTo>
                  <a:lnTo>
                    <a:pt x="1253" y="400"/>
                  </a:lnTo>
                  <a:lnTo>
                    <a:pt x="1197" y="435"/>
                  </a:lnTo>
                  <a:lnTo>
                    <a:pt x="1144" y="474"/>
                  </a:lnTo>
                  <a:lnTo>
                    <a:pt x="1094" y="516"/>
                  </a:lnTo>
                  <a:lnTo>
                    <a:pt x="1044" y="564"/>
                  </a:lnTo>
                  <a:lnTo>
                    <a:pt x="998" y="615"/>
                  </a:lnTo>
                  <a:lnTo>
                    <a:pt x="956" y="669"/>
                  </a:lnTo>
                  <a:lnTo>
                    <a:pt x="918" y="727"/>
                  </a:lnTo>
                  <a:lnTo>
                    <a:pt x="885" y="788"/>
                  </a:lnTo>
                  <a:lnTo>
                    <a:pt x="829" y="795"/>
                  </a:lnTo>
                  <a:lnTo>
                    <a:pt x="776" y="808"/>
                  </a:lnTo>
                  <a:lnTo>
                    <a:pt x="724" y="825"/>
                  </a:lnTo>
                  <a:lnTo>
                    <a:pt x="674" y="845"/>
                  </a:lnTo>
                  <a:lnTo>
                    <a:pt x="626" y="870"/>
                  </a:lnTo>
                  <a:lnTo>
                    <a:pt x="580" y="897"/>
                  </a:lnTo>
                  <a:lnTo>
                    <a:pt x="537" y="929"/>
                  </a:lnTo>
                  <a:lnTo>
                    <a:pt x="492" y="967"/>
                  </a:lnTo>
                  <a:lnTo>
                    <a:pt x="450" y="1010"/>
                  </a:lnTo>
                  <a:lnTo>
                    <a:pt x="412" y="1057"/>
                  </a:lnTo>
                  <a:lnTo>
                    <a:pt x="379" y="1106"/>
                  </a:lnTo>
                  <a:lnTo>
                    <a:pt x="350" y="1159"/>
                  </a:lnTo>
                  <a:lnTo>
                    <a:pt x="326" y="1214"/>
                  </a:lnTo>
                  <a:lnTo>
                    <a:pt x="306" y="1271"/>
                  </a:lnTo>
                  <a:lnTo>
                    <a:pt x="292" y="1331"/>
                  </a:lnTo>
                  <a:lnTo>
                    <a:pt x="283" y="1393"/>
                  </a:lnTo>
                  <a:lnTo>
                    <a:pt x="280" y="1456"/>
                  </a:lnTo>
                  <a:lnTo>
                    <a:pt x="283" y="1519"/>
                  </a:lnTo>
                  <a:lnTo>
                    <a:pt x="291" y="1581"/>
                  </a:lnTo>
                  <a:lnTo>
                    <a:pt x="305" y="1640"/>
                  </a:lnTo>
                  <a:lnTo>
                    <a:pt x="325" y="1698"/>
                  </a:lnTo>
                  <a:lnTo>
                    <a:pt x="349" y="1753"/>
                  </a:lnTo>
                  <a:lnTo>
                    <a:pt x="379" y="1805"/>
                  </a:lnTo>
                  <a:lnTo>
                    <a:pt x="411" y="1855"/>
                  </a:lnTo>
                  <a:lnTo>
                    <a:pt x="449" y="1901"/>
                  </a:lnTo>
                  <a:lnTo>
                    <a:pt x="491" y="1944"/>
                  </a:lnTo>
                  <a:lnTo>
                    <a:pt x="536" y="1983"/>
                  </a:lnTo>
                  <a:lnTo>
                    <a:pt x="583" y="2017"/>
                  </a:lnTo>
                  <a:lnTo>
                    <a:pt x="634" y="2048"/>
                  </a:lnTo>
                  <a:lnTo>
                    <a:pt x="689" y="2074"/>
                  </a:lnTo>
                  <a:lnTo>
                    <a:pt x="745" y="2096"/>
                  </a:lnTo>
                  <a:lnTo>
                    <a:pt x="804" y="2111"/>
                  </a:lnTo>
                  <a:lnTo>
                    <a:pt x="865" y="2122"/>
                  </a:lnTo>
                  <a:lnTo>
                    <a:pt x="874" y="2122"/>
                  </a:lnTo>
                  <a:lnTo>
                    <a:pt x="888" y="2123"/>
                  </a:lnTo>
                  <a:lnTo>
                    <a:pt x="908" y="2123"/>
                  </a:lnTo>
                  <a:lnTo>
                    <a:pt x="934" y="2123"/>
                  </a:lnTo>
                  <a:lnTo>
                    <a:pt x="963" y="2123"/>
                  </a:lnTo>
                  <a:lnTo>
                    <a:pt x="996" y="2123"/>
                  </a:lnTo>
                  <a:lnTo>
                    <a:pt x="1031" y="2123"/>
                  </a:lnTo>
                  <a:lnTo>
                    <a:pt x="1067" y="2123"/>
                  </a:lnTo>
                  <a:lnTo>
                    <a:pt x="1103" y="2123"/>
                  </a:lnTo>
                  <a:lnTo>
                    <a:pt x="1138" y="2123"/>
                  </a:lnTo>
                  <a:lnTo>
                    <a:pt x="1172" y="2123"/>
                  </a:lnTo>
                  <a:lnTo>
                    <a:pt x="1203" y="2123"/>
                  </a:lnTo>
                  <a:lnTo>
                    <a:pt x="1226" y="2125"/>
                  </a:lnTo>
                  <a:lnTo>
                    <a:pt x="1246" y="2134"/>
                  </a:lnTo>
                  <a:lnTo>
                    <a:pt x="1264" y="2147"/>
                  </a:lnTo>
                  <a:lnTo>
                    <a:pt x="1277" y="2164"/>
                  </a:lnTo>
                  <a:lnTo>
                    <a:pt x="1285" y="2184"/>
                  </a:lnTo>
                  <a:lnTo>
                    <a:pt x="1288" y="2207"/>
                  </a:lnTo>
                  <a:lnTo>
                    <a:pt x="1288" y="2319"/>
                  </a:lnTo>
                  <a:lnTo>
                    <a:pt x="1285" y="2340"/>
                  </a:lnTo>
                  <a:lnTo>
                    <a:pt x="1277" y="2360"/>
                  </a:lnTo>
                  <a:lnTo>
                    <a:pt x="1264" y="2378"/>
                  </a:lnTo>
                  <a:lnTo>
                    <a:pt x="1246" y="2391"/>
                  </a:lnTo>
                  <a:lnTo>
                    <a:pt x="1226" y="2399"/>
                  </a:lnTo>
                  <a:lnTo>
                    <a:pt x="1205" y="2402"/>
                  </a:lnTo>
                  <a:lnTo>
                    <a:pt x="902" y="2402"/>
                  </a:lnTo>
                  <a:lnTo>
                    <a:pt x="854" y="2401"/>
                  </a:lnTo>
                  <a:lnTo>
                    <a:pt x="806" y="2396"/>
                  </a:lnTo>
                  <a:lnTo>
                    <a:pt x="759" y="2388"/>
                  </a:lnTo>
                  <a:lnTo>
                    <a:pt x="689" y="2370"/>
                  </a:lnTo>
                  <a:lnTo>
                    <a:pt x="621" y="2349"/>
                  </a:lnTo>
                  <a:lnTo>
                    <a:pt x="556" y="2322"/>
                  </a:lnTo>
                  <a:lnTo>
                    <a:pt x="494" y="2290"/>
                  </a:lnTo>
                  <a:lnTo>
                    <a:pt x="434" y="2254"/>
                  </a:lnTo>
                  <a:lnTo>
                    <a:pt x="377" y="2214"/>
                  </a:lnTo>
                  <a:lnTo>
                    <a:pt x="323" y="2170"/>
                  </a:lnTo>
                  <a:lnTo>
                    <a:pt x="273" y="2122"/>
                  </a:lnTo>
                  <a:lnTo>
                    <a:pt x="224" y="2069"/>
                  </a:lnTo>
                  <a:lnTo>
                    <a:pt x="179" y="2012"/>
                  </a:lnTo>
                  <a:lnTo>
                    <a:pt x="139" y="1951"/>
                  </a:lnTo>
                  <a:lnTo>
                    <a:pt x="104" y="1888"/>
                  </a:lnTo>
                  <a:lnTo>
                    <a:pt x="73" y="1822"/>
                  </a:lnTo>
                  <a:lnTo>
                    <a:pt x="48" y="1753"/>
                  </a:lnTo>
                  <a:lnTo>
                    <a:pt x="27" y="1682"/>
                  </a:lnTo>
                  <a:lnTo>
                    <a:pt x="12" y="1609"/>
                  </a:lnTo>
                  <a:lnTo>
                    <a:pt x="3" y="1533"/>
                  </a:lnTo>
                  <a:lnTo>
                    <a:pt x="0" y="1456"/>
                  </a:lnTo>
                  <a:lnTo>
                    <a:pt x="3" y="1380"/>
                  </a:lnTo>
                  <a:lnTo>
                    <a:pt x="12" y="1304"/>
                  </a:lnTo>
                  <a:lnTo>
                    <a:pt x="26" y="1231"/>
                  </a:lnTo>
                  <a:lnTo>
                    <a:pt x="47" y="1160"/>
                  </a:lnTo>
                  <a:lnTo>
                    <a:pt x="73" y="1092"/>
                  </a:lnTo>
                  <a:lnTo>
                    <a:pt x="104" y="1025"/>
                  </a:lnTo>
                  <a:lnTo>
                    <a:pt x="139" y="961"/>
                  </a:lnTo>
                  <a:lnTo>
                    <a:pt x="179" y="901"/>
                  </a:lnTo>
                  <a:lnTo>
                    <a:pt x="224" y="845"/>
                  </a:lnTo>
                  <a:lnTo>
                    <a:pt x="272" y="791"/>
                  </a:lnTo>
                  <a:lnTo>
                    <a:pt x="325" y="742"/>
                  </a:lnTo>
                  <a:lnTo>
                    <a:pt x="381" y="697"/>
                  </a:lnTo>
                  <a:lnTo>
                    <a:pt x="440" y="655"/>
                  </a:lnTo>
                  <a:lnTo>
                    <a:pt x="502" y="618"/>
                  </a:lnTo>
                  <a:lnTo>
                    <a:pt x="568" y="587"/>
                  </a:lnTo>
                  <a:lnTo>
                    <a:pt x="635" y="559"/>
                  </a:lnTo>
                  <a:lnTo>
                    <a:pt x="707" y="538"/>
                  </a:lnTo>
                  <a:lnTo>
                    <a:pt x="754" y="469"/>
                  </a:lnTo>
                  <a:lnTo>
                    <a:pt x="807" y="406"/>
                  </a:lnTo>
                  <a:lnTo>
                    <a:pt x="865" y="345"/>
                  </a:lnTo>
                  <a:lnTo>
                    <a:pt x="927" y="289"/>
                  </a:lnTo>
                  <a:lnTo>
                    <a:pt x="992" y="237"/>
                  </a:lnTo>
                  <a:lnTo>
                    <a:pt x="1060" y="191"/>
                  </a:lnTo>
                  <a:lnTo>
                    <a:pt x="1131" y="148"/>
                  </a:lnTo>
                  <a:lnTo>
                    <a:pt x="1207" y="110"/>
                  </a:lnTo>
                  <a:lnTo>
                    <a:pt x="1284" y="77"/>
                  </a:lnTo>
                  <a:lnTo>
                    <a:pt x="1364" y="50"/>
                  </a:lnTo>
                  <a:lnTo>
                    <a:pt x="1448" y="29"/>
                  </a:lnTo>
                  <a:lnTo>
                    <a:pt x="1532" y="13"/>
                  </a:lnTo>
                  <a:lnTo>
                    <a:pt x="1619" y="3"/>
                  </a:lnTo>
                  <a:lnTo>
                    <a:pt x="17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4" name="Group 155">
            <a:extLst>
              <a:ext uri="{FF2B5EF4-FFF2-40B4-BE49-F238E27FC236}">
                <a16:creationId xmlns:a16="http://schemas.microsoft.com/office/drawing/2014/main" id="{05A1FDF1-AECF-4A97-98B1-B7EC58F8EF8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41117" y="4646790"/>
            <a:ext cx="329749" cy="329749"/>
            <a:chOff x="3291" y="2116"/>
            <a:chExt cx="480" cy="480"/>
          </a:xfrm>
          <a:solidFill>
            <a:schemeClr val="accent5"/>
          </a:solidFill>
        </p:grpSpPr>
        <p:sp>
          <p:nvSpPr>
            <p:cNvPr id="46" name="Freeform 157">
              <a:extLst>
                <a:ext uri="{FF2B5EF4-FFF2-40B4-BE49-F238E27FC236}">
                  <a16:creationId xmlns:a16="http://schemas.microsoft.com/office/drawing/2014/main" id="{6DF59822-1437-4121-92C6-920467BE81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 158">
              <a:extLst>
                <a:ext uri="{FF2B5EF4-FFF2-40B4-BE49-F238E27FC236}">
                  <a16:creationId xmlns:a16="http://schemas.microsoft.com/office/drawing/2014/main" id="{B79D6EDE-E866-440D-93E9-CDCE96B98C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9" name="Rectángulo 58">
            <a:extLst>
              <a:ext uri="{FF2B5EF4-FFF2-40B4-BE49-F238E27FC236}">
                <a16:creationId xmlns:a16="http://schemas.microsoft.com/office/drawing/2014/main" id="{05A17E99-5F00-4AC5-BFC5-F95F6280BC00}"/>
              </a:ext>
            </a:extLst>
          </p:cNvPr>
          <p:cNvSpPr/>
          <p:nvPr/>
        </p:nvSpPr>
        <p:spPr>
          <a:xfrm>
            <a:off x="970304" y="4616123"/>
            <a:ext cx="45422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+mn-cs"/>
              </a:rPr>
              <a:t>1.327,7 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MM de gasto 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65B41848-B010-466A-BB01-2C01DA82E26C}"/>
              </a:ext>
            </a:extLst>
          </p:cNvPr>
          <p:cNvSpPr/>
          <p:nvPr/>
        </p:nvSpPr>
        <p:spPr>
          <a:xfrm>
            <a:off x="-248830" y="-82689"/>
            <a:ext cx="1812587" cy="1812070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AB870C1A-6142-4DE8-9151-DAF62F882005}"/>
              </a:ext>
            </a:extLst>
          </p:cNvPr>
          <p:cNvSpPr/>
          <p:nvPr/>
        </p:nvSpPr>
        <p:spPr>
          <a:xfrm>
            <a:off x="53008" y="238539"/>
            <a:ext cx="1192696" cy="1132537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7270176F-FDEC-4093-B77F-55A87FBDDD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7030" y="450631"/>
            <a:ext cx="940744" cy="920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60958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66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pleSoft-Bold" panose="02000000000000000000" pitchFamily="50" charset="0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86074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21" grpId="0"/>
      <p:bldP spid="22" grpId="0" autoUpdateAnimBg="0"/>
      <p:bldP spid="23" grpId="0" autoUpdateAnimBg="0"/>
      <p:bldP spid="28" grpId="0" autoUpdateAnimBg="0"/>
      <p:bldP spid="30" grpId="0" autoUpdateAnimBg="0"/>
      <p:bldP spid="32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>
            <a:extLst>
              <a:ext uri="{FF2B5EF4-FFF2-40B4-BE49-F238E27FC236}">
                <a16:creationId xmlns:a16="http://schemas.microsoft.com/office/drawing/2014/main" id="{1FCE7519-9A78-C24A-95FE-3F1964D72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877" y="346660"/>
            <a:ext cx="10407339" cy="1118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s-ES" sz="2667" dirty="0">
                <a:solidFill>
                  <a:srgbClr val="253D90"/>
                </a:solidFill>
                <a:latin typeface="+mj-lt"/>
              </a:rPr>
              <a:t>Generamos y divulgamos el conocimiento más profundo y relevante del tejido empresarial de la Ciudad – Región</a:t>
            </a:r>
          </a:p>
          <a:p>
            <a:pPr>
              <a:lnSpc>
                <a:spcPct val="90000"/>
              </a:lnSpc>
            </a:pPr>
            <a:endParaRPr lang="es-CO" sz="2667" dirty="0">
              <a:solidFill>
                <a:srgbClr val="253D90"/>
              </a:solidFill>
              <a:latin typeface="+mj-lt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FFB910D2-4A15-4D76-ABB3-9821890B0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992" y="2163080"/>
            <a:ext cx="547970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117" lvl="1" indent="0" defTabSz="1219170">
              <a:buClr>
                <a:srgbClr val="FF0353"/>
              </a:buClr>
              <a:buSzPct val="50000"/>
              <a:defRPr/>
            </a:pPr>
            <a:r>
              <a:rPr lang="es-ES_tradnl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Compra de bases de datos, suscripciones a revistas especializadas, publicaciones de informes económicos y presentaciones especializadas, coorganización de foros económicos y compra de software estadístico</a:t>
            </a:r>
            <a:endParaRPr lang="es-CO" sz="1600" b="1" dirty="0">
              <a:solidFill>
                <a:schemeClr val="accent4"/>
              </a:solidFill>
              <a:latin typeface="AmpleSoft-Regular" panose="02000000000000000000" pitchFamily="50" charset="0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88BD0F68-4046-4F0E-A9F3-F7AD60C9C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993" y="1634007"/>
            <a:ext cx="56803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812760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3200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Generamos conocimiento</a:t>
            </a: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1D052E1F-81A4-472A-82EF-CD867B1ADA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192" y="3977626"/>
            <a:ext cx="5680353" cy="66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117" lvl="1" indent="0" defTabSz="1219170">
              <a:buClr>
                <a:srgbClr val="FF0353"/>
              </a:buClr>
              <a:buSzPct val="50000"/>
              <a:defRPr/>
            </a:pPr>
            <a:r>
              <a:rPr lang="es-CO" altLang="es-CO" sz="1867" dirty="0" err="1">
                <a:solidFill>
                  <a:schemeClr val="accent1"/>
                </a:solidFill>
                <a:latin typeface="Calibri" panose="020F0502020204030204" pitchFamily="34" charset="0"/>
              </a:rPr>
              <a:t>Visibilización</a:t>
            </a:r>
            <a:r>
              <a:rPr lang="es-CO" altLang="es-CO" sz="1867" dirty="0">
                <a:solidFill>
                  <a:schemeClr val="accent1"/>
                </a:solidFill>
                <a:latin typeface="Calibri" panose="020F0502020204030204" pitchFamily="34" charset="0"/>
              </a:rPr>
              <a:t>  en medios de comunicación con un alcance del </a:t>
            </a:r>
            <a:r>
              <a:rPr lang="es-CO" altLang="es-CO" sz="1867" b="1" dirty="0">
                <a:solidFill>
                  <a:srgbClr val="FF0353"/>
                </a:solidFill>
                <a:latin typeface="AmpleSoft-Regular" panose="02000000000000000000" pitchFamily="50" charset="0"/>
              </a:rPr>
              <a:t>30% </a:t>
            </a:r>
            <a:r>
              <a:rPr lang="es-CO" altLang="es-CO" sz="1867" dirty="0">
                <a:solidFill>
                  <a:schemeClr val="accent1"/>
                </a:solidFill>
                <a:latin typeface="Calibri" panose="020F0502020204030204" pitchFamily="34" charset="0"/>
              </a:rPr>
              <a:t>a nivel nacional y </a:t>
            </a:r>
            <a:r>
              <a:rPr lang="es-CO" altLang="es-CO" sz="1867" b="1" dirty="0">
                <a:solidFill>
                  <a:srgbClr val="FF0353"/>
                </a:solidFill>
                <a:latin typeface="AmpleSoft-Regular" panose="02000000000000000000" pitchFamily="50" charset="0"/>
              </a:rPr>
              <a:t>70%</a:t>
            </a:r>
            <a:r>
              <a:rPr lang="es-CO" altLang="es-CO" sz="1867" b="1" dirty="0">
                <a:solidFill>
                  <a:schemeClr val="accent1"/>
                </a:solidFill>
                <a:latin typeface="AmpleSoft-Regular" panose="02000000000000000000" pitchFamily="50" charset="0"/>
              </a:rPr>
              <a:t> </a:t>
            </a:r>
            <a:r>
              <a:rPr lang="es-CO" altLang="es-CO" sz="1867" dirty="0">
                <a:solidFill>
                  <a:schemeClr val="accent1"/>
                </a:solidFill>
                <a:latin typeface="Calibri" panose="020F0502020204030204" pitchFamily="34" charset="0"/>
              </a:rPr>
              <a:t>a nivel regional</a:t>
            </a:r>
          </a:p>
        </p:txBody>
      </p:sp>
      <p:pic>
        <p:nvPicPr>
          <p:cNvPr id="17" name="Picture 3">
            <a:extLst>
              <a:ext uri="{FF2B5EF4-FFF2-40B4-BE49-F238E27FC236}">
                <a16:creationId xmlns:a16="http://schemas.microsoft.com/office/drawing/2014/main" id="{8B9B38D3-A449-4DDE-ACE3-0527D71A60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15" y="4757926"/>
            <a:ext cx="5161031" cy="1269621"/>
          </a:xfrm>
          <a:prstGeom prst="rect">
            <a:avLst/>
          </a:prstGeom>
        </p:spPr>
      </p:pic>
      <p:sp>
        <p:nvSpPr>
          <p:cNvPr id="18" name="TextBox 1">
            <a:extLst>
              <a:ext uri="{FF2B5EF4-FFF2-40B4-BE49-F238E27FC236}">
                <a16:creationId xmlns:a16="http://schemas.microsoft.com/office/drawing/2014/main" id="{E732E7E0-D219-4934-B656-32602BFC097D}"/>
              </a:ext>
            </a:extLst>
          </p:cNvPr>
          <p:cNvSpPr txBox="1"/>
          <p:nvPr/>
        </p:nvSpPr>
        <p:spPr>
          <a:xfrm>
            <a:off x="813131" y="5216202"/>
            <a:ext cx="1296720" cy="491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CO" sz="1600" b="1" dirty="0">
                <a:solidFill>
                  <a:schemeClr val="tx2"/>
                </a:solidFill>
                <a:latin typeface="AmpleSoft Regular"/>
                <a:cs typeface="AmpleSoft Regular"/>
              </a:rPr>
              <a:t>46</a:t>
            </a:r>
            <a:r>
              <a:rPr lang="es-CO" sz="1600" dirty="0">
                <a:solidFill>
                  <a:schemeClr val="tx2"/>
                </a:solidFill>
                <a:latin typeface="AmpleSoft Regular"/>
                <a:cs typeface="AmpleSoft Regular"/>
              </a:rPr>
              <a:t> Ritmo</a:t>
            </a:r>
          </a:p>
          <a:p>
            <a:pPr>
              <a:lnSpc>
                <a:spcPct val="80000"/>
              </a:lnSpc>
            </a:pPr>
            <a:r>
              <a:rPr lang="es-CO" sz="1600" b="1" dirty="0">
                <a:solidFill>
                  <a:schemeClr val="tx2"/>
                </a:solidFill>
                <a:latin typeface="AmpleSoft Regular"/>
                <a:cs typeface="AmpleSoft Regular"/>
              </a:rPr>
              <a:t>Empresarial</a:t>
            </a:r>
          </a:p>
        </p:txBody>
      </p:sp>
      <p:sp>
        <p:nvSpPr>
          <p:cNvPr id="19" name="TextBox 14">
            <a:extLst>
              <a:ext uri="{FF2B5EF4-FFF2-40B4-BE49-F238E27FC236}">
                <a16:creationId xmlns:a16="http://schemas.microsoft.com/office/drawing/2014/main" id="{1638A702-67CC-47F2-A650-020E1172ED72}"/>
              </a:ext>
            </a:extLst>
          </p:cNvPr>
          <p:cNvSpPr txBox="1"/>
          <p:nvPr/>
        </p:nvSpPr>
        <p:spPr>
          <a:xfrm>
            <a:off x="1962045" y="5216201"/>
            <a:ext cx="1143720" cy="294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CO" sz="1600" b="1" dirty="0">
                <a:solidFill>
                  <a:schemeClr val="tx2"/>
                </a:solidFill>
                <a:latin typeface="AmpleSoft Regular"/>
                <a:cs typeface="AmpleSoft Regular"/>
              </a:rPr>
              <a:t>8</a:t>
            </a:r>
            <a:r>
              <a:rPr lang="es-CO" sz="1600" dirty="0">
                <a:solidFill>
                  <a:schemeClr val="tx2"/>
                </a:solidFill>
                <a:latin typeface="AmpleSoft Regular"/>
                <a:cs typeface="AmpleSoft Regular"/>
              </a:rPr>
              <a:t> Enfoques</a:t>
            </a:r>
            <a:endParaRPr lang="es-CO" sz="1600" b="1" dirty="0">
              <a:solidFill>
                <a:schemeClr val="tx2"/>
              </a:solidFill>
              <a:latin typeface="AmpleSoft Regular"/>
              <a:cs typeface="AmpleSoft Regular"/>
            </a:endParaRPr>
          </a:p>
        </p:txBody>
      </p:sp>
      <p:sp>
        <p:nvSpPr>
          <p:cNvPr id="20" name="TextBox 15">
            <a:extLst>
              <a:ext uri="{FF2B5EF4-FFF2-40B4-BE49-F238E27FC236}">
                <a16:creationId xmlns:a16="http://schemas.microsoft.com/office/drawing/2014/main" id="{2FE08B46-8311-4A2D-8A8E-181F3F73ED67}"/>
              </a:ext>
            </a:extLst>
          </p:cNvPr>
          <p:cNvSpPr txBox="1"/>
          <p:nvPr/>
        </p:nvSpPr>
        <p:spPr>
          <a:xfrm>
            <a:off x="3339032" y="5211252"/>
            <a:ext cx="915649" cy="638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CO" sz="1467" b="1" dirty="0">
                <a:solidFill>
                  <a:schemeClr val="tx2"/>
                </a:solidFill>
                <a:latin typeface="AmpleSoft Regular"/>
                <a:cs typeface="AmpleSoft Regular"/>
              </a:rPr>
              <a:t>1</a:t>
            </a:r>
            <a:r>
              <a:rPr lang="es-CO" sz="1467" dirty="0">
                <a:solidFill>
                  <a:schemeClr val="tx2"/>
                </a:solidFill>
                <a:latin typeface="AmpleSoft Regular"/>
                <a:cs typeface="AmpleSoft Regular"/>
              </a:rPr>
              <a:t> informe SIC</a:t>
            </a:r>
            <a:endParaRPr lang="es-CO" sz="1467" b="1" dirty="0">
              <a:solidFill>
                <a:schemeClr val="tx2"/>
              </a:solidFill>
              <a:latin typeface="AmpleSoft Regular"/>
              <a:cs typeface="AmpleSoft Regular"/>
            </a:endParaRPr>
          </a:p>
        </p:txBody>
      </p:sp>
      <p:sp>
        <p:nvSpPr>
          <p:cNvPr id="21" name="TextBox 16">
            <a:extLst>
              <a:ext uri="{FF2B5EF4-FFF2-40B4-BE49-F238E27FC236}">
                <a16:creationId xmlns:a16="http://schemas.microsoft.com/office/drawing/2014/main" id="{7C123AB6-E7D6-4656-862A-85D42DC43157}"/>
              </a:ext>
            </a:extLst>
          </p:cNvPr>
          <p:cNvSpPr txBox="1"/>
          <p:nvPr/>
        </p:nvSpPr>
        <p:spPr>
          <a:xfrm>
            <a:off x="4295479" y="5256029"/>
            <a:ext cx="1450624" cy="441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CO" sz="1400" b="1" dirty="0">
                <a:solidFill>
                  <a:schemeClr val="tx2"/>
                </a:solidFill>
                <a:latin typeface="AmpleSoft Regular"/>
                <a:cs typeface="AmpleSoft Regular"/>
              </a:rPr>
              <a:t>18</a:t>
            </a:r>
            <a:r>
              <a:rPr lang="es-CO" sz="1400" dirty="0">
                <a:solidFill>
                  <a:schemeClr val="tx2"/>
                </a:solidFill>
                <a:latin typeface="AmpleSoft Regular"/>
                <a:cs typeface="AmpleSoft Regular"/>
              </a:rPr>
              <a:t> Presentaciones</a:t>
            </a:r>
            <a:endParaRPr lang="es-CO" sz="1400" b="1" dirty="0">
              <a:solidFill>
                <a:schemeClr val="tx2"/>
              </a:solidFill>
              <a:latin typeface="AmpleSoft Regular"/>
              <a:cs typeface="AmpleSoft Regular"/>
            </a:endParaRPr>
          </a:p>
        </p:txBody>
      </p:sp>
      <p:sp>
        <p:nvSpPr>
          <p:cNvPr id="22" name="Text Box 2">
            <a:extLst>
              <a:ext uri="{FF2B5EF4-FFF2-40B4-BE49-F238E27FC236}">
                <a16:creationId xmlns:a16="http://schemas.microsoft.com/office/drawing/2014/main" id="{00E8552B-0CB3-4CE4-96F9-83A06640C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2381" y="2163079"/>
            <a:ext cx="53116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823" lvl="1" indent="0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ES_tradnl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Rankings Empresariales, Encuesta Ritmo Empresarial y la elaboración e impresión de los Compás  </a:t>
            </a:r>
          </a:p>
        </p:txBody>
      </p:sp>
      <p:sp>
        <p:nvSpPr>
          <p:cNvPr id="23" name="object 4">
            <a:extLst>
              <a:ext uri="{FF2B5EF4-FFF2-40B4-BE49-F238E27FC236}">
                <a16:creationId xmlns:a16="http://schemas.microsoft.com/office/drawing/2014/main" id="{53581584-1B72-4925-8C3F-07476F12E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1648" y="1623292"/>
            <a:ext cx="56803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812760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3200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Plataforma de información</a:t>
            </a:r>
          </a:p>
        </p:txBody>
      </p:sp>
      <p:sp>
        <p:nvSpPr>
          <p:cNvPr id="24" name="Text Box 2">
            <a:extLst>
              <a:ext uri="{FF2B5EF4-FFF2-40B4-BE49-F238E27FC236}">
                <a16:creationId xmlns:a16="http://schemas.microsoft.com/office/drawing/2014/main" id="{00856AAF-0E2E-4FAE-BA30-15737826E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1647" y="3973083"/>
            <a:ext cx="5311664" cy="9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823" lvl="1" indent="0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CO" altLang="es-CO" sz="1867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Publicación de los resultados de la ERE y los Compás en medios de comunicación nacionales y regionales, con un alcance de </a:t>
            </a:r>
            <a:r>
              <a:rPr lang="es-CO" altLang="es-CO" sz="1867" b="1" dirty="0">
                <a:solidFill>
                  <a:srgbClr val="FF0353"/>
                </a:solidFill>
                <a:latin typeface="AmpleSoft-Regular" panose="02000000000000000000" pitchFamily="50" charset="0"/>
              </a:rPr>
              <a:t>30%</a:t>
            </a:r>
            <a:r>
              <a:rPr lang="es-CO" altLang="es-CO" sz="1600" dirty="0">
                <a:solidFill>
                  <a:srgbClr val="FF0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altLang="es-CO" sz="1867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</a:t>
            </a:r>
            <a:r>
              <a:rPr lang="es-CO" altLang="es-CO" sz="1867" b="1" dirty="0">
                <a:solidFill>
                  <a:srgbClr val="FF0353"/>
                </a:solidFill>
                <a:latin typeface="AmpleSoft-Regular" panose="02000000000000000000" pitchFamily="50" charset="0"/>
              </a:rPr>
              <a:t>70%</a:t>
            </a:r>
            <a:r>
              <a:rPr lang="es-CO" altLang="es-CO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altLang="es-CO" sz="1867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respectivamente</a:t>
            </a:r>
          </a:p>
        </p:txBody>
      </p:sp>
      <p:sp>
        <p:nvSpPr>
          <p:cNvPr id="25" name="Text Box 2">
            <a:extLst>
              <a:ext uri="{FF2B5EF4-FFF2-40B4-BE49-F238E27FC236}">
                <a16:creationId xmlns:a16="http://schemas.microsoft.com/office/drawing/2014/main" id="{EFFF1D5E-92B9-4A86-896D-466E9CC35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3603" y="3352647"/>
            <a:ext cx="7611351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117" lvl="1" indent="0" defTabSz="1219170">
              <a:buClr>
                <a:srgbClr val="FF0353"/>
              </a:buClr>
              <a:buSzPct val="50000"/>
              <a:defRPr/>
            </a:pPr>
            <a:r>
              <a:rPr lang="es-CO" sz="1867" b="1" dirty="0">
                <a:solidFill>
                  <a:schemeClr val="accent1"/>
                </a:solidFill>
                <a:latin typeface="AmpleSoft-Regular" panose="02000000000000000000" pitchFamily="50" charset="0"/>
              </a:rPr>
              <a:t>Divulgación de resultados de los informes a </a:t>
            </a:r>
            <a:r>
              <a:rPr lang="es-CO" sz="1867" b="1" dirty="0">
                <a:solidFill>
                  <a:srgbClr val="FF0353"/>
                </a:solidFill>
                <a:latin typeface="AmpleSoft-Regular" panose="02000000000000000000" pitchFamily="50" charset="0"/>
              </a:rPr>
              <a:t>4.800</a:t>
            </a:r>
            <a:r>
              <a:rPr lang="es-CO" sz="1867" b="1" dirty="0">
                <a:solidFill>
                  <a:schemeClr val="accent1"/>
                </a:solidFill>
                <a:latin typeface="AmpleSoft-Regular" panose="02000000000000000000" pitchFamily="50" charset="0"/>
              </a:rPr>
              <a:t> afiliados</a:t>
            </a:r>
          </a:p>
        </p:txBody>
      </p:sp>
      <p:grpSp>
        <p:nvGrpSpPr>
          <p:cNvPr id="27" name="Group 140">
            <a:extLst>
              <a:ext uri="{FF2B5EF4-FFF2-40B4-BE49-F238E27FC236}">
                <a16:creationId xmlns:a16="http://schemas.microsoft.com/office/drawing/2014/main" id="{95EC9A3C-9F01-4F1C-8145-68FA1483122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29003" y="5036459"/>
            <a:ext cx="365125" cy="497899"/>
            <a:chOff x="4188" y="2071"/>
            <a:chExt cx="352" cy="480"/>
          </a:xfrm>
          <a:solidFill>
            <a:schemeClr val="accent1"/>
          </a:solidFill>
        </p:grpSpPr>
        <p:sp>
          <p:nvSpPr>
            <p:cNvPr id="28" name="Freeform 142">
              <a:extLst>
                <a:ext uri="{FF2B5EF4-FFF2-40B4-BE49-F238E27FC236}">
                  <a16:creationId xmlns:a16="http://schemas.microsoft.com/office/drawing/2014/main" id="{6CBBE60F-023E-4D35-B72F-BE5B84F1EE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88" y="2071"/>
              <a:ext cx="352" cy="480"/>
            </a:xfrm>
            <a:custGeom>
              <a:avLst/>
              <a:gdLst>
                <a:gd name="T0" fmla="*/ 1639 w 2460"/>
                <a:gd name="T1" fmla="*/ 2467 h 3360"/>
                <a:gd name="T2" fmla="*/ 1625 w 2460"/>
                <a:gd name="T3" fmla="*/ 2481 h 3360"/>
                <a:gd name="T4" fmla="*/ 1623 w 2460"/>
                <a:gd name="T5" fmla="*/ 2977 h 3360"/>
                <a:gd name="T6" fmla="*/ 1631 w 2460"/>
                <a:gd name="T7" fmla="*/ 2998 h 3360"/>
                <a:gd name="T8" fmla="*/ 1650 w 2460"/>
                <a:gd name="T9" fmla="*/ 3006 h 3360"/>
                <a:gd name="T10" fmla="*/ 1671 w 2460"/>
                <a:gd name="T11" fmla="*/ 2997 h 3360"/>
                <a:gd name="T12" fmla="*/ 2141 w 2460"/>
                <a:gd name="T13" fmla="*/ 2503 h 3360"/>
                <a:gd name="T14" fmla="*/ 2140 w 2460"/>
                <a:gd name="T15" fmla="*/ 2481 h 3360"/>
                <a:gd name="T16" fmla="*/ 2126 w 2460"/>
                <a:gd name="T17" fmla="*/ 2467 h 3360"/>
                <a:gd name="T18" fmla="*/ 1650 w 2460"/>
                <a:gd name="T19" fmla="*/ 2465 h 3360"/>
                <a:gd name="T20" fmla="*/ 341 w 2460"/>
                <a:gd name="T21" fmla="*/ 283 h 3360"/>
                <a:gd name="T22" fmla="*/ 304 w 2460"/>
                <a:gd name="T23" fmla="*/ 304 h 3360"/>
                <a:gd name="T24" fmla="*/ 283 w 2460"/>
                <a:gd name="T25" fmla="*/ 342 h 3360"/>
                <a:gd name="T26" fmla="*/ 280 w 2460"/>
                <a:gd name="T27" fmla="*/ 2997 h 3360"/>
                <a:gd name="T28" fmla="*/ 291 w 2460"/>
                <a:gd name="T29" fmla="*/ 3038 h 3360"/>
                <a:gd name="T30" fmla="*/ 322 w 2460"/>
                <a:gd name="T31" fmla="*/ 3069 h 3360"/>
                <a:gd name="T32" fmla="*/ 364 w 2460"/>
                <a:gd name="T33" fmla="*/ 3080 h 3360"/>
                <a:gd name="T34" fmla="*/ 1281 w 2460"/>
                <a:gd name="T35" fmla="*/ 3077 h 3360"/>
                <a:gd name="T36" fmla="*/ 1319 w 2460"/>
                <a:gd name="T37" fmla="*/ 3056 h 3360"/>
                <a:gd name="T38" fmla="*/ 1340 w 2460"/>
                <a:gd name="T39" fmla="*/ 3019 h 3360"/>
                <a:gd name="T40" fmla="*/ 1343 w 2460"/>
                <a:gd name="T41" fmla="*/ 2269 h 3360"/>
                <a:gd name="T42" fmla="*/ 1354 w 2460"/>
                <a:gd name="T43" fmla="*/ 2227 h 3360"/>
                <a:gd name="T44" fmla="*/ 1385 w 2460"/>
                <a:gd name="T45" fmla="*/ 2196 h 3360"/>
                <a:gd name="T46" fmla="*/ 1426 w 2460"/>
                <a:gd name="T47" fmla="*/ 2185 h 3360"/>
                <a:gd name="T48" fmla="*/ 2118 w 2460"/>
                <a:gd name="T49" fmla="*/ 2182 h 3360"/>
                <a:gd name="T50" fmla="*/ 2156 w 2460"/>
                <a:gd name="T51" fmla="*/ 2161 h 3360"/>
                <a:gd name="T52" fmla="*/ 2177 w 2460"/>
                <a:gd name="T53" fmla="*/ 2123 h 3360"/>
                <a:gd name="T54" fmla="*/ 2176 w 2460"/>
                <a:gd name="T55" fmla="*/ 366 h 3360"/>
                <a:gd name="T56" fmla="*/ 2164 w 2460"/>
                <a:gd name="T57" fmla="*/ 324 h 3360"/>
                <a:gd name="T58" fmla="*/ 2134 w 2460"/>
                <a:gd name="T59" fmla="*/ 293 h 3360"/>
                <a:gd name="T60" fmla="*/ 2091 w 2460"/>
                <a:gd name="T61" fmla="*/ 282 h 3360"/>
                <a:gd name="T62" fmla="*/ 168 w 2460"/>
                <a:gd name="T63" fmla="*/ 0 h 3360"/>
                <a:gd name="T64" fmla="*/ 2317 w 2460"/>
                <a:gd name="T65" fmla="*/ 5 h 3360"/>
                <a:gd name="T66" fmla="*/ 2371 w 2460"/>
                <a:gd name="T67" fmla="*/ 25 h 3360"/>
                <a:gd name="T68" fmla="*/ 2415 w 2460"/>
                <a:gd name="T69" fmla="*/ 62 h 3360"/>
                <a:gd name="T70" fmla="*/ 2445 w 2460"/>
                <a:gd name="T71" fmla="*/ 112 h 3360"/>
                <a:gd name="T72" fmla="*/ 2455 w 2460"/>
                <a:gd name="T73" fmla="*/ 170 h 3360"/>
                <a:gd name="T74" fmla="*/ 2458 w 2460"/>
                <a:gd name="T75" fmla="*/ 2484 h 3360"/>
                <a:gd name="T76" fmla="*/ 2437 w 2460"/>
                <a:gd name="T77" fmla="*/ 2567 h 3360"/>
                <a:gd name="T78" fmla="*/ 2395 w 2460"/>
                <a:gd name="T79" fmla="*/ 2641 h 3360"/>
                <a:gd name="T80" fmla="*/ 1809 w 2460"/>
                <a:gd name="T81" fmla="*/ 3256 h 3360"/>
                <a:gd name="T82" fmla="*/ 1750 w 2460"/>
                <a:gd name="T83" fmla="*/ 3306 h 3360"/>
                <a:gd name="T84" fmla="*/ 1681 w 2460"/>
                <a:gd name="T85" fmla="*/ 3340 h 3360"/>
                <a:gd name="T86" fmla="*/ 1606 w 2460"/>
                <a:gd name="T87" fmla="*/ 3358 h 3360"/>
                <a:gd name="T88" fmla="*/ 168 w 2460"/>
                <a:gd name="T89" fmla="*/ 3360 h 3360"/>
                <a:gd name="T90" fmla="*/ 109 w 2460"/>
                <a:gd name="T91" fmla="*/ 3350 h 3360"/>
                <a:gd name="T92" fmla="*/ 60 w 2460"/>
                <a:gd name="T93" fmla="*/ 3320 h 3360"/>
                <a:gd name="T94" fmla="*/ 22 w 2460"/>
                <a:gd name="T95" fmla="*/ 3277 h 3360"/>
                <a:gd name="T96" fmla="*/ 3 w 2460"/>
                <a:gd name="T97" fmla="*/ 3223 h 3360"/>
                <a:gd name="T98" fmla="*/ 0 w 2460"/>
                <a:gd name="T99" fmla="*/ 168 h 3360"/>
                <a:gd name="T100" fmla="*/ 10 w 2460"/>
                <a:gd name="T101" fmla="*/ 109 h 3360"/>
                <a:gd name="T102" fmla="*/ 40 w 2460"/>
                <a:gd name="T103" fmla="*/ 60 h 3360"/>
                <a:gd name="T104" fmla="*/ 84 w 2460"/>
                <a:gd name="T105" fmla="*/ 22 h 3360"/>
                <a:gd name="T106" fmla="*/ 137 w 2460"/>
                <a:gd name="T107" fmla="*/ 3 h 3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60" h="3360">
                  <a:moveTo>
                    <a:pt x="1650" y="2465"/>
                  </a:moveTo>
                  <a:lnTo>
                    <a:pt x="1639" y="2467"/>
                  </a:lnTo>
                  <a:lnTo>
                    <a:pt x="1631" y="2473"/>
                  </a:lnTo>
                  <a:lnTo>
                    <a:pt x="1625" y="2481"/>
                  </a:lnTo>
                  <a:lnTo>
                    <a:pt x="1623" y="2493"/>
                  </a:lnTo>
                  <a:lnTo>
                    <a:pt x="1623" y="2977"/>
                  </a:lnTo>
                  <a:lnTo>
                    <a:pt x="1625" y="2988"/>
                  </a:lnTo>
                  <a:lnTo>
                    <a:pt x="1631" y="2998"/>
                  </a:lnTo>
                  <a:lnTo>
                    <a:pt x="1640" y="3004"/>
                  </a:lnTo>
                  <a:lnTo>
                    <a:pt x="1650" y="3006"/>
                  </a:lnTo>
                  <a:lnTo>
                    <a:pt x="1662" y="3004"/>
                  </a:lnTo>
                  <a:lnTo>
                    <a:pt x="1671" y="2997"/>
                  </a:lnTo>
                  <a:lnTo>
                    <a:pt x="2135" y="2512"/>
                  </a:lnTo>
                  <a:lnTo>
                    <a:pt x="2141" y="2503"/>
                  </a:lnTo>
                  <a:lnTo>
                    <a:pt x="2143" y="2491"/>
                  </a:lnTo>
                  <a:lnTo>
                    <a:pt x="2140" y="2481"/>
                  </a:lnTo>
                  <a:lnTo>
                    <a:pt x="2135" y="2473"/>
                  </a:lnTo>
                  <a:lnTo>
                    <a:pt x="2126" y="2467"/>
                  </a:lnTo>
                  <a:lnTo>
                    <a:pt x="2115" y="2465"/>
                  </a:lnTo>
                  <a:lnTo>
                    <a:pt x="1650" y="2465"/>
                  </a:lnTo>
                  <a:close/>
                  <a:moveTo>
                    <a:pt x="364" y="280"/>
                  </a:moveTo>
                  <a:lnTo>
                    <a:pt x="341" y="283"/>
                  </a:lnTo>
                  <a:lnTo>
                    <a:pt x="322" y="291"/>
                  </a:lnTo>
                  <a:lnTo>
                    <a:pt x="304" y="304"/>
                  </a:lnTo>
                  <a:lnTo>
                    <a:pt x="291" y="322"/>
                  </a:lnTo>
                  <a:lnTo>
                    <a:pt x="283" y="342"/>
                  </a:lnTo>
                  <a:lnTo>
                    <a:pt x="280" y="363"/>
                  </a:lnTo>
                  <a:lnTo>
                    <a:pt x="280" y="2997"/>
                  </a:lnTo>
                  <a:lnTo>
                    <a:pt x="283" y="3019"/>
                  </a:lnTo>
                  <a:lnTo>
                    <a:pt x="291" y="3038"/>
                  </a:lnTo>
                  <a:lnTo>
                    <a:pt x="304" y="3056"/>
                  </a:lnTo>
                  <a:lnTo>
                    <a:pt x="322" y="3069"/>
                  </a:lnTo>
                  <a:lnTo>
                    <a:pt x="341" y="3077"/>
                  </a:lnTo>
                  <a:lnTo>
                    <a:pt x="364" y="3080"/>
                  </a:lnTo>
                  <a:lnTo>
                    <a:pt x="1260" y="3080"/>
                  </a:lnTo>
                  <a:lnTo>
                    <a:pt x="1281" y="3077"/>
                  </a:lnTo>
                  <a:lnTo>
                    <a:pt x="1301" y="3069"/>
                  </a:lnTo>
                  <a:lnTo>
                    <a:pt x="1319" y="3056"/>
                  </a:lnTo>
                  <a:lnTo>
                    <a:pt x="1332" y="3038"/>
                  </a:lnTo>
                  <a:lnTo>
                    <a:pt x="1340" y="3019"/>
                  </a:lnTo>
                  <a:lnTo>
                    <a:pt x="1343" y="2997"/>
                  </a:lnTo>
                  <a:lnTo>
                    <a:pt x="1343" y="2269"/>
                  </a:lnTo>
                  <a:lnTo>
                    <a:pt x="1346" y="2246"/>
                  </a:lnTo>
                  <a:lnTo>
                    <a:pt x="1354" y="2227"/>
                  </a:lnTo>
                  <a:lnTo>
                    <a:pt x="1367" y="2209"/>
                  </a:lnTo>
                  <a:lnTo>
                    <a:pt x="1385" y="2196"/>
                  </a:lnTo>
                  <a:lnTo>
                    <a:pt x="1404" y="2188"/>
                  </a:lnTo>
                  <a:lnTo>
                    <a:pt x="1426" y="2185"/>
                  </a:lnTo>
                  <a:lnTo>
                    <a:pt x="2095" y="2185"/>
                  </a:lnTo>
                  <a:lnTo>
                    <a:pt x="2118" y="2182"/>
                  </a:lnTo>
                  <a:lnTo>
                    <a:pt x="2138" y="2174"/>
                  </a:lnTo>
                  <a:lnTo>
                    <a:pt x="2156" y="2161"/>
                  </a:lnTo>
                  <a:lnTo>
                    <a:pt x="2169" y="2143"/>
                  </a:lnTo>
                  <a:lnTo>
                    <a:pt x="2177" y="2123"/>
                  </a:lnTo>
                  <a:lnTo>
                    <a:pt x="2180" y="2101"/>
                  </a:lnTo>
                  <a:lnTo>
                    <a:pt x="2176" y="366"/>
                  </a:lnTo>
                  <a:lnTo>
                    <a:pt x="2173" y="343"/>
                  </a:lnTo>
                  <a:lnTo>
                    <a:pt x="2164" y="324"/>
                  </a:lnTo>
                  <a:lnTo>
                    <a:pt x="2151" y="306"/>
                  </a:lnTo>
                  <a:lnTo>
                    <a:pt x="2134" y="293"/>
                  </a:lnTo>
                  <a:lnTo>
                    <a:pt x="2114" y="285"/>
                  </a:lnTo>
                  <a:lnTo>
                    <a:pt x="2091" y="282"/>
                  </a:lnTo>
                  <a:lnTo>
                    <a:pt x="364" y="280"/>
                  </a:lnTo>
                  <a:close/>
                  <a:moveTo>
                    <a:pt x="168" y="0"/>
                  </a:moveTo>
                  <a:lnTo>
                    <a:pt x="2287" y="3"/>
                  </a:lnTo>
                  <a:lnTo>
                    <a:pt x="2317" y="5"/>
                  </a:lnTo>
                  <a:lnTo>
                    <a:pt x="2346" y="13"/>
                  </a:lnTo>
                  <a:lnTo>
                    <a:pt x="2371" y="25"/>
                  </a:lnTo>
                  <a:lnTo>
                    <a:pt x="2395" y="42"/>
                  </a:lnTo>
                  <a:lnTo>
                    <a:pt x="2415" y="62"/>
                  </a:lnTo>
                  <a:lnTo>
                    <a:pt x="2431" y="86"/>
                  </a:lnTo>
                  <a:lnTo>
                    <a:pt x="2445" y="112"/>
                  </a:lnTo>
                  <a:lnTo>
                    <a:pt x="2452" y="139"/>
                  </a:lnTo>
                  <a:lnTo>
                    <a:pt x="2455" y="170"/>
                  </a:lnTo>
                  <a:lnTo>
                    <a:pt x="2460" y="2442"/>
                  </a:lnTo>
                  <a:lnTo>
                    <a:pt x="2458" y="2484"/>
                  </a:lnTo>
                  <a:lnTo>
                    <a:pt x="2450" y="2526"/>
                  </a:lnTo>
                  <a:lnTo>
                    <a:pt x="2437" y="2567"/>
                  </a:lnTo>
                  <a:lnTo>
                    <a:pt x="2418" y="2606"/>
                  </a:lnTo>
                  <a:lnTo>
                    <a:pt x="2395" y="2641"/>
                  </a:lnTo>
                  <a:lnTo>
                    <a:pt x="2367" y="2675"/>
                  </a:lnTo>
                  <a:lnTo>
                    <a:pt x="1809" y="3256"/>
                  </a:lnTo>
                  <a:lnTo>
                    <a:pt x="1781" y="3283"/>
                  </a:lnTo>
                  <a:lnTo>
                    <a:pt x="1750" y="3306"/>
                  </a:lnTo>
                  <a:lnTo>
                    <a:pt x="1717" y="3325"/>
                  </a:lnTo>
                  <a:lnTo>
                    <a:pt x="1681" y="3340"/>
                  </a:lnTo>
                  <a:lnTo>
                    <a:pt x="1644" y="3351"/>
                  </a:lnTo>
                  <a:lnTo>
                    <a:pt x="1606" y="3358"/>
                  </a:lnTo>
                  <a:lnTo>
                    <a:pt x="1567" y="3360"/>
                  </a:lnTo>
                  <a:lnTo>
                    <a:pt x="168" y="3360"/>
                  </a:lnTo>
                  <a:lnTo>
                    <a:pt x="137" y="3357"/>
                  </a:lnTo>
                  <a:lnTo>
                    <a:pt x="109" y="3350"/>
                  </a:lnTo>
                  <a:lnTo>
                    <a:pt x="84" y="3337"/>
                  </a:lnTo>
                  <a:lnTo>
                    <a:pt x="60" y="3320"/>
                  </a:lnTo>
                  <a:lnTo>
                    <a:pt x="40" y="3300"/>
                  </a:lnTo>
                  <a:lnTo>
                    <a:pt x="22" y="3277"/>
                  </a:lnTo>
                  <a:lnTo>
                    <a:pt x="10" y="3251"/>
                  </a:lnTo>
                  <a:lnTo>
                    <a:pt x="3" y="3223"/>
                  </a:lnTo>
                  <a:lnTo>
                    <a:pt x="0" y="3192"/>
                  </a:lnTo>
                  <a:lnTo>
                    <a:pt x="0" y="168"/>
                  </a:lnTo>
                  <a:lnTo>
                    <a:pt x="3" y="137"/>
                  </a:lnTo>
                  <a:lnTo>
                    <a:pt x="10" y="109"/>
                  </a:lnTo>
                  <a:lnTo>
                    <a:pt x="22" y="83"/>
                  </a:lnTo>
                  <a:lnTo>
                    <a:pt x="40" y="60"/>
                  </a:lnTo>
                  <a:lnTo>
                    <a:pt x="60" y="40"/>
                  </a:lnTo>
                  <a:lnTo>
                    <a:pt x="84" y="22"/>
                  </a:lnTo>
                  <a:lnTo>
                    <a:pt x="109" y="10"/>
                  </a:lnTo>
                  <a:lnTo>
                    <a:pt x="137" y="3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s-ES" sz="2400"/>
            </a:p>
          </p:txBody>
        </p:sp>
        <p:sp>
          <p:nvSpPr>
            <p:cNvPr id="29" name="Freeform 143">
              <a:extLst>
                <a:ext uri="{FF2B5EF4-FFF2-40B4-BE49-F238E27FC236}">
                  <a16:creationId xmlns:a16="http://schemas.microsoft.com/office/drawing/2014/main" id="{20C709CA-CC16-47B5-97AE-939FF6175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167"/>
              <a:ext cx="208" cy="40"/>
            </a:xfrm>
            <a:custGeom>
              <a:avLst/>
              <a:gdLst>
                <a:gd name="T0" fmla="*/ 84 w 1454"/>
                <a:gd name="T1" fmla="*/ 0 h 280"/>
                <a:gd name="T2" fmla="*/ 1370 w 1454"/>
                <a:gd name="T3" fmla="*/ 0 h 280"/>
                <a:gd name="T4" fmla="*/ 1393 w 1454"/>
                <a:gd name="T5" fmla="*/ 3 h 280"/>
                <a:gd name="T6" fmla="*/ 1413 w 1454"/>
                <a:gd name="T7" fmla="*/ 11 h 280"/>
                <a:gd name="T8" fmla="*/ 1430 w 1454"/>
                <a:gd name="T9" fmla="*/ 24 h 280"/>
                <a:gd name="T10" fmla="*/ 1443 w 1454"/>
                <a:gd name="T11" fmla="*/ 42 h 280"/>
                <a:gd name="T12" fmla="*/ 1452 w 1454"/>
                <a:gd name="T13" fmla="*/ 62 h 280"/>
                <a:gd name="T14" fmla="*/ 1454 w 1454"/>
                <a:gd name="T15" fmla="*/ 84 h 280"/>
                <a:gd name="T16" fmla="*/ 1454 w 1454"/>
                <a:gd name="T17" fmla="*/ 196 h 280"/>
                <a:gd name="T18" fmla="*/ 1452 w 1454"/>
                <a:gd name="T19" fmla="*/ 218 h 280"/>
                <a:gd name="T20" fmla="*/ 1443 w 1454"/>
                <a:gd name="T21" fmla="*/ 238 h 280"/>
                <a:gd name="T22" fmla="*/ 1430 w 1454"/>
                <a:gd name="T23" fmla="*/ 256 h 280"/>
                <a:gd name="T24" fmla="*/ 1413 w 1454"/>
                <a:gd name="T25" fmla="*/ 269 h 280"/>
                <a:gd name="T26" fmla="*/ 1393 w 1454"/>
                <a:gd name="T27" fmla="*/ 277 h 280"/>
                <a:gd name="T28" fmla="*/ 1370 w 1454"/>
                <a:gd name="T29" fmla="*/ 280 h 280"/>
                <a:gd name="T30" fmla="*/ 84 w 1454"/>
                <a:gd name="T31" fmla="*/ 280 h 280"/>
                <a:gd name="T32" fmla="*/ 61 w 1454"/>
                <a:gd name="T33" fmla="*/ 277 h 280"/>
                <a:gd name="T34" fmla="*/ 41 w 1454"/>
                <a:gd name="T35" fmla="*/ 269 h 280"/>
                <a:gd name="T36" fmla="*/ 24 w 1454"/>
                <a:gd name="T37" fmla="*/ 256 h 280"/>
                <a:gd name="T38" fmla="*/ 11 w 1454"/>
                <a:gd name="T39" fmla="*/ 238 h 280"/>
                <a:gd name="T40" fmla="*/ 2 w 1454"/>
                <a:gd name="T41" fmla="*/ 218 h 280"/>
                <a:gd name="T42" fmla="*/ 0 w 1454"/>
                <a:gd name="T43" fmla="*/ 196 h 280"/>
                <a:gd name="T44" fmla="*/ 0 w 1454"/>
                <a:gd name="T45" fmla="*/ 84 h 280"/>
                <a:gd name="T46" fmla="*/ 2 w 1454"/>
                <a:gd name="T47" fmla="*/ 62 h 280"/>
                <a:gd name="T48" fmla="*/ 11 w 1454"/>
                <a:gd name="T49" fmla="*/ 42 h 280"/>
                <a:gd name="T50" fmla="*/ 24 w 1454"/>
                <a:gd name="T51" fmla="*/ 24 h 280"/>
                <a:gd name="T52" fmla="*/ 41 w 1454"/>
                <a:gd name="T53" fmla="*/ 11 h 280"/>
                <a:gd name="T54" fmla="*/ 61 w 1454"/>
                <a:gd name="T55" fmla="*/ 3 h 280"/>
                <a:gd name="T56" fmla="*/ 84 w 1454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54" h="280">
                  <a:moveTo>
                    <a:pt x="84" y="0"/>
                  </a:moveTo>
                  <a:lnTo>
                    <a:pt x="1370" y="0"/>
                  </a:lnTo>
                  <a:lnTo>
                    <a:pt x="1393" y="3"/>
                  </a:lnTo>
                  <a:lnTo>
                    <a:pt x="1413" y="11"/>
                  </a:lnTo>
                  <a:lnTo>
                    <a:pt x="1430" y="24"/>
                  </a:lnTo>
                  <a:lnTo>
                    <a:pt x="1443" y="42"/>
                  </a:lnTo>
                  <a:lnTo>
                    <a:pt x="1452" y="62"/>
                  </a:lnTo>
                  <a:lnTo>
                    <a:pt x="1454" y="84"/>
                  </a:lnTo>
                  <a:lnTo>
                    <a:pt x="1454" y="196"/>
                  </a:lnTo>
                  <a:lnTo>
                    <a:pt x="1452" y="218"/>
                  </a:lnTo>
                  <a:lnTo>
                    <a:pt x="1443" y="238"/>
                  </a:lnTo>
                  <a:lnTo>
                    <a:pt x="1430" y="256"/>
                  </a:lnTo>
                  <a:lnTo>
                    <a:pt x="1413" y="269"/>
                  </a:lnTo>
                  <a:lnTo>
                    <a:pt x="1393" y="277"/>
                  </a:lnTo>
                  <a:lnTo>
                    <a:pt x="1370" y="280"/>
                  </a:lnTo>
                  <a:lnTo>
                    <a:pt x="84" y="280"/>
                  </a:lnTo>
                  <a:lnTo>
                    <a:pt x="61" y="277"/>
                  </a:lnTo>
                  <a:lnTo>
                    <a:pt x="41" y="269"/>
                  </a:lnTo>
                  <a:lnTo>
                    <a:pt x="24" y="256"/>
                  </a:lnTo>
                  <a:lnTo>
                    <a:pt x="11" y="238"/>
                  </a:lnTo>
                  <a:lnTo>
                    <a:pt x="2" y="218"/>
                  </a:lnTo>
                  <a:lnTo>
                    <a:pt x="0" y="196"/>
                  </a:lnTo>
                  <a:lnTo>
                    <a:pt x="0" y="84"/>
                  </a:lnTo>
                  <a:lnTo>
                    <a:pt x="2" y="62"/>
                  </a:lnTo>
                  <a:lnTo>
                    <a:pt x="11" y="42"/>
                  </a:lnTo>
                  <a:lnTo>
                    <a:pt x="24" y="24"/>
                  </a:lnTo>
                  <a:lnTo>
                    <a:pt x="41" y="11"/>
                  </a:lnTo>
                  <a:lnTo>
                    <a:pt x="61" y="3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s-ES" sz="2400"/>
            </a:p>
          </p:txBody>
        </p:sp>
        <p:sp>
          <p:nvSpPr>
            <p:cNvPr id="30" name="Freeform 144">
              <a:extLst>
                <a:ext uri="{FF2B5EF4-FFF2-40B4-BE49-F238E27FC236}">
                  <a16:creationId xmlns:a16="http://schemas.microsoft.com/office/drawing/2014/main" id="{0BF6AA02-0D9F-4061-BA1E-14A771A2B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239"/>
              <a:ext cx="208" cy="40"/>
            </a:xfrm>
            <a:custGeom>
              <a:avLst/>
              <a:gdLst>
                <a:gd name="T0" fmla="*/ 84 w 1454"/>
                <a:gd name="T1" fmla="*/ 0 h 279"/>
                <a:gd name="T2" fmla="*/ 1370 w 1454"/>
                <a:gd name="T3" fmla="*/ 0 h 279"/>
                <a:gd name="T4" fmla="*/ 1393 w 1454"/>
                <a:gd name="T5" fmla="*/ 3 h 279"/>
                <a:gd name="T6" fmla="*/ 1413 w 1454"/>
                <a:gd name="T7" fmla="*/ 11 h 279"/>
                <a:gd name="T8" fmla="*/ 1430 w 1454"/>
                <a:gd name="T9" fmla="*/ 24 h 279"/>
                <a:gd name="T10" fmla="*/ 1443 w 1454"/>
                <a:gd name="T11" fmla="*/ 41 h 279"/>
                <a:gd name="T12" fmla="*/ 1452 w 1454"/>
                <a:gd name="T13" fmla="*/ 61 h 279"/>
                <a:gd name="T14" fmla="*/ 1454 w 1454"/>
                <a:gd name="T15" fmla="*/ 84 h 279"/>
                <a:gd name="T16" fmla="*/ 1454 w 1454"/>
                <a:gd name="T17" fmla="*/ 196 h 279"/>
                <a:gd name="T18" fmla="*/ 1452 w 1454"/>
                <a:gd name="T19" fmla="*/ 218 h 279"/>
                <a:gd name="T20" fmla="*/ 1443 w 1454"/>
                <a:gd name="T21" fmla="*/ 238 h 279"/>
                <a:gd name="T22" fmla="*/ 1430 w 1454"/>
                <a:gd name="T23" fmla="*/ 255 h 279"/>
                <a:gd name="T24" fmla="*/ 1413 w 1454"/>
                <a:gd name="T25" fmla="*/ 268 h 279"/>
                <a:gd name="T26" fmla="*/ 1393 w 1454"/>
                <a:gd name="T27" fmla="*/ 277 h 279"/>
                <a:gd name="T28" fmla="*/ 1370 w 1454"/>
                <a:gd name="T29" fmla="*/ 279 h 279"/>
                <a:gd name="T30" fmla="*/ 84 w 1454"/>
                <a:gd name="T31" fmla="*/ 279 h 279"/>
                <a:gd name="T32" fmla="*/ 61 w 1454"/>
                <a:gd name="T33" fmla="*/ 277 h 279"/>
                <a:gd name="T34" fmla="*/ 41 w 1454"/>
                <a:gd name="T35" fmla="*/ 268 h 279"/>
                <a:gd name="T36" fmla="*/ 24 w 1454"/>
                <a:gd name="T37" fmla="*/ 255 h 279"/>
                <a:gd name="T38" fmla="*/ 11 w 1454"/>
                <a:gd name="T39" fmla="*/ 238 h 279"/>
                <a:gd name="T40" fmla="*/ 2 w 1454"/>
                <a:gd name="T41" fmla="*/ 218 h 279"/>
                <a:gd name="T42" fmla="*/ 0 w 1454"/>
                <a:gd name="T43" fmla="*/ 196 h 279"/>
                <a:gd name="T44" fmla="*/ 0 w 1454"/>
                <a:gd name="T45" fmla="*/ 84 h 279"/>
                <a:gd name="T46" fmla="*/ 2 w 1454"/>
                <a:gd name="T47" fmla="*/ 61 h 279"/>
                <a:gd name="T48" fmla="*/ 11 w 1454"/>
                <a:gd name="T49" fmla="*/ 41 h 279"/>
                <a:gd name="T50" fmla="*/ 24 w 1454"/>
                <a:gd name="T51" fmla="*/ 24 h 279"/>
                <a:gd name="T52" fmla="*/ 41 w 1454"/>
                <a:gd name="T53" fmla="*/ 11 h 279"/>
                <a:gd name="T54" fmla="*/ 61 w 1454"/>
                <a:gd name="T55" fmla="*/ 3 h 279"/>
                <a:gd name="T56" fmla="*/ 84 w 1454"/>
                <a:gd name="T57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54" h="279">
                  <a:moveTo>
                    <a:pt x="84" y="0"/>
                  </a:moveTo>
                  <a:lnTo>
                    <a:pt x="1370" y="0"/>
                  </a:lnTo>
                  <a:lnTo>
                    <a:pt x="1393" y="3"/>
                  </a:lnTo>
                  <a:lnTo>
                    <a:pt x="1413" y="11"/>
                  </a:lnTo>
                  <a:lnTo>
                    <a:pt x="1430" y="24"/>
                  </a:lnTo>
                  <a:lnTo>
                    <a:pt x="1443" y="41"/>
                  </a:lnTo>
                  <a:lnTo>
                    <a:pt x="1452" y="61"/>
                  </a:lnTo>
                  <a:lnTo>
                    <a:pt x="1454" y="84"/>
                  </a:lnTo>
                  <a:lnTo>
                    <a:pt x="1454" y="196"/>
                  </a:lnTo>
                  <a:lnTo>
                    <a:pt x="1452" y="218"/>
                  </a:lnTo>
                  <a:lnTo>
                    <a:pt x="1443" y="238"/>
                  </a:lnTo>
                  <a:lnTo>
                    <a:pt x="1430" y="255"/>
                  </a:lnTo>
                  <a:lnTo>
                    <a:pt x="1413" y="268"/>
                  </a:lnTo>
                  <a:lnTo>
                    <a:pt x="1393" y="277"/>
                  </a:lnTo>
                  <a:lnTo>
                    <a:pt x="1370" y="279"/>
                  </a:lnTo>
                  <a:lnTo>
                    <a:pt x="84" y="279"/>
                  </a:lnTo>
                  <a:lnTo>
                    <a:pt x="61" y="277"/>
                  </a:lnTo>
                  <a:lnTo>
                    <a:pt x="41" y="268"/>
                  </a:lnTo>
                  <a:lnTo>
                    <a:pt x="24" y="255"/>
                  </a:lnTo>
                  <a:lnTo>
                    <a:pt x="11" y="238"/>
                  </a:lnTo>
                  <a:lnTo>
                    <a:pt x="2" y="218"/>
                  </a:lnTo>
                  <a:lnTo>
                    <a:pt x="0" y="196"/>
                  </a:lnTo>
                  <a:lnTo>
                    <a:pt x="0" y="84"/>
                  </a:lnTo>
                  <a:lnTo>
                    <a:pt x="2" y="61"/>
                  </a:lnTo>
                  <a:lnTo>
                    <a:pt x="11" y="41"/>
                  </a:lnTo>
                  <a:lnTo>
                    <a:pt x="24" y="24"/>
                  </a:lnTo>
                  <a:lnTo>
                    <a:pt x="41" y="11"/>
                  </a:lnTo>
                  <a:lnTo>
                    <a:pt x="61" y="3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s-ES" sz="2400"/>
            </a:p>
          </p:txBody>
        </p:sp>
        <p:sp>
          <p:nvSpPr>
            <p:cNvPr id="31" name="Freeform 145">
              <a:extLst>
                <a:ext uri="{FF2B5EF4-FFF2-40B4-BE49-F238E27FC236}">
                  <a16:creationId xmlns:a16="http://schemas.microsoft.com/office/drawing/2014/main" id="{9346A193-BF65-49FE-9991-4F109FB68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11"/>
              <a:ext cx="208" cy="40"/>
            </a:xfrm>
            <a:custGeom>
              <a:avLst/>
              <a:gdLst>
                <a:gd name="T0" fmla="*/ 84 w 1454"/>
                <a:gd name="T1" fmla="*/ 0 h 280"/>
                <a:gd name="T2" fmla="*/ 1370 w 1454"/>
                <a:gd name="T3" fmla="*/ 0 h 280"/>
                <a:gd name="T4" fmla="*/ 1393 w 1454"/>
                <a:gd name="T5" fmla="*/ 3 h 280"/>
                <a:gd name="T6" fmla="*/ 1413 w 1454"/>
                <a:gd name="T7" fmla="*/ 12 h 280"/>
                <a:gd name="T8" fmla="*/ 1430 w 1454"/>
                <a:gd name="T9" fmla="*/ 24 h 280"/>
                <a:gd name="T10" fmla="*/ 1443 w 1454"/>
                <a:gd name="T11" fmla="*/ 42 h 280"/>
                <a:gd name="T12" fmla="*/ 1452 w 1454"/>
                <a:gd name="T13" fmla="*/ 62 h 280"/>
                <a:gd name="T14" fmla="*/ 1454 w 1454"/>
                <a:gd name="T15" fmla="*/ 85 h 280"/>
                <a:gd name="T16" fmla="*/ 1454 w 1454"/>
                <a:gd name="T17" fmla="*/ 197 h 280"/>
                <a:gd name="T18" fmla="*/ 1452 w 1454"/>
                <a:gd name="T19" fmla="*/ 219 h 280"/>
                <a:gd name="T20" fmla="*/ 1443 w 1454"/>
                <a:gd name="T21" fmla="*/ 238 h 280"/>
                <a:gd name="T22" fmla="*/ 1430 w 1454"/>
                <a:gd name="T23" fmla="*/ 256 h 280"/>
                <a:gd name="T24" fmla="*/ 1413 w 1454"/>
                <a:gd name="T25" fmla="*/ 269 h 280"/>
                <a:gd name="T26" fmla="*/ 1393 w 1454"/>
                <a:gd name="T27" fmla="*/ 277 h 280"/>
                <a:gd name="T28" fmla="*/ 1370 w 1454"/>
                <a:gd name="T29" fmla="*/ 280 h 280"/>
                <a:gd name="T30" fmla="*/ 84 w 1454"/>
                <a:gd name="T31" fmla="*/ 280 h 280"/>
                <a:gd name="T32" fmla="*/ 61 w 1454"/>
                <a:gd name="T33" fmla="*/ 277 h 280"/>
                <a:gd name="T34" fmla="*/ 41 w 1454"/>
                <a:gd name="T35" fmla="*/ 269 h 280"/>
                <a:gd name="T36" fmla="*/ 24 w 1454"/>
                <a:gd name="T37" fmla="*/ 256 h 280"/>
                <a:gd name="T38" fmla="*/ 11 w 1454"/>
                <a:gd name="T39" fmla="*/ 238 h 280"/>
                <a:gd name="T40" fmla="*/ 2 w 1454"/>
                <a:gd name="T41" fmla="*/ 219 h 280"/>
                <a:gd name="T42" fmla="*/ 0 w 1454"/>
                <a:gd name="T43" fmla="*/ 197 h 280"/>
                <a:gd name="T44" fmla="*/ 0 w 1454"/>
                <a:gd name="T45" fmla="*/ 85 h 280"/>
                <a:gd name="T46" fmla="*/ 2 w 1454"/>
                <a:gd name="T47" fmla="*/ 62 h 280"/>
                <a:gd name="T48" fmla="*/ 11 w 1454"/>
                <a:gd name="T49" fmla="*/ 42 h 280"/>
                <a:gd name="T50" fmla="*/ 24 w 1454"/>
                <a:gd name="T51" fmla="*/ 24 h 280"/>
                <a:gd name="T52" fmla="*/ 41 w 1454"/>
                <a:gd name="T53" fmla="*/ 12 h 280"/>
                <a:gd name="T54" fmla="*/ 61 w 1454"/>
                <a:gd name="T55" fmla="*/ 3 h 280"/>
                <a:gd name="T56" fmla="*/ 84 w 1454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54" h="280">
                  <a:moveTo>
                    <a:pt x="84" y="0"/>
                  </a:moveTo>
                  <a:lnTo>
                    <a:pt x="1370" y="0"/>
                  </a:lnTo>
                  <a:lnTo>
                    <a:pt x="1393" y="3"/>
                  </a:lnTo>
                  <a:lnTo>
                    <a:pt x="1413" y="12"/>
                  </a:lnTo>
                  <a:lnTo>
                    <a:pt x="1430" y="24"/>
                  </a:lnTo>
                  <a:lnTo>
                    <a:pt x="1443" y="42"/>
                  </a:lnTo>
                  <a:lnTo>
                    <a:pt x="1452" y="62"/>
                  </a:lnTo>
                  <a:lnTo>
                    <a:pt x="1454" y="85"/>
                  </a:lnTo>
                  <a:lnTo>
                    <a:pt x="1454" y="197"/>
                  </a:lnTo>
                  <a:lnTo>
                    <a:pt x="1452" y="219"/>
                  </a:lnTo>
                  <a:lnTo>
                    <a:pt x="1443" y="238"/>
                  </a:lnTo>
                  <a:lnTo>
                    <a:pt x="1430" y="256"/>
                  </a:lnTo>
                  <a:lnTo>
                    <a:pt x="1413" y="269"/>
                  </a:lnTo>
                  <a:lnTo>
                    <a:pt x="1393" y="277"/>
                  </a:lnTo>
                  <a:lnTo>
                    <a:pt x="1370" y="280"/>
                  </a:lnTo>
                  <a:lnTo>
                    <a:pt x="84" y="280"/>
                  </a:lnTo>
                  <a:lnTo>
                    <a:pt x="61" y="277"/>
                  </a:lnTo>
                  <a:lnTo>
                    <a:pt x="41" y="269"/>
                  </a:lnTo>
                  <a:lnTo>
                    <a:pt x="24" y="256"/>
                  </a:lnTo>
                  <a:lnTo>
                    <a:pt x="11" y="238"/>
                  </a:lnTo>
                  <a:lnTo>
                    <a:pt x="2" y="219"/>
                  </a:lnTo>
                  <a:lnTo>
                    <a:pt x="0" y="197"/>
                  </a:lnTo>
                  <a:lnTo>
                    <a:pt x="0" y="85"/>
                  </a:lnTo>
                  <a:lnTo>
                    <a:pt x="2" y="62"/>
                  </a:lnTo>
                  <a:lnTo>
                    <a:pt x="11" y="42"/>
                  </a:lnTo>
                  <a:lnTo>
                    <a:pt x="24" y="24"/>
                  </a:lnTo>
                  <a:lnTo>
                    <a:pt x="41" y="12"/>
                  </a:lnTo>
                  <a:lnTo>
                    <a:pt x="61" y="3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s-ES" sz="2400"/>
            </a:p>
          </p:txBody>
        </p:sp>
        <p:sp>
          <p:nvSpPr>
            <p:cNvPr id="32" name="Freeform 146">
              <a:extLst>
                <a:ext uri="{FF2B5EF4-FFF2-40B4-BE49-F238E27FC236}">
                  <a16:creationId xmlns:a16="http://schemas.microsoft.com/office/drawing/2014/main" id="{859C7762-94F4-4893-B91E-8A87E785F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83"/>
              <a:ext cx="88" cy="40"/>
            </a:xfrm>
            <a:custGeom>
              <a:avLst/>
              <a:gdLst>
                <a:gd name="T0" fmla="*/ 84 w 615"/>
                <a:gd name="T1" fmla="*/ 0 h 280"/>
                <a:gd name="T2" fmla="*/ 532 w 615"/>
                <a:gd name="T3" fmla="*/ 0 h 280"/>
                <a:gd name="T4" fmla="*/ 554 w 615"/>
                <a:gd name="T5" fmla="*/ 3 h 280"/>
                <a:gd name="T6" fmla="*/ 573 w 615"/>
                <a:gd name="T7" fmla="*/ 11 h 280"/>
                <a:gd name="T8" fmla="*/ 591 w 615"/>
                <a:gd name="T9" fmla="*/ 24 h 280"/>
                <a:gd name="T10" fmla="*/ 604 w 615"/>
                <a:gd name="T11" fmla="*/ 42 h 280"/>
                <a:gd name="T12" fmla="*/ 612 w 615"/>
                <a:gd name="T13" fmla="*/ 61 h 280"/>
                <a:gd name="T14" fmla="*/ 615 w 615"/>
                <a:gd name="T15" fmla="*/ 84 h 280"/>
                <a:gd name="T16" fmla="*/ 615 w 615"/>
                <a:gd name="T17" fmla="*/ 196 h 280"/>
                <a:gd name="T18" fmla="*/ 612 w 615"/>
                <a:gd name="T19" fmla="*/ 218 h 280"/>
                <a:gd name="T20" fmla="*/ 604 w 615"/>
                <a:gd name="T21" fmla="*/ 238 h 280"/>
                <a:gd name="T22" fmla="*/ 591 w 615"/>
                <a:gd name="T23" fmla="*/ 256 h 280"/>
                <a:gd name="T24" fmla="*/ 573 w 615"/>
                <a:gd name="T25" fmla="*/ 268 h 280"/>
                <a:gd name="T26" fmla="*/ 554 w 615"/>
                <a:gd name="T27" fmla="*/ 277 h 280"/>
                <a:gd name="T28" fmla="*/ 532 w 615"/>
                <a:gd name="T29" fmla="*/ 280 h 280"/>
                <a:gd name="T30" fmla="*/ 84 w 615"/>
                <a:gd name="T31" fmla="*/ 280 h 280"/>
                <a:gd name="T32" fmla="*/ 61 w 615"/>
                <a:gd name="T33" fmla="*/ 277 h 280"/>
                <a:gd name="T34" fmla="*/ 41 w 615"/>
                <a:gd name="T35" fmla="*/ 268 h 280"/>
                <a:gd name="T36" fmla="*/ 24 w 615"/>
                <a:gd name="T37" fmla="*/ 256 h 280"/>
                <a:gd name="T38" fmla="*/ 11 w 615"/>
                <a:gd name="T39" fmla="*/ 238 h 280"/>
                <a:gd name="T40" fmla="*/ 2 w 615"/>
                <a:gd name="T41" fmla="*/ 218 h 280"/>
                <a:gd name="T42" fmla="*/ 0 w 615"/>
                <a:gd name="T43" fmla="*/ 196 h 280"/>
                <a:gd name="T44" fmla="*/ 0 w 615"/>
                <a:gd name="T45" fmla="*/ 84 h 280"/>
                <a:gd name="T46" fmla="*/ 2 w 615"/>
                <a:gd name="T47" fmla="*/ 61 h 280"/>
                <a:gd name="T48" fmla="*/ 11 w 615"/>
                <a:gd name="T49" fmla="*/ 42 h 280"/>
                <a:gd name="T50" fmla="*/ 24 w 615"/>
                <a:gd name="T51" fmla="*/ 24 h 280"/>
                <a:gd name="T52" fmla="*/ 41 w 615"/>
                <a:gd name="T53" fmla="*/ 11 h 280"/>
                <a:gd name="T54" fmla="*/ 61 w 615"/>
                <a:gd name="T55" fmla="*/ 3 h 280"/>
                <a:gd name="T56" fmla="*/ 84 w 615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5" h="280">
                  <a:moveTo>
                    <a:pt x="84" y="0"/>
                  </a:moveTo>
                  <a:lnTo>
                    <a:pt x="532" y="0"/>
                  </a:lnTo>
                  <a:lnTo>
                    <a:pt x="554" y="3"/>
                  </a:lnTo>
                  <a:lnTo>
                    <a:pt x="573" y="11"/>
                  </a:lnTo>
                  <a:lnTo>
                    <a:pt x="591" y="24"/>
                  </a:lnTo>
                  <a:lnTo>
                    <a:pt x="604" y="42"/>
                  </a:lnTo>
                  <a:lnTo>
                    <a:pt x="612" y="61"/>
                  </a:lnTo>
                  <a:lnTo>
                    <a:pt x="615" y="84"/>
                  </a:lnTo>
                  <a:lnTo>
                    <a:pt x="615" y="196"/>
                  </a:lnTo>
                  <a:lnTo>
                    <a:pt x="612" y="218"/>
                  </a:lnTo>
                  <a:lnTo>
                    <a:pt x="604" y="238"/>
                  </a:lnTo>
                  <a:lnTo>
                    <a:pt x="591" y="256"/>
                  </a:lnTo>
                  <a:lnTo>
                    <a:pt x="573" y="268"/>
                  </a:lnTo>
                  <a:lnTo>
                    <a:pt x="554" y="277"/>
                  </a:lnTo>
                  <a:lnTo>
                    <a:pt x="532" y="280"/>
                  </a:lnTo>
                  <a:lnTo>
                    <a:pt x="84" y="280"/>
                  </a:lnTo>
                  <a:lnTo>
                    <a:pt x="61" y="277"/>
                  </a:lnTo>
                  <a:lnTo>
                    <a:pt x="41" y="268"/>
                  </a:lnTo>
                  <a:lnTo>
                    <a:pt x="24" y="256"/>
                  </a:lnTo>
                  <a:lnTo>
                    <a:pt x="11" y="238"/>
                  </a:lnTo>
                  <a:lnTo>
                    <a:pt x="2" y="218"/>
                  </a:lnTo>
                  <a:lnTo>
                    <a:pt x="0" y="196"/>
                  </a:lnTo>
                  <a:lnTo>
                    <a:pt x="0" y="84"/>
                  </a:lnTo>
                  <a:lnTo>
                    <a:pt x="2" y="61"/>
                  </a:lnTo>
                  <a:lnTo>
                    <a:pt x="11" y="42"/>
                  </a:lnTo>
                  <a:lnTo>
                    <a:pt x="24" y="24"/>
                  </a:lnTo>
                  <a:lnTo>
                    <a:pt x="41" y="11"/>
                  </a:lnTo>
                  <a:lnTo>
                    <a:pt x="61" y="3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s-ES" sz="2400"/>
            </a:p>
          </p:txBody>
        </p:sp>
      </p:grpSp>
      <p:sp>
        <p:nvSpPr>
          <p:cNvPr id="33" name="Text Box 2">
            <a:extLst>
              <a:ext uri="{FF2B5EF4-FFF2-40B4-BE49-F238E27FC236}">
                <a16:creationId xmlns:a16="http://schemas.microsoft.com/office/drawing/2014/main" id="{2997B6D3-21AB-4E8C-8B66-36412B7F3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4129" y="5080225"/>
            <a:ext cx="3148169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812760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1867" b="1" dirty="0">
                <a:solidFill>
                  <a:schemeClr val="accent1"/>
                </a:solidFill>
                <a:latin typeface="AmpleSoft-Regular" panose="02000000000000000000" pitchFamily="50" charset="0"/>
              </a:rPr>
              <a:t>15</a:t>
            </a:r>
            <a:r>
              <a:rPr lang="es-CO" altLang="es-CO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rankings, </a:t>
            </a:r>
            <a:r>
              <a:rPr lang="es-CO" altLang="es-CO" sz="1867" b="1" dirty="0">
                <a:solidFill>
                  <a:schemeClr val="accent1"/>
                </a:solidFill>
                <a:latin typeface="AmpleSoft-Regular" panose="02000000000000000000" pitchFamily="50" charset="0"/>
              </a:rPr>
              <a:t>2</a:t>
            </a:r>
            <a:r>
              <a:rPr lang="es-CO" altLang="es-CO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ERE y </a:t>
            </a:r>
            <a:r>
              <a:rPr lang="es-CO" altLang="es-CO" sz="1867" b="1" dirty="0">
                <a:solidFill>
                  <a:schemeClr val="accent1"/>
                </a:solidFill>
                <a:latin typeface="AmpleSoft-Regular" panose="02000000000000000000" pitchFamily="50" charset="0"/>
              </a:rPr>
              <a:t>3</a:t>
            </a:r>
            <a:r>
              <a:rPr lang="es-CO" altLang="es-CO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Compás</a:t>
            </a:r>
            <a:endParaRPr kumimoji="1" lang="es-ES_tradnl" sz="16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4" name="Group 155">
            <a:extLst>
              <a:ext uri="{FF2B5EF4-FFF2-40B4-BE49-F238E27FC236}">
                <a16:creationId xmlns:a16="http://schemas.microsoft.com/office/drawing/2014/main" id="{597E80BF-A12A-45DB-9283-2A3B04B2D66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978042" y="6143127"/>
            <a:ext cx="329749" cy="329749"/>
            <a:chOff x="3291" y="2116"/>
            <a:chExt cx="480" cy="480"/>
          </a:xfrm>
          <a:solidFill>
            <a:schemeClr val="accent5"/>
          </a:solidFill>
        </p:grpSpPr>
        <p:sp>
          <p:nvSpPr>
            <p:cNvPr id="35" name="Freeform 157">
              <a:extLst>
                <a:ext uri="{FF2B5EF4-FFF2-40B4-BE49-F238E27FC236}">
                  <a16:creationId xmlns:a16="http://schemas.microsoft.com/office/drawing/2014/main" id="{1CCF8BC0-DB22-4BC9-ACF7-9A852AD1F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Freeform 158">
              <a:extLst>
                <a:ext uri="{FF2B5EF4-FFF2-40B4-BE49-F238E27FC236}">
                  <a16:creationId xmlns:a16="http://schemas.microsoft.com/office/drawing/2014/main" id="{8D7EFA8C-9C5F-4347-9842-1D15EA98EA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7" name="Rectángulo 36">
            <a:extLst>
              <a:ext uri="{FF2B5EF4-FFF2-40B4-BE49-F238E27FC236}">
                <a16:creationId xmlns:a16="http://schemas.microsoft.com/office/drawing/2014/main" id="{1AB74E69-6BBD-4168-B578-6CB0E7B37E8A}"/>
              </a:ext>
            </a:extLst>
          </p:cNvPr>
          <p:cNvSpPr/>
          <p:nvPr/>
        </p:nvSpPr>
        <p:spPr>
          <a:xfrm>
            <a:off x="2242016" y="6142319"/>
            <a:ext cx="22756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694,7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grpSp>
        <p:nvGrpSpPr>
          <p:cNvPr id="38" name="Group 155">
            <a:extLst>
              <a:ext uri="{FF2B5EF4-FFF2-40B4-BE49-F238E27FC236}">
                <a16:creationId xmlns:a16="http://schemas.microsoft.com/office/drawing/2014/main" id="{29C78B66-EDFB-44DC-BB2B-7CAC82E9151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62626" y="5738935"/>
            <a:ext cx="329749" cy="329749"/>
            <a:chOff x="3291" y="2116"/>
            <a:chExt cx="480" cy="480"/>
          </a:xfrm>
          <a:solidFill>
            <a:schemeClr val="accent5"/>
          </a:solidFill>
        </p:grpSpPr>
        <p:sp>
          <p:nvSpPr>
            <p:cNvPr id="39" name="Freeform 157">
              <a:extLst>
                <a:ext uri="{FF2B5EF4-FFF2-40B4-BE49-F238E27FC236}">
                  <a16:creationId xmlns:a16="http://schemas.microsoft.com/office/drawing/2014/main" id="{A52F016D-397D-4FBA-9999-2FB8839CF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eform 158">
              <a:extLst>
                <a:ext uri="{FF2B5EF4-FFF2-40B4-BE49-F238E27FC236}">
                  <a16:creationId xmlns:a16="http://schemas.microsoft.com/office/drawing/2014/main" id="{E9C9E5CB-AC90-40FF-BA91-103A2BE8EA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1" name="Rectángulo 40">
            <a:extLst>
              <a:ext uri="{FF2B5EF4-FFF2-40B4-BE49-F238E27FC236}">
                <a16:creationId xmlns:a16="http://schemas.microsoft.com/office/drawing/2014/main" id="{7849451C-6054-4B81-BA95-347F9F028953}"/>
              </a:ext>
            </a:extLst>
          </p:cNvPr>
          <p:cNvSpPr/>
          <p:nvPr/>
        </p:nvSpPr>
        <p:spPr>
          <a:xfrm>
            <a:off x="8026600" y="5738127"/>
            <a:ext cx="22756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50,6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 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grpSp>
        <p:nvGrpSpPr>
          <p:cNvPr id="42" name="Group 22">
            <a:extLst>
              <a:ext uri="{FF2B5EF4-FFF2-40B4-BE49-F238E27FC236}">
                <a16:creationId xmlns:a16="http://schemas.microsoft.com/office/drawing/2014/main" id="{9BB5FA3D-929D-4A32-A36C-178A9155926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24668" y="6126143"/>
            <a:ext cx="367707" cy="251266"/>
            <a:chOff x="2699" y="1093"/>
            <a:chExt cx="480" cy="328"/>
          </a:xfrm>
          <a:solidFill>
            <a:schemeClr val="accent5"/>
          </a:solidFill>
        </p:grpSpPr>
        <p:sp>
          <p:nvSpPr>
            <p:cNvPr id="43" name="Freeform 24">
              <a:extLst>
                <a:ext uri="{FF2B5EF4-FFF2-40B4-BE49-F238E27FC236}">
                  <a16:creationId xmlns:a16="http://schemas.microsoft.com/office/drawing/2014/main" id="{1B490991-7BF9-4716-946F-A716B87B69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1" y="1161"/>
              <a:ext cx="152" cy="152"/>
            </a:xfrm>
            <a:custGeom>
              <a:avLst/>
              <a:gdLst>
                <a:gd name="T0" fmla="*/ 495 w 1064"/>
                <a:gd name="T1" fmla="*/ 283 h 1064"/>
                <a:gd name="T2" fmla="*/ 426 w 1064"/>
                <a:gd name="T3" fmla="*/ 303 h 1064"/>
                <a:gd name="T4" fmla="*/ 367 w 1064"/>
                <a:gd name="T5" fmla="*/ 342 h 1064"/>
                <a:gd name="T6" fmla="*/ 321 w 1064"/>
                <a:gd name="T7" fmla="*/ 395 h 1064"/>
                <a:gd name="T8" fmla="*/ 290 w 1064"/>
                <a:gd name="T9" fmla="*/ 459 h 1064"/>
                <a:gd name="T10" fmla="*/ 280 w 1064"/>
                <a:gd name="T11" fmla="*/ 533 h 1064"/>
                <a:gd name="T12" fmla="*/ 290 w 1064"/>
                <a:gd name="T13" fmla="*/ 605 h 1064"/>
                <a:gd name="T14" fmla="*/ 321 w 1064"/>
                <a:gd name="T15" fmla="*/ 669 h 1064"/>
                <a:gd name="T16" fmla="*/ 367 w 1064"/>
                <a:gd name="T17" fmla="*/ 722 h 1064"/>
                <a:gd name="T18" fmla="*/ 426 w 1064"/>
                <a:gd name="T19" fmla="*/ 761 h 1064"/>
                <a:gd name="T20" fmla="*/ 495 w 1064"/>
                <a:gd name="T21" fmla="*/ 781 h 1064"/>
                <a:gd name="T22" fmla="*/ 569 w 1064"/>
                <a:gd name="T23" fmla="*/ 781 h 1064"/>
                <a:gd name="T24" fmla="*/ 638 w 1064"/>
                <a:gd name="T25" fmla="*/ 761 h 1064"/>
                <a:gd name="T26" fmla="*/ 697 w 1064"/>
                <a:gd name="T27" fmla="*/ 722 h 1064"/>
                <a:gd name="T28" fmla="*/ 743 w 1064"/>
                <a:gd name="T29" fmla="*/ 669 h 1064"/>
                <a:gd name="T30" fmla="*/ 774 w 1064"/>
                <a:gd name="T31" fmla="*/ 605 h 1064"/>
                <a:gd name="T32" fmla="*/ 784 w 1064"/>
                <a:gd name="T33" fmla="*/ 533 h 1064"/>
                <a:gd name="T34" fmla="*/ 774 w 1064"/>
                <a:gd name="T35" fmla="*/ 459 h 1064"/>
                <a:gd name="T36" fmla="*/ 743 w 1064"/>
                <a:gd name="T37" fmla="*/ 395 h 1064"/>
                <a:gd name="T38" fmla="*/ 697 w 1064"/>
                <a:gd name="T39" fmla="*/ 342 h 1064"/>
                <a:gd name="T40" fmla="*/ 638 w 1064"/>
                <a:gd name="T41" fmla="*/ 303 h 1064"/>
                <a:gd name="T42" fmla="*/ 569 w 1064"/>
                <a:gd name="T43" fmla="*/ 283 h 1064"/>
                <a:gd name="T44" fmla="*/ 533 w 1064"/>
                <a:gd name="T45" fmla="*/ 0 h 1064"/>
                <a:gd name="T46" fmla="*/ 646 w 1064"/>
                <a:gd name="T47" fmla="*/ 12 h 1064"/>
                <a:gd name="T48" fmla="*/ 751 w 1064"/>
                <a:gd name="T49" fmla="*/ 48 h 1064"/>
                <a:gd name="T50" fmla="*/ 846 w 1064"/>
                <a:gd name="T51" fmla="*/ 103 h 1064"/>
                <a:gd name="T52" fmla="*/ 927 w 1064"/>
                <a:gd name="T53" fmla="*/ 176 h 1064"/>
                <a:gd name="T54" fmla="*/ 992 w 1064"/>
                <a:gd name="T55" fmla="*/ 264 h 1064"/>
                <a:gd name="T56" fmla="*/ 1037 w 1064"/>
                <a:gd name="T57" fmla="*/ 365 h 1064"/>
                <a:gd name="T58" fmla="*/ 1061 w 1064"/>
                <a:gd name="T59" fmla="*/ 474 h 1064"/>
                <a:gd name="T60" fmla="*/ 1061 w 1064"/>
                <a:gd name="T61" fmla="*/ 590 h 1064"/>
                <a:gd name="T62" fmla="*/ 1037 w 1064"/>
                <a:gd name="T63" fmla="*/ 699 h 1064"/>
                <a:gd name="T64" fmla="*/ 992 w 1064"/>
                <a:gd name="T65" fmla="*/ 800 h 1064"/>
                <a:gd name="T66" fmla="*/ 927 w 1064"/>
                <a:gd name="T67" fmla="*/ 888 h 1064"/>
                <a:gd name="T68" fmla="*/ 846 w 1064"/>
                <a:gd name="T69" fmla="*/ 961 h 1064"/>
                <a:gd name="T70" fmla="*/ 751 w 1064"/>
                <a:gd name="T71" fmla="*/ 1016 h 1064"/>
                <a:gd name="T72" fmla="*/ 646 w 1064"/>
                <a:gd name="T73" fmla="*/ 1052 h 1064"/>
                <a:gd name="T74" fmla="*/ 533 w 1064"/>
                <a:gd name="T75" fmla="*/ 1064 h 1064"/>
                <a:gd name="T76" fmla="*/ 418 w 1064"/>
                <a:gd name="T77" fmla="*/ 1052 h 1064"/>
                <a:gd name="T78" fmla="*/ 313 w 1064"/>
                <a:gd name="T79" fmla="*/ 1016 h 1064"/>
                <a:gd name="T80" fmla="*/ 218 w 1064"/>
                <a:gd name="T81" fmla="*/ 961 h 1064"/>
                <a:gd name="T82" fmla="*/ 137 w 1064"/>
                <a:gd name="T83" fmla="*/ 888 h 1064"/>
                <a:gd name="T84" fmla="*/ 72 w 1064"/>
                <a:gd name="T85" fmla="*/ 800 h 1064"/>
                <a:gd name="T86" fmla="*/ 27 w 1064"/>
                <a:gd name="T87" fmla="*/ 699 h 1064"/>
                <a:gd name="T88" fmla="*/ 3 w 1064"/>
                <a:gd name="T89" fmla="*/ 590 h 1064"/>
                <a:gd name="T90" fmla="*/ 3 w 1064"/>
                <a:gd name="T91" fmla="*/ 474 h 1064"/>
                <a:gd name="T92" fmla="*/ 27 w 1064"/>
                <a:gd name="T93" fmla="*/ 365 h 1064"/>
                <a:gd name="T94" fmla="*/ 72 w 1064"/>
                <a:gd name="T95" fmla="*/ 264 h 1064"/>
                <a:gd name="T96" fmla="*/ 137 w 1064"/>
                <a:gd name="T97" fmla="*/ 176 h 1064"/>
                <a:gd name="T98" fmla="*/ 218 w 1064"/>
                <a:gd name="T99" fmla="*/ 103 h 1064"/>
                <a:gd name="T100" fmla="*/ 313 w 1064"/>
                <a:gd name="T101" fmla="*/ 48 h 1064"/>
                <a:gd name="T102" fmla="*/ 418 w 1064"/>
                <a:gd name="T103" fmla="*/ 12 h 1064"/>
                <a:gd name="T104" fmla="*/ 533 w 1064"/>
                <a:gd name="T105" fmla="*/ 0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64" h="1064">
                  <a:moveTo>
                    <a:pt x="533" y="280"/>
                  </a:moveTo>
                  <a:lnTo>
                    <a:pt x="495" y="283"/>
                  </a:lnTo>
                  <a:lnTo>
                    <a:pt x="459" y="290"/>
                  </a:lnTo>
                  <a:lnTo>
                    <a:pt x="426" y="303"/>
                  </a:lnTo>
                  <a:lnTo>
                    <a:pt x="395" y="321"/>
                  </a:lnTo>
                  <a:lnTo>
                    <a:pt x="367" y="342"/>
                  </a:lnTo>
                  <a:lnTo>
                    <a:pt x="342" y="367"/>
                  </a:lnTo>
                  <a:lnTo>
                    <a:pt x="321" y="395"/>
                  </a:lnTo>
                  <a:lnTo>
                    <a:pt x="303" y="426"/>
                  </a:lnTo>
                  <a:lnTo>
                    <a:pt x="290" y="459"/>
                  </a:lnTo>
                  <a:lnTo>
                    <a:pt x="283" y="495"/>
                  </a:lnTo>
                  <a:lnTo>
                    <a:pt x="280" y="533"/>
                  </a:lnTo>
                  <a:lnTo>
                    <a:pt x="283" y="569"/>
                  </a:lnTo>
                  <a:lnTo>
                    <a:pt x="290" y="605"/>
                  </a:lnTo>
                  <a:lnTo>
                    <a:pt x="303" y="638"/>
                  </a:lnTo>
                  <a:lnTo>
                    <a:pt x="321" y="669"/>
                  </a:lnTo>
                  <a:lnTo>
                    <a:pt x="342" y="697"/>
                  </a:lnTo>
                  <a:lnTo>
                    <a:pt x="367" y="722"/>
                  </a:lnTo>
                  <a:lnTo>
                    <a:pt x="395" y="743"/>
                  </a:lnTo>
                  <a:lnTo>
                    <a:pt x="426" y="761"/>
                  </a:lnTo>
                  <a:lnTo>
                    <a:pt x="459" y="774"/>
                  </a:lnTo>
                  <a:lnTo>
                    <a:pt x="495" y="781"/>
                  </a:lnTo>
                  <a:lnTo>
                    <a:pt x="533" y="784"/>
                  </a:lnTo>
                  <a:lnTo>
                    <a:pt x="569" y="781"/>
                  </a:lnTo>
                  <a:lnTo>
                    <a:pt x="605" y="774"/>
                  </a:lnTo>
                  <a:lnTo>
                    <a:pt x="638" y="761"/>
                  </a:lnTo>
                  <a:lnTo>
                    <a:pt x="669" y="743"/>
                  </a:lnTo>
                  <a:lnTo>
                    <a:pt x="697" y="722"/>
                  </a:lnTo>
                  <a:lnTo>
                    <a:pt x="722" y="697"/>
                  </a:lnTo>
                  <a:lnTo>
                    <a:pt x="743" y="669"/>
                  </a:lnTo>
                  <a:lnTo>
                    <a:pt x="761" y="638"/>
                  </a:lnTo>
                  <a:lnTo>
                    <a:pt x="774" y="605"/>
                  </a:lnTo>
                  <a:lnTo>
                    <a:pt x="781" y="569"/>
                  </a:lnTo>
                  <a:lnTo>
                    <a:pt x="784" y="533"/>
                  </a:lnTo>
                  <a:lnTo>
                    <a:pt x="781" y="495"/>
                  </a:lnTo>
                  <a:lnTo>
                    <a:pt x="774" y="459"/>
                  </a:lnTo>
                  <a:lnTo>
                    <a:pt x="761" y="426"/>
                  </a:lnTo>
                  <a:lnTo>
                    <a:pt x="743" y="395"/>
                  </a:lnTo>
                  <a:lnTo>
                    <a:pt x="722" y="367"/>
                  </a:lnTo>
                  <a:lnTo>
                    <a:pt x="697" y="342"/>
                  </a:lnTo>
                  <a:lnTo>
                    <a:pt x="669" y="321"/>
                  </a:lnTo>
                  <a:lnTo>
                    <a:pt x="638" y="303"/>
                  </a:lnTo>
                  <a:lnTo>
                    <a:pt x="605" y="290"/>
                  </a:lnTo>
                  <a:lnTo>
                    <a:pt x="569" y="283"/>
                  </a:lnTo>
                  <a:lnTo>
                    <a:pt x="533" y="280"/>
                  </a:lnTo>
                  <a:close/>
                  <a:moveTo>
                    <a:pt x="533" y="0"/>
                  </a:moveTo>
                  <a:lnTo>
                    <a:pt x="590" y="3"/>
                  </a:lnTo>
                  <a:lnTo>
                    <a:pt x="646" y="12"/>
                  </a:lnTo>
                  <a:lnTo>
                    <a:pt x="699" y="27"/>
                  </a:lnTo>
                  <a:lnTo>
                    <a:pt x="751" y="48"/>
                  </a:lnTo>
                  <a:lnTo>
                    <a:pt x="800" y="72"/>
                  </a:lnTo>
                  <a:lnTo>
                    <a:pt x="846" y="103"/>
                  </a:lnTo>
                  <a:lnTo>
                    <a:pt x="888" y="137"/>
                  </a:lnTo>
                  <a:lnTo>
                    <a:pt x="927" y="176"/>
                  </a:lnTo>
                  <a:lnTo>
                    <a:pt x="961" y="218"/>
                  </a:lnTo>
                  <a:lnTo>
                    <a:pt x="992" y="264"/>
                  </a:lnTo>
                  <a:lnTo>
                    <a:pt x="1016" y="313"/>
                  </a:lnTo>
                  <a:lnTo>
                    <a:pt x="1037" y="365"/>
                  </a:lnTo>
                  <a:lnTo>
                    <a:pt x="1052" y="418"/>
                  </a:lnTo>
                  <a:lnTo>
                    <a:pt x="1061" y="474"/>
                  </a:lnTo>
                  <a:lnTo>
                    <a:pt x="1064" y="533"/>
                  </a:lnTo>
                  <a:lnTo>
                    <a:pt x="1061" y="590"/>
                  </a:lnTo>
                  <a:lnTo>
                    <a:pt x="1052" y="646"/>
                  </a:lnTo>
                  <a:lnTo>
                    <a:pt x="1037" y="699"/>
                  </a:lnTo>
                  <a:lnTo>
                    <a:pt x="1016" y="751"/>
                  </a:lnTo>
                  <a:lnTo>
                    <a:pt x="992" y="800"/>
                  </a:lnTo>
                  <a:lnTo>
                    <a:pt x="961" y="846"/>
                  </a:lnTo>
                  <a:lnTo>
                    <a:pt x="927" y="888"/>
                  </a:lnTo>
                  <a:lnTo>
                    <a:pt x="888" y="927"/>
                  </a:lnTo>
                  <a:lnTo>
                    <a:pt x="846" y="961"/>
                  </a:lnTo>
                  <a:lnTo>
                    <a:pt x="800" y="992"/>
                  </a:lnTo>
                  <a:lnTo>
                    <a:pt x="751" y="1016"/>
                  </a:lnTo>
                  <a:lnTo>
                    <a:pt x="699" y="1037"/>
                  </a:lnTo>
                  <a:lnTo>
                    <a:pt x="646" y="1052"/>
                  </a:lnTo>
                  <a:lnTo>
                    <a:pt x="590" y="1061"/>
                  </a:lnTo>
                  <a:lnTo>
                    <a:pt x="533" y="1064"/>
                  </a:lnTo>
                  <a:lnTo>
                    <a:pt x="474" y="1061"/>
                  </a:lnTo>
                  <a:lnTo>
                    <a:pt x="418" y="1052"/>
                  </a:lnTo>
                  <a:lnTo>
                    <a:pt x="365" y="1037"/>
                  </a:lnTo>
                  <a:lnTo>
                    <a:pt x="313" y="1016"/>
                  </a:lnTo>
                  <a:lnTo>
                    <a:pt x="264" y="992"/>
                  </a:lnTo>
                  <a:lnTo>
                    <a:pt x="218" y="961"/>
                  </a:lnTo>
                  <a:lnTo>
                    <a:pt x="176" y="927"/>
                  </a:lnTo>
                  <a:lnTo>
                    <a:pt x="137" y="888"/>
                  </a:lnTo>
                  <a:lnTo>
                    <a:pt x="103" y="846"/>
                  </a:lnTo>
                  <a:lnTo>
                    <a:pt x="72" y="800"/>
                  </a:lnTo>
                  <a:lnTo>
                    <a:pt x="48" y="751"/>
                  </a:lnTo>
                  <a:lnTo>
                    <a:pt x="27" y="699"/>
                  </a:lnTo>
                  <a:lnTo>
                    <a:pt x="12" y="646"/>
                  </a:lnTo>
                  <a:lnTo>
                    <a:pt x="3" y="590"/>
                  </a:lnTo>
                  <a:lnTo>
                    <a:pt x="0" y="533"/>
                  </a:lnTo>
                  <a:lnTo>
                    <a:pt x="3" y="474"/>
                  </a:lnTo>
                  <a:lnTo>
                    <a:pt x="12" y="418"/>
                  </a:lnTo>
                  <a:lnTo>
                    <a:pt x="27" y="365"/>
                  </a:lnTo>
                  <a:lnTo>
                    <a:pt x="48" y="313"/>
                  </a:lnTo>
                  <a:lnTo>
                    <a:pt x="72" y="264"/>
                  </a:lnTo>
                  <a:lnTo>
                    <a:pt x="103" y="218"/>
                  </a:lnTo>
                  <a:lnTo>
                    <a:pt x="137" y="176"/>
                  </a:lnTo>
                  <a:lnTo>
                    <a:pt x="176" y="137"/>
                  </a:lnTo>
                  <a:lnTo>
                    <a:pt x="218" y="103"/>
                  </a:lnTo>
                  <a:lnTo>
                    <a:pt x="264" y="72"/>
                  </a:lnTo>
                  <a:lnTo>
                    <a:pt x="313" y="48"/>
                  </a:lnTo>
                  <a:lnTo>
                    <a:pt x="365" y="27"/>
                  </a:lnTo>
                  <a:lnTo>
                    <a:pt x="418" y="12"/>
                  </a:lnTo>
                  <a:lnTo>
                    <a:pt x="474" y="3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4" name="Freeform 25">
              <a:extLst>
                <a:ext uri="{FF2B5EF4-FFF2-40B4-BE49-F238E27FC236}">
                  <a16:creationId xmlns:a16="http://schemas.microsoft.com/office/drawing/2014/main" id="{C17DF38E-D3E6-447B-93F2-510E81D0B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" y="1213"/>
              <a:ext cx="56" cy="56"/>
            </a:xfrm>
            <a:custGeom>
              <a:avLst/>
              <a:gdLst>
                <a:gd name="T0" fmla="*/ 197 w 392"/>
                <a:gd name="T1" fmla="*/ 0 h 392"/>
                <a:gd name="T2" fmla="*/ 231 w 392"/>
                <a:gd name="T3" fmla="*/ 3 h 392"/>
                <a:gd name="T4" fmla="*/ 265 w 392"/>
                <a:gd name="T5" fmla="*/ 12 h 392"/>
                <a:gd name="T6" fmla="*/ 295 w 392"/>
                <a:gd name="T7" fmla="*/ 26 h 392"/>
                <a:gd name="T8" fmla="*/ 323 w 392"/>
                <a:gd name="T9" fmla="*/ 45 h 392"/>
                <a:gd name="T10" fmla="*/ 346 w 392"/>
                <a:gd name="T11" fmla="*/ 69 h 392"/>
                <a:gd name="T12" fmla="*/ 366 w 392"/>
                <a:gd name="T13" fmla="*/ 96 h 392"/>
                <a:gd name="T14" fmla="*/ 380 w 392"/>
                <a:gd name="T15" fmla="*/ 127 h 392"/>
                <a:gd name="T16" fmla="*/ 389 w 392"/>
                <a:gd name="T17" fmla="*/ 159 h 392"/>
                <a:gd name="T18" fmla="*/ 392 w 392"/>
                <a:gd name="T19" fmla="*/ 195 h 392"/>
                <a:gd name="T20" fmla="*/ 389 w 392"/>
                <a:gd name="T21" fmla="*/ 231 h 392"/>
                <a:gd name="T22" fmla="*/ 380 w 392"/>
                <a:gd name="T23" fmla="*/ 263 h 392"/>
                <a:gd name="T24" fmla="*/ 366 w 392"/>
                <a:gd name="T25" fmla="*/ 294 h 392"/>
                <a:gd name="T26" fmla="*/ 346 w 392"/>
                <a:gd name="T27" fmla="*/ 321 h 392"/>
                <a:gd name="T28" fmla="*/ 323 w 392"/>
                <a:gd name="T29" fmla="*/ 345 h 392"/>
                <a:gd name="T30" fmla="*/ 295 w 392"/>
                <a:gd name="T31" fmla="*/ 364 h 392"/>
                <a:gd name="T32" fmla="*/ 265 w 392"/>
                <a:gd name="T33" fmla="*/ 378 h 392"/>
                <a:gd name="T34" fmla="*/ 231 w 392"/>
                <a:gd name="T35" fmla="*/ 387 h 392"/>
                <a:gd name="T36" fmla="*/ 197 w 392"/>
                <a:gd name="T37" fmla="*/ 392 h 392"/>
                <a:gd name="T38" fmla="*/ 161 w 392"/>
                <a:gd name="T39" fmla="*/ 387 h 392"/>
                <a:gd name="T40" fmla="*/ 127 w 392"/>
                <a:gd name="T41" fmla="*/ 378 h 392"/>
                <a:gd name="T42" fmla="*/ 97 w 392"/>
                <a:gd name="T43" fmla="*/ 364 h 392"/>
                <a:gd name="T44" fmla="*/ 69 w 392"/>
                <a:gd name="T45" fmla="*/ 345 h 392"/>
                <a:gd name="T46" fmla="*/ 46 w 392"/>
                <a:gd name="T47" fmla="*/ 321 h 392"/>
                <a:gd name="T48" fmla="*/ 26 w 392"/>
                <a:gd name="T49" fmla="*/ 294 h 392"/>
                <a:gd name="T50" fmla="*/ 12 w 392"/>
                <a:gd name="T51" fmla="*/ 263 h 392"/>
                <a:gd name="T52" fmla="*/ 3 w 392"/>
                <a:gd name="T53" fmla="*/ 231 h 392"/>
                <a:gd name="T54" fmla="*/ 0 w 392"/>
                <a:gd name="T55" fmla="*/ 195 h 392"/>
                <a:gd name="T56" fmla="*/ 3 w 392"/>
                <a:gd name="T57" fmla="*/ 159 h 392"/>
                <a:gd name="T58" fmla="*/ 12 w 392"/>
                <a:gd name="T59" fmla="*/ 127 h 392"/>
                <a:gd name="T60" fmla="*/ 26 w 392"/>
                <a:gd name="T61" fmla="*/ 96 h 392"/>
                <a:gd name="T62" fmla="*/ 46 w 392"/>
                <a:gd name="T63" fmla="*/ 69 h 392"/>
                <a:gd name="T64" fmla="*/ 69 w 392"/>
                <a:gd name="T65" fmla="*/ 45 h 392"/>
                <a:gd name="T66" fmla="*/ 97 w 392"/>
                <a:gd name="T67" fmla="*/ 26 h 392"/>
                <a:gd name="T68" fmla="*/ 127 w 392"/>
                <a:gd name="T69" fmla="*/ 12 h 392"/>
                <a:gd name="T70" fmla="*/ 161 w 392"/>
                <a:gd name="T71" fmla="*/ 3 h 392"/>
                <a:gd name="T72" fmla="*/ 197 w 392"/>
                <a:gd name="T73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2" h="392">
                  <a:moveTo>
                    <a:pt x="197" y="0"/>
                  </a:moveTo>
                  <a:lnTo>
                    <a:pt x="231" y="3"/>
                  </a:lnTo>
                  <a:lnTo>
                    <a:pt x="265" y="12"/>
                  </a:lnTo>
                  <a:lnTo>
                    <a:pt x="295" y="26"/>
                  </a:lnTo>
                  <a:lnTo>
                    <a:pt x="323" y="45"/>
                  </a:lnTo>
                  <a:lnTo>
                    <a:pt x="346" y="69"/>
                  </a:lnTo>
                  <a:lnTo>
                    <a:pt x="366" y="96"/>
                  </a:lnTo>
                  <a:lnTo>
                    <a:pt x="380" y="127"/>
                  </a:lnTo>
                  <a:lnTo>
                    <a:pt x="389" y="159"/>
                  </a:lnTo>
                  <a:lnTo>
                    <a:pt x="392" y="195"/>
                  </a:lnTo>
                  <a:lnTo>
                    <a:pt x="389" y="231"/>
                  </a:lnTo>
                  <a:lnTo>
                    <a:pt x="380" y="263"/>
                  </a:lnTo>
                  <a:lnTo>
                    <a:pt x="366" y="294"/>
                  </a:lnTo>
                  <a:lnTo>
                    <a:pt x="346" y="321"/>
                  </a:lnTo>
                  <a:lnTo>
                    <a:pt x="323" y="345"/>
                  </a:lnTo>
                  <a:lnTo>
                    <a:pt x="295" y="364"/>
                  </a:lnTo>
                  <a:lnTo>
                    <a:pt x="265" y="378"/>
                  </a:lnTo>
                  <a:lnTo>
                    <a:pt x="231" y="387"/>
                  </a:lnTo>
                  <a:lnTo>
                    <a:pt x="197" y="392"/>
                  </a:lnTo>
                  <a:lnTo>
                    <a:pt x="161" y="387"/>
                  </a:lnTo>
                  <a:lnTo>
                    <a:pt x="127" y="378"/>
                  </a:lnTo>
                  <a:lnTo>
                    <a:pt x="97" y="364"/>
                  </a:lnTo>
                  <a:lnTo>
                    <a:pt x="69" y="345"/>
                  </a:lnTo>
                  <a:lnTo>
                    <a:pt x="46" y="321"/>
                  </a:lnTo>
                  <a:lnTo>
                    <a:pt x="26" y="294"/>
                  </a:lnTo>
                  <a:lnTo>
                    <a:pt x="12" y="263"/>
                  </a:lnTo>
                  <a:lnTo>
                    <a:pt x="3" y="231"/>
                  </a:lnTo>
                  <a:lnTo>
                    <a:pt x="0" y="195"/>
                  </a:lnTo>
                  <a:lnTo>
                    <a:pt x="3" y="159"/>
                  </a:lnTo>
                  <a:lnTo>
                    <a:pt x="12" y="127"/>
                  </a:lnTo>
                  <a:lnTo>
                    <a:pt x="26" y="96"/>
                  </a:lnTo>
                  <a:lnTo>
                    <a:pt x="46" y="69"/>
                  </a:lnTo>
                  <a:lnTo>
                    <a:pt x="69" y="45"/>
                  </a:lnTo>
                  <a:lnTo>
                    <a:pt x="97" y="26"/>
                  </a:lnTo>
                  <a:lnTo>
                    <a:pt x="127" y="12"/>
                  </a:lnTo>
                  <a:lnTo>
                    <a:pt x="161" y="3"/>
                  </a:lnTo>
                  <a:lnTo>
                    <a:pt x="1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5" name="Freeform 26">
              <a:extLst>
                <a:ext uri="{FF2B5EF4-FFF2-40B4-BE49-F238E27FC236}">
                  <a16:creationId xmlns:a16="http://schemas.microsoft.com/office/drawing/2014/main" id="{6A9341C5-5236-4D0A-8A2B-482A52AA7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9" y="1093"/>
              <a:ext cx="432" cy="288"/>
            </a:xfrm>
            <a:custGeom>
              <a:avLst/>
              <a:gdLst>
                <a:gd name="T0" fmla="*/ 2856 w 3024"/>
                <a:gd name="T1" fmla="*/ 0 h 2018"/>
                <a:gd name="T2" fmla="*/ 2915 w 3024"/>
                <a:gd name="T3" fmla="*/ 12 h 2018"/>
                <a:gd name="T4" fmla="*/ 2964 w 3024"/>
                <a:gd name="T5" fmla="*/ 40 h 2018"/>
                <a:gd name="T6" fmla="*/ 3001 w 3024"/>
                <a:gd name="T7" fmla="*/ 84 h 2018"/>
                <a:gd name="T8" fmla="*/ 3021 w 3024"/>
                <a:gd name="T9" fmla="*/ 139 h 2018"/>
                <a:gd name="T10" fmla="*/ 3024 w 3024"/>
                <a:gd name="T11" fmla="*/ 869 h 2018"/>
                <a:gd name="T12" fmla="*/ 3013 w 3024"/>
                <a:gd name="T13" fmla="*/ 912 h 2018"/>
                <a:gd name="T14" fmla="*/ 2982 w 3024"/>
                <a:gd name="T15" fmla="*/ 941 h 2018"/>
                <a:gd name="T16" fmla="*/ 2941 w 3024"/>
                <a:gd name="T17" fmla="*/ 954 h 2018"/>
                <a:gd name="T18" fmla="*/ 2806 w 3024"/>
                <a:gd name="T19" fmla="*/ 950 h 2018"/>
                <a:gd name="T20" fmla="*/ 2768 w 3024"/>
                <a:gd name="T21" fmla="*/ 928 h 2018"/>
                <a:gd name="T22" fmla="*/ 2747 w 3024"/>
                <a:gd name="T23" fmla="*/ 891 h 2018"/>
                <a:gd name="T24" fmla="*/ 2744 w 3024"/>
                <a:gd name="T25" fmla="*/ 562 h 2018"/>
                <a:gd name="T26" fmla="*/ 2664 w 3024"/>
                <a:gd name="T27" fmla="*/ 549 h 2018"/>
                <a:gd name="T28" fmla="*/ 2591 w 3024"/>
                <a:gd name="T29" fmla="*/ 516 h 2018"/>
                <a:gd name="T30" fmla="*/ 2532 w 3024"/>
                <a:gd name="T31" fmla="*/ 465 h 2018"/>
                <a:gd name="T32" fmla="*/ 2490 w 3024"/>
                <a:gd name="T33" fmla="*/ 399 h 2018"/>
                <a:gd name="T34" fmla="*/ 2467 w 3024"/>
                <a:gd name="T35" fmla="*/ 322 h 2018"/>
                <a:gd name="T36" fmla="*/ 560 w 3024"/>
                <a:gd name="T37" fmla="*/ 280 h 2018"/>
                <a:gd name="T38" fmla="*/ 548 w 3024"/>
                <a:gd name="T39" fmla="*/ 362 h 2018"/>
                <a:gd name="T40" fmla="*/ 515 w 3024"/>
                <a:gd name="T41" fmla="*/ 433 h 2018"/>
                <a:gd name="T42" fmla="*/ 463 w 3024"/>
                <a:gd name="T43" fmla="*/ 492 h 2018"/>
                <a:gd name="T44" fmla="*/ 398 w 3024"/>
                <a:gd name="T45" fmla="*/ 535 h 2018"/>
                <a:gd name="T46" fmla="*/ 322 w 3024"/>
                <a:gd name="T47" fmla="*/ 558 h 2018"/>
                <a:gd name="T48" fmla="*/ 280 w 3024"/>
                <a:gd name="T49" fmla="*/ 1458 h 2018"/>
                <a:gd name="T50" fmla="*/ 360 w 3024"/>
                <a:gd name="T51" fmla="*/ 1469 h 2018"/>
                <a:gd name="T52" fmla="*/ 433 w 3024"/>
                <a:gd name="T53" fmla="*/ 1502 h 2018"/>
                <a:gd name="T54" fmla="*/ 492 w 3024"/>
                <a:gd name="T55" fmla="*/ 1553 h 2018"/>
                <a:gd name="T56" fmla="*/ 534 w 3024"/>
                <a:gd name="T57" fmla="*/ 1619 h 2018"/>
                <a:gd name="T58" fmla="*/ 557 w 3024"/>
                <a:gd name="T59" fmla="*/ 1696 h 2018"/>
                <a:gd name="T60" fmla="*/ 2101 w 3024"/>
                <a:gd name="T61" fmla="*/ 1738 h 2018"/>
                <a:gd name="T62" fmla="*/ 2142 w 3024"/>
                <a:gd name="T63" fmla="*/ 1749 h 2018"/>
                <a:gd name="T64" fmla="*/ 2173 w 3024"/>
                <a:gd name="T65" fmla="*/ 1778 h 2018"/>
                <a:gd name="T66" fmla="*/ 2184 w 3024"/>
                <a:gd name="T67" fmla="*/ 1821 h 2018"/>
                <a:gd name="T68" fmla="*/ 2181 w 3024"/>
                <a:gd name="T69" fmla="*/ 1955 h 2018"/>
                <a:gd name="T70" fmla="*/ 2160 w 3024"/>
                <a:gd name="T71" fmla="*/ 1992 h 2018"/>
                <a:gd name="T72" fmla="*/ 2122 w 3024"/>
                <a:gd name="T73" fmla="*/ 2014 h 2018"/>
                <a:gd name="T74" fmla="*/ 168 w 3024"/>
                <a:gd name="T75" fmla="*/ 2018 h 2018"/>
                <a:gd name="T76" fmla="*/ 109 w 3024"/>
                <a:gd name="T77" fmla="*/ 2006 h 2018"/>
                <a:gd name="T78" fmla="*/ 60 w 3024"/>
                <a:gd name="T79" fmla="*/ 1978 h 2018"/>
                <a:gd name="T80" fmla="*/ 23 w 3024"/>
                <a:gd name="T81" fmla="*/ 1934 h 2018"/>
                <a:gd name="T82" fmla="*/ 3 w 3024"/>
                <a:gd name="T83" fmla="*/ 1879 h 2018"/>
                <a:gd name="T84" fmla="*/ 0 w 3024"/>
                <a:gd name="T85" fmla="*/ 170 h 2018"/>
                <a:gd name="T86" fmla="*/ 10 w 3024"/>
                <a:gd name="T87" fmla="*/ 110 h 2018"/>
                <a:gd name="T88" fmla="*/ 40 w 3024"/>
                <a:gd name="T89" fmla="*/ 61 h 2018"/>
                <a:gd name="T90" fmla="*/ 83 w 3024"/>
                <a:gd name="T91" fmla="*/ 24 h 2018"/>
                <a:gd name="T92" fmla="*/ 137 w 3024"/>
                <a:gd name="T93" fmla="*/ 4 h 2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024" h="2018">
                  <a:moveTo>
                    <a:pt x="168" y="0"/>
                  </a:moveTo>
                  <a:lnTo>
                    <a:pt x="2856" y="0"/>
                  </a:lnTo>
                  <a:lnTo>
                    <a:pt x="2887" y="4"/>
                  </a:lnTo>
                  <a:lnTo>
                    <a:pt x="2915" y="12"/>
                  </a:lnTo>
                  <a:lnTo>
                    <a:pt x="2941" y="24"/>
                  </a:lnTo>
                  <a:lnTo>
                    <a:pt x="2964" y="40"/>
                  </a:lnTo>
                  <a:lnTo>
                    <a:pt x="2984" y="61"/>
                  </a:lnTo>
                  <a:lnTo>
                    <a:pt x="3001" y="84"/>
                  </a:lnTo>
                  <a:lnTo>
                    <a:pt x="3014" y="110"/>
                  </a:lnTo>
                  <a:lnTo>
                    <a:pt x="3021" y="139"/>
                  </a:lnTo>
                  <a:lnTo>
                    <a:pt x="3024" y="170"/>
                  </a:lnTo>
                  <a:lnTo>
                    <a:pt x="3024" y="869"/>
                  </a:lnTo>
                  <a:lnTo>
                    <a:pt x="3021" y="891"/>
                  </a:lnTo>
                  <a:lnTo>
                    <a:pt x="3013" y="912"/>
                  </a:lnTo>
                  <a:lnTo>
                    <a:pt x="3000" y="928"/>
                  </a:lnTo>
                  <a:lnTo>
                    <a:pt x="2982" y="941"/>
                  </a:lnTo>
                  <a:lnTo>
                    <a:pt x="2962" y="950"/>
                  </a:lnTo>
                  <a:lnTo>
                    <a:pt x="2941" y="954"/>
                  </a:lnTo>
                  <a:lnTo>
                    <a:pt x="2829" y="954"/>
                  </a:lnTo>
                  <a:lnTo>
                    <a:pt x="2806" y="950"/>
                  </a:lnTo>
                  <a:lnTo>
                    <a:pt x="2786" y="941"/>
                  </a:lnTo>
                  <a:lnTo>
                    <a:pt x="2768" y="928"/>
                  </a:lnTo>
                  <a:lnTo>
                    <a:pt x="2755" y="912"/>
                  </a:lnTo>
                  <a:lnTo>
                    <a:pt x="2747" y="891"/>
                  </a:lnTo>
                  <a:lnTo>
                    <a:pt x="2744" y="869"/>
                  </a:lnTo>
                  <a:lnTo>
                    <a:pt x="2744" y="562"/>
                  </a:lnTo>
                  <a:lnTo>
                    <a:pt x="2702" y="558"/>
                  </a:lnTo>
                  <a:lnTo>
                    <a:pt x="2664" y="549"/>
                  </a:lnTo>
                  <a:lnTo>
                    <a:pt x="2626" y="535"/>
                  </a:lnTo>
                  <a:lnTo>
                    <a:pt x="2591" y="516"/>
                  </a:lnTo>
                  <a:lnTo>
                    <a:pt x="2561" y="492"/>
                  </a:lnTo>
                  <a:lnTo>
                    <a:pt x="2532" y="465"/>
                  </a:lnTo>
                  <a:lnTo>
                    <a:pt x="2509" y="433"/>
                  </a:lnTo>
                  <a:lnTo>
                    <a:pt x="2490" y="399"/>
                  </a:lnTo>
                  <a:lnTo>
                    <a:pt x="2476" y="362"/>
                  </a:lnTo>
                  <a:lnTo>
                    <a:pt x="2467" y="322"/>
                  </a:lnTo>
                  <a:lnTo>
                    <a:pt x="2464" y="280"/>
                  </a:lnTo>
                  <a:lnTo>
                    <a:pt x="560" y="280"/>
                  </a:lnTo>
                  <a:lnTo>
                    <a:pt x="557" y="322"/>
                  </a:lnTo>
                  <a:lnTo>
                    <a:pt x="548" y="362"/>
                  </a:lnTo>
                  <a:lnTo>
                    <a:pt x="534" y="399"/>
                  </a:lnTo>
                  <a:lnTo>
                    <a:pt x="515" y="433"/>
                  </a:lnTo>
                  <a:lnTo>
                    <a:pt x="492" y="465"/>
                  </a:lnTo>
                  <a:lnTo>
                    <a:pt x="463" y="492"/>
                  </a:lnTo>
                  <a:lnTo>
                    <a:pt x="433" y="516"/>
                  </a:lnTo>
                  <a:lnTo>
                    <a:pt x="398" y="535"/>
                  </a:lnTo>
                  <a:lnTo>
                    <a:pt x="360" y="549"/>
                  </a:lnTo>
                  <a:lnTo>
                    <a:pt x="322" y="558"/>
                  </a:lnTo>
                  <a:lnTo>
                    <a:pt x="280" y="562"/>
                  </a:lnTo>
                  <a:lnTo>
                    <a:pt x="280" y="1458"/>
                  </a:lnTo>
                  <a:lnTo>
                    <a:pt x="322" y="1460"/>
                  </a:lnTo>
                  <a:lnTo>
                    <a:pt x="360" y="1469"/>
                  </a:lnTo>
                  <a:lnTo>
                    <a:pt x="398" y="1483"/>
                  </a:lnTo>
                  <a:lnTo>
                    <a:pt x="433" y="1502"/>
                  </a:lnTo>
                  <a:lnTo>
                    <a:pt x="463" y="1526"/>
                  </a:lnTo>
                  <a:lnTo>
                    <a:pt x="492" y="1553"/>
                  </a:lnTo>
                  <a:lnTo>
                    <a:pt x="515" y="1585"/>
                  </a:lnTo>
                  <a:lnTo>
                    <a:pt x="534" y="1619"/>
                  </a:lnTo>
                  <a:lnTo>
                    <a:pt x="548" y="1656"/>
                  </a:lnTo>
                  <a:lnTo>
                    <a:pt x="557" y="1696"/>
                  </a:lnTo>
                  <a:lnTo>
                    <a:pt x="560" y="1738"/>
                  </a:lnTo>
                  <a:lnTo>
                    <a:pt x="2101" y="1738"/>
                  </a:lnTo>
                  <a:lnTo>
                    <a:pt x="2122" y="1740"/>
                  </a:lnTo>
                  <a:lnTo>
                    <a:pt x="2142" y="1749"/>
                  </a:lnTo>
                  <a:lnTo>
                    <a:pt x="2160" y="1762"/>
                  </a:lnTo>
                  <a:lnTo>
                    <a:pt x="2173" y="1778"/>
                  </a:lnTo>
                  <a:lnTo>
                    <a:pt x="2181" y="1799"/>
                  </a:lnTo>
                  <a:lnTo>
                    <a:pt x="2184" y="1821"/>
                  </a:lnTo>
                  <a:lnTo>
                    <a:pt x="2184" y="1933"/>
                  </a:lnTo>
                  <a:lnTo>
                    <a:pt x="2181" y="1955"/>
                  </a:lnTo>
                  <a:lnTo>
                    <a:pt x="2173" y="1976"/>
                  </a:lnTo>
                  <a:lnTo>
                    <a:pt x="2160" y="1992"/>
                  </a:lnTo>
                  <a:lnTo>
                    <a:pt x="2142" y="2005"/>
                  </a:lnTo>
                  <a:lnTo>
                    <a:pt x="2122" y="2014"/>
                  </a:lnTo>
                  <a:lnTo>
                    <a:pt x="2101" y="2018"/>
                  </a:lnTo>
                  <a:lnTo>
                    <a:pt x="168" y="2018"/>
                  </a:lnTo>
                  <a:lnTo>
                    <a:pt x="137" y="2014"/>
                  </a:lnTo>
                  <a:lnTo>
                    <a:pt x="109" y="2006"/>
                  </a:lnTo>
                  <a:lnTo>
                    <a:pt x="83" y="1994"/>
                  </a:lnTo>
                  <a:lnTo>
                    <a:pt x="60" y="1978"/>
                  </a:lnTo>
                  <a:lnTo>
                    <a:pt x="40" y="1957"/>
                  </a:lnTo>
                  <a:lnTo>
                    <a:pt x="23" y="1934"/>
                  </a:lnTo>
                  <a:lnTo>
                    <a:pt x="10" y="1908"/>
                  </a:lnTo>
                  <a:lnTo>
                    <a:pt x="3" y="1879"/>
                  </a:lnTo>
                  <a:lnTo>
                    <a:pt x="0" y="1850"/>
                  </a:lnTo>
                  <a:lnTo>
                    <a:pt x="0" y="170"/>
                  </a:lnTo>
                  <a:lnTo>
                    <a:pt x="3" y="139"/>
                  </a:lnTo>
                  <a:lnTo>
                    <a:pt x="10" y="110"/>
                  </a:lnTo>
                  <a:lnTo>
                    <a:pt x="23" y="84"/>
                  </a:lnTo>
                  <a:lnTo>
                    <a:pt x="40" y="61"/>
                  </a:lnTo>
                  <a:lnTo>
                    <a:pt x="60" y="40"/>
                  </a:lnTo>
                  <a:lnTo>
                    <a:pt x="83" y="24"/>
                  </a:lnTo>
                  <a:lnTo>
                    <a:pt x="109" y="12"/>
                  </a:lnTo>
                  <a:lnTo>
                    <a:pt x="137" y="4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6" name="Freeform 27">
              <a:extLst>
                <a:ext uri="{FF2B5EF4-FFF2-40B4-BE49-F238E27FC236}">
                  <a16:creationId xmlns:a16="http://schemas.microsoft.com/office/drawing/2014/main" id="{5DE78ADC-3AB1-499C-B428-2934BA3937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81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7" name="Freeform 28">
              <a:extLst>
                <a:ext uri="{FF2B5EF4-FFF2-40B4-BE49-F238E27FC236}">
                  <a16:creationId xmlns:a16="http://schemas.microsoft.com/office/drawing/2014/main" id="{EF2B0F61-7147-45B4-8345-B9B42F441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17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8" name="Freeform 29">
              <a:extLst>
                <a:ext uri="{FF2B5EF4-FFF2-40B4-BE49-F238E27FC236}">
                  <a16:creationId xmlns:a16="http://schemas.microsoft.com/office/drawing/2014/main" id="{D99F11E8-2B28-4ED2-AA63-70FD1843F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253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49" name="Rectángulo 48">
            <a:extLst>
              <a:ext uri="{FF2B5EF4-FFF2-40B4-BE49-F238E27FC236}">
                <a16:creationId xmlns:a16="http://schemas.microsoft.com/office/drawing/2014/main" id="{8937E430-479A-44EE-8080-2E22BEC6B541}"/>
              </a:ext>
            </a:extLst>
          </p:cNvPr>
          <p:cNvSpPr/>
          <p:nvPr/>
        </p:nvSpPr>
        <p:spPr>
          <a:xfrm>
            <a:off x="8042143" y="6058363"/>
            <a:ext cx="24914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$30,0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ingreso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sp>
        <p:nvSpPr>
          <p:cNvPr id="50" name="Elipse 49">
            <a:extLst>
              <a:ext uri="{FF2B5EF4-FFF2-40B4-BE49-F238E27FC236}">
                <a16:creationId xmlns:a16="http://schemas.microsoft.com/office/drawing/2014/main" id="{6E3D7A47-34BC-452A-9C6A-7CD7C5F37DF3}"/>
              </a:ext>
            </a:extLst>
          </p:cNvPr>
          <p:cNvSpPr/>
          <p:nvPr/>
        </p:nvSpPr>
        <p:spPr>
          <a:xfrm>
            <a:off x="-248830" y="-82689"/>
            <a:ext cx="1812587" cy="1812070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1" name="Elipse 50">
            <a:extLst>
              <a:ext uri="{FF2B5EF4-FFF2-40B4-BE49-F238E27FC236}">
                <a16:creationId xmlns:a16="http://schemas.microsoft.com/office/drawing/2014/main" id="{2A5AB5E5-1C4F-46E6-A6DF-4CD6E501600F}"/>
              </a:ext>
            </a:extLst>
          </p:cNvPr>
          <p:cNvSpPr/>
          <p:nvPr/>
        </p:nvSpPr>
        <p:spPr>
          <a:xfrm>
            <a:off x="53008" y="238539"/>
            <a:ext cx="1192696" cy="1132537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Rectangle 3">
            <a:extLst>
              <a:ext uri="{FF2B5EF4-FFF2-40B4-BE49-F238E27FC236}">
                <a16:creationId xmlns:a16="http://schemas.microsoft.com/office/drawing/2014/main" id="{94F67F7F-B7AF-4639-9F7E-400128BC7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08" y="450631"/>
            <a:ext cx="940744" cy="920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60958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66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pleSoft-Bold" panose="02000000000000000000" pitchFamily="50" charset="0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832119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9" grpId="0"/>
      <p:bldP spid="22" grpId="0" autoUpdateAnimBg="0"/>
      <p:bldP spid="23" grpId="0"/>
      <p:bldP spid="24" grpId="0" autoUpdateAnimBg="0"/>
      <p:bldP spid="33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>
            <a:extLst>
              <a:ext uri="{FF2B5EF4-FFF2-40B4-BE49-F238E27FC236}">
                <a16:creationId xmlns:a16="http://schemas.microsoft.com/office/drawing/2014/main" id="{1FCE7519-9A78-C24A-95FE-3F1964D72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373" y="389884"/>
            <a:ext cx="10407339" cy="1118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s-ES" sz="2667" dirty="0">
                <a:solidFill>
                  <a:srgbClr val="253D90"/>
                </a:solidFill>
                <a:latin typeface="+mj-lt"/>
              </a:rPr>
              <a:t>Generamos y divulgamos el conocimiento más profundo y relevante del tejido empresarial de la Ciudad – Región</a:t>
            </a:r>
          </a:p>
          <a:p>
            <a:pPr>
              <a:lnSpc>
                <a:spcPct val="90000"/>
              </a:lnSpc>
            </a:pPr>
            <a:endParaRPr lang="es-CO" sz="2667" dirty="0">
              <a:solidFill>
                <a:srgbClr val="253D90"/>
              </a:solidFill>
              <a:latin typeface="+mj-lt"/>
            </a:endParaRPr>
          </a:p>
        </p:txBody>
      </p:sp>
      <p:sp>
        <p:nvSpPr>
          <p:cNvPr id="34" name="Text Box 2">
            <a:extLst>
              <a:ext uri="{FF2B5EF4-FFF2-40B4-BE49-F238E27FC236}">
                <a16:creationId xmlns:a16="http://schemas.microsoft.com/office/drawing/2014/main" id="{93C00B72-B899-4CF3-AC46-D74B9D86B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538" y="2392140"/>
            <a:ext cx="4188077" cy="2609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823" lvl="1" indent="0" algn="just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ES_tradnl" sz="1867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Consultorías realizadas por el área de Estudios Económicos (Grupo de Estudios Empresariales y de Competitividad)</a:t>
            </a:r>
          </a:p>
          <a:p>
            <a:pPr marL="2823" lvl="1" indent="0" algn="just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endParaRPr lang="es-CO" altLang="es-CO" sz="16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23" lvl="1" indent="0" algn="just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CO" altLang="es-C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Solución a las necesidades puntuales de al menos </a:t>
            </a:r>
            <a:r>
              <a:rPr lang="es-CO" altLang="es-CO" sz="1867" b="1" dirty="0">
                <a:solidFill>
                  <a:srgbClr val="FF0353"/>
                </a:solidFill>
                <a:latin typeface="AmpleSoft-Regular" panose="02000000000000000000" pitchFamily="50" charset="0"/>
              </a:rPr>
              <a:t>6</a:t>
            </a:r>
            <a:r>
              <a:rPr lang="es-CO" altLang="es-CO" sz="1867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altLang="es-C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empresas y/o entidades públicas por medio de investigaciones económicas y empresariales</a:t>
            </a:r>
            <a:endParaRPr lang="es-CO" altLang="es-CO" sz="18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23" lvl="1" indent="0" algn="just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endParaRPr kumimoji="1" lang="es-ES_tradnl" sz="2489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object 4">
            <a:extLst>
              <a:ext uri="{FF2B5EF4-FFF2-40B4-BE49-F238E27FC236}">
                <a16:creationId xmlns:a16="http://schemas.microsoft.com/office/drawing/2014/main" id="{F6273756-651E-416A-8543-B09F4D698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222" y="1846097"/>
            <a:ext cx="5108749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812760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667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Servicios de Análisis Económico </a:t>
            </a:r>
          </a:p>
        </p:txBody>
      </p:sp>
      <p:grpSp>
        <p:nvGrpSpPr>
          <p:cNvPr id="36" name="Group 146">
            <a:extLst>
              <a:ext uri="{FF2B5EF4-FFF2-40B4-BE49-F238E27FC236}">
                <a16:creationId xmlns:a16="http://schemas.microsoft.com/office/drawing/2014/main" id="{50AC4D91-E7C1-4A8A-B7EC-6D6B738509E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46535" y="2467971"/>
            <a:ext cx="496509" cy="596311"/>
            <a:chOff x="2650" y="2117"/>
            <a:chExt cx="398" cy="478"/>
          </a:xfrm>
          <a:solidFill>
            <a:srgbClr val="FF0353"/>
          </a:solidFill>
        </p:grpSpPr>
        <p:sp>
          <p:nvSpPr>
            <p:cNvPr id="37" name="Freeform 148">
              <a:extLst>
                <a:ext uri="{FF2B5EF4-FFF2-40B4-BE49-F238E27FC236}">
                  <a16:creationId xmlns:a16="http://schemas.microsoft.com/office/drawing/2014/main" id="{EB68C20E-5F3B-49AB-A0F4-B7AB944648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11" y="2117"/>
              <a:ext cx="174" cy="175"/>
            </a:xfrm>
            <a:custGeom>
              <a:avLst/>
              <a:gdLst>
                <a:gd name="T0" fmla="*/ 562 w 1213"/>
                <a:gd name="T1" fmla="*/ 282 h 1228"/>
                <a:gd name="T2" fmla="*/ 480 w 1213"/>
                <a:gd name="T3" fmla="*/ 306 h 1228"/>
                <a:gd name="T4" fmla="*/ 407 w 1213"/>
                <a:gd name="T5" fmla="*/ 349 h 1228"/>
                <a:gd name="T6" fmla="*/ 347 w 1213"/>
                <a:gd name="T7" fmla="*/ 409 h 1228"/>
                <a:gd name="T8" fmla="*/ 305 w 1213"/>
                <a:gd name="T9" fmla="*/ 484 h 1228"/>
                <a:gd name="T10" fmla="*/ 282 w 1213"/>
                <a:gd name="T11" fmla="*/ 568 h 1228"/>
                <a:gd name="T12" fmla="*/ 282 w 1213"/>
                <a:gd name="T13" fmla="*/ 659 h 1228"/>
                <a:gd name="T14" fmla="*/ 305 w 1213"/>
                <a:gd name="T15" fmla="*/ 744 h 1228"/>
                <a:gd name="T16" fmla="*/ 347 w 1213"/>
                <a:gd name="T17" fmla="*/ 819 h 1228"/>
                <a:gd name="T18" fmla="*/ 407 w 1213"/>
                <a:gd name="T19" fmla="*/ 879 h 1228"/>
                <a:gd name="T20" fmla="*/ 480 w 1213"/>
                <a:gd name="T21" fmla="*/ 923 h 1228"/>
                <a:gd name="T22" fmla="*/ 562 w 1213"/>
                <a:gd name="T23" fmla="*/ 946 h 1228"/>
                <a:gd name="T24" fmla="*/ 651 w 1213"/>
                <a:gd name="T25" fmla="*/ 946 h 1228"/>
                <a:gd name="T26" fmla="*/ 734 w 1213"/>
                <a:gd name="T27" fmla="*/ 923 h 1228"/>
                <a:gd name="T28" fmla="*/ 807 w 1213"/>
                <a:gd name="T29" fmla="*/ 879 h 1228"/>
                <a:gd name="T30" fmla="*/ 866 w 1213"/>
                <a:gd name="T31" fmla="*/ 819 h 1228"/>
                <a:gd name="T32" fmla="*/ 909 w 1213"/>
                <a:gd name="T33" fmla="*/ 744 h 1228"/>
                <a:gd name="T34" fmla="*/ 931 w 1213"/>
                <a:gd name="T35" fmla="*/ 659 h 1228"/>
                <a:gd name="T36" fmla="*/ 931 w 1213"/>
                <a:gd name="T37" fmla="*/ 568 h 1228"/>
                <a:gd name="T38" fmla="*/ 909 w 1213"/>
                <a:gd name="T39" fmla="*/ 484 h 1228"/>
                <a:gd name="T40" fmla="*/ 866 w 1213"/>
                <a:gd name="T41" fmla="*/ 409 h 1228"/>
                <a:gd name="T42" fmla="*/ 807 w 1213"/>
                <a:gd name="T43" fmla="*/ 349 h 1228"/>
                <a:gd name="T44" fmla="*/ 734 w 1213"/>
                <a:gd name="T45" fmla="*/ 306 h 1228"/>
                <a:gd name="T46" fmla="*/ 651 w 1213"/>
                <a:gd name="T47" fmla="*/ 282 h 1228"/>
                <a:gd name="T48" fmla="*/ 607 w 1213"/>
                <a:gd name="T49" fmla="*/ 0 h 1228"/>
                <a:gd name="T50" fmla="*/ 729 w 1213"/>
                <a:gd name="T51" fmla="*/ 12 h 1228"/>
                <a:gd name="T52" fmla="*/ 842 w 1213"/>
                <a:gd name="T53" fmla="*/ 48 h 1228"/>
                <a:gd name="T54" fmla="*/ 946 w 1213"/>
                <a:gd name="T55" fmla="*/ 105 h 1228"/>
                <a:gd name="T56" fmla="*/ 1036 w 1213"/>
                <a:gd name="T57" fmla="*/ 180 h 1228"/>
                <a:gd name="T58" fmla="*/ 1110 w 1213"/>
                <a:gd name="T59" fmla="*/ 271 h 1228"/>
                <a:gd name="T60" fmla="*/ 1166 w 1213"/>
                <a:gd name="T61" fmla="*/ 375 h 1228"/>
                <a:gd name="T62" fmla="*/ 1201 w 1213"/>
                <a:gd name="T63" fmla="*/ 490 h 1228"/>
                <a:gd name="T64" fmla="*/ 1213 w 1213"/>
                <a:gd name="T65" fmla="*/ 614 h 1228"/>
                <a:gd name="T66" fmla="*/ 1201 w 1213"/>
                <a:gd name="T67" fmla="*/ 737 h 1228"/>
                <a:gd name="T68" fmla="*/ 1166 w 1213"/>
                <a:gd name="T69" fmla="*/ 852 h 1228"/>
                <a:gd name="T70" fmla="*/ 1110 w 1213"/>
                <a:gd name="T71" fmla="*/ 957 h 1228"/>
                <a:gd name="T72" fmla="*/ 1036 w 1213"/>
                <a:gd name="T73" fmla="*/ 1048 h 1228"/>
                <a:gd name="T74" fmla="*/ 946 w 1213"/>
                <a:gd name="T75" fmla="*/ 1122 h 1228"/>
                <a:gd name="T76" fmla="*/ 842 w 1213"/>
                <a:gd name="T77" fmla="*/ 1179 h 1228"/>
                <a:gd name="T78" fmla="*/ 729 w 1213"/>
                <a:gd name="T79" fmla="*/ 1215 h 1228"/>
                <a:gd name="T80" fmla="*/ 607 w 1213"/>
                <a:gd name="T81" fmla="*/ 1228 h 1228"/>
                <a:gd name="T82" fmla="*/ 485 w 1213"/>
                <a:gd name="T83" fmla="*/ 1215 h 1228"/>
                <a:gd name="T84" fmla="*/ 371 w 1213"/>
                <a:gd name="T85" fmla="*/ 1179 h 1228"/>
                <a:gd name="T86" fmla="*/ 268 w 1213"/>
                <a:gd name="T87" fmla="*/ 1122 h 1228"/>
                <a:gd name="T88" fmla="*/ 178 w 1213"/>
                <a:gd name="T89" fmla="*/ 1048 h 1228"/>
                <a:gd name="T90" fmla="*/ 104 w 1213"/>
                <a:gd name="T91" fmla="*/ 957 h 1228"/>
                <a:gd name="T92" fmla="*/ 48 w 1213"/>
                <a:gd name="T93" fmla="*/ 852 h 1228"/>
                <a:gd name="T94" fmla="*/ 13 w 1213"/>
                <a:gd name="T95" fmla="*/ 737 h 1228"/>
                <a:gd name="T96" fmla="*/ 0 w 1213"/>
                <a:gd name="T97" fmla="*/ 614 h 1228"/>
                <a:gd name="T98" fmla="*/ 13 w 1213"/>
                <a:gd name="T99" fmla="*/ 490 h 1228"/>
                <a:gd name="T100" fmla="*/ 48 w 1213"/>
                <a:gd name="T101" fmla="*/ 375 h 1228"/>
                <a:gd name="T102" fmla="*/ 104 w 1213"/>
                <a:gd name="T103" fmla="*/ 271 h 1228"/>
                <a:gd name="T104" fmla="*/ 178 w 1213"/>
                <a:gd name="T105" fmla="*/ 180 h 1228"/>
                <a:gd name="T106" fmla="*/ 268 w 1213"/>
                <a:gd name="T107" fmla="*/ 105 h 1228"/>
                <a:gd name="T108" fmla="*/ 371 w 1213"/>
                <a:gd name="T109" fmla="*/ 48 h 1228"/>
                <a:gd name="T110" fmla="*/ 485 w 1213"/>
                <a:gd name="T111" fmla="*/ 12 h 1228"/>
                <a:gd name="T112" fmla="*/ 607 w 1213"/>
                <a:gd name="T113" fmla="*/ 0 h 1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13" h="1228">
                  <a:moveTo>
                    <a:pt x="607" y="279"/>
                  </a:moveTo>
                  <a:lnTo>
                    <a:pt x="562" y="282"/>
                  </a:lnTo>
                  <a:lnTo>
                    <a:pt x="520" y="291"/>
                  </a:lnTo>
                  <a:lnTo>
                    <a:pt x="480" y="306"/>
                  </a:lnTo>
                  <a:lnTo>
                    <a:pt x="441" y="325"/>
                  </a:lnTo>
                  <a:lnTo>
                    <a:pt x="407" y="349"/>
                  </a:lnTo>
                  <a:lnTo>
                    <a:pt x="375" y="377"/>
                  </a:lnTo>
                  <a:lnTo>
                    <a:pt x="347" y="409"/>
                  </a:lnTo>
                  <a:lnTo>
                    <a:pt x="324" y="445"/>
                  </a:lnTo>
                  <a:lnTo>
                    <a:pt x="305" y="484"/>
                  </a:lnTo>
                  <a:lnTo>
                    <a:pt x="290" y="524"/>
                  </a:lnTo>
                  <a:lnTo>
                    <a:pt x="282" y="568"/>
                  </a:lnTo>
                  <a:lnTo>
                    <a:pt x="279" y="614"/>
                  </a:lnTo>
                  <a:lnTo>
                    <a:pt x="282" y="659"/>
                  </a:lnTo>
                  <a:lnTo>
                    <a:pt x="290" y="703"/>
                  </a:lnTo>
                  <a:lnTo>
                    <a:pt x="305" y="744"/>
                  </a:lnTo>
                  <a:lnTo>
                    <a:pt x="324" y="783"/>
                  </a:lnTo>
                  <a:lnTo>
                    <a:pt x="347" y="819"/>
                  </a:lnTo>
                  <a:lnTo>
                    <a:pt x="375" y="850"/>
                  </a:lnTo>
                  <a:lnTo>
                    <a:pt x="407" y="879"/>
                  </a:lnTo>
                  <a:lnTo>
                    <a:pt x="441" y="903"/>
                  </a:lnTo>
                  <a:lnTo>
                    <a:pt x="480" y="923"/>
                  </a:lnTo>
                  <a:lnTo>
                    <a:pt x="520" y="937"/>
                  </a:lnTo>
                  <a:lnTo>
                    <a:pt x="562" y="946"/>
                  </a:lnTo>
                  <a:lnTo>
                    <a:pt x="607" y="949"/>
                  </a:lnTo>
                  <a:lnTo>
                    <a:pt x="651" y="946"/>
                  </a:lnTo>
                  <a:lnTo>
                    <a:pt x="694" y="937"/>
                  </a:lnTo>
                  <a:lnTo>
                    <a:pt x="734" y="923"/>
                  </a:lnTo>
                  <a:lnTo>
                    <a:pt x="772" y="903"/>
                  </a:lnTo>
                  <a:lnTo>
                    <a:pt x="807" y="879"/>
                  </a:lnTo>
                  <a:lnTo>
                    <a:pt x="838" y="850"/>
                  </a:lnTo>
                  <a:lnTo>
                    <a:pt x="866" y="819"/>
                  </a:lnTo>
                  <a:lnTo>
                    <a:pt x="889" y="783"/>
                  </a:lnTo>
                  <a:lnTo>
                    <a:pt x="909" y="744"/>
                  </a:lnTo>
                  <a:lnTo>
                    <a:pt x="923" y="703"/>
                  </a:lnTo>
                  <a:lnTo>
                    <a:pt x="931" y="659"/>
                  </a:lnTo>
                  <a:lnTo>
                    <a:pt x="934" y="614"/>
                  </a:lnTo>
                  <a:lnTo>
                    <a:pt x="931" y="568"/>
                  </a:lnTo>
                  <a:lnTo>
                    <a:pt x="923" y="524"/>
                  </a:lnTo>
                  <a:lnTo>
                    <a:pt x="909" y="484"/>
                  </a:lnTo>
                  <a:lnTo>
                    <a:pt x="889" y="445"/>
                  </a:lnTo>
                  <a:lnTo>
                    <a:pt x="866" y="409"/>
                  </a:lnTo>
                  <a:lnTo>
                    <a:pt x="838" y="377"/>
                  </a:lnTo>
                  <a:lnTo>
                    <a:pt x="807" y="349"/>
                  </a:lnTo>
                  <a:lnTo>
                    <a:pt x="772" y="325"/>
                  </a:lnTo>
                  <a:lnTo>
                    <a:pt x="734" y="306"/>
                  </a:lnTo>
                  <a:lnTo>
                    <a:pt x="694" y="291"/>
                  </a:lnTo>
                  <a:lnTo>
                    <a:pt x="651" y="282"/>
                  </a:lnTo>
                  <a:lnTo>
                    <a:pt x="607" y="279"/>
                  </a:lnTo>
                  <a:close/>
                  <a:moveTo>
                    <a:pt x="607" y="0"/>
                  </a:moveTo>
                  <a:lnTo>
                    <a:pt x="668" y="3"/>
                  </a:lnTo>
                  <a:lnTo>
                    <a:pt x="729" y="12"/>
                  </a:lnTo>
                  <a:lnTo>
                    <a:pt x="787" y="28"/>
                  </a:lnTo>
                  <a:lnTo>
                    <a:pt x="842" y="48"/>
                  </a:lnTo>
                  <a:lnTo>
                    <a:pt x="895" y="74"/>
                  </a:lnTo>
                  <a:lnTo>
                    <a:pt x="946" y="105"/>
                  </a:lnTo>
                  <a:lnTo>
                    <a:pt x="992" y="141"/>
                  </a:lnTo>
                  <a:lnTo>
                    <a:pt x="1036" y="180"/>
                  </a:lnTo>
                  <a:lnTo>
                    <a:pt x="1074" y="224"/>
                  </a:lnTo>
                  <a:lnTo>
                    <a:pt x="1110" y="271"/>
                  </a:lnTo>
                  <a:lnTo>
                    <a:pt x="1140" y="322"/>
                  </a:lnTo>
                  <a:lnTo>
                    <a:pt x="1166" y="375"/>
                  </a:lnTo>
                  <a:lnTo>
                    <a:pt x="1186" y="432"/>
                  </a:lnTo>
                  <a:lnTo>
                    <a:pt x="1201" y="490"/>
                  </a:lnTo>
                  <a:lnTo>
                    <a:pt x="1210" y="551"/>
                  </a:lnTo>
                  <a:lnTo>
                    <a:pt x="1213" y="614"/>
                  </a:lnTo>
                  <a:lnTo>
                    <a:pt x="1210" y="676"/>
                  </a:lnTo>
                  <a:lnTo>
                    <a:pt x="1201" y="737"/>
                  </a:lnTo>
                  <a:lnTo>
                    <a:pt x="1186" y="796"/>
                  </a:lnTo>
                  <a:lnTo>
                    <a:pt x="1166" y="852"/>
                  </a:lnTo>
                  <a:lnTo>
                    <a:pt x="1140" y="906"/>
                  </a:lnTo>
                  <a:lnTo>
                    <a:pt x="1110" y="957"/>
                  </a:lnTo>
                  <a:lnTo>
                    <a:pt x="1074" y="1004"/>
                  </a:lnTo>
                  <a:lnTo>
                    <a:pt x="1036" y="1048"/>
                  </a:lnTo>
                  <a:lnTo>
                    <a:pt x="992" y="1088"/>
                  </a:lnTo>
                  <a:lnTo>
                    <a:pt x="946" y="1122"/>
                  </a:lnTo>
                  <a:lnTo>
                    <a:pt x="895" y="1154"/>
                  </a:lnTo>
                  <a:lnTo>
                    <a:pt x="842" y="1179"/>
                  </a:lnTo>
                  <a:lnTo>
                    <a:pt x="787" y="1200"/>
                  </a:lnTo>
                  <a:lnTo>
                    <a:pt x="729" y="1215"/>
                  </a:lnTo>
                  <a:lnTo>
                    <a:pt x="668" y="1224"/>
                  </a:lnTo>
                  <a:lnTo>
                    <a:pt x="607" y="1228"/>
                  </a:lnTo>
                  <a:lnTo>
                    <a:pt x="545" y="1224"/>
                  </a:lnTo>
                  <a:lnTo>
                    <a:pt x="485" y="1215"/>
                  </a:lnTo>
                  <a:lnTo>
                    <a:pt x="427" y="1200"/>
                  </a:lnTo>
                  <a:lnTo>
                    <a:pt x="371" y="1179"/>
                  </a:lnTo>
                  <a:lnTo>
                    <a:pt x="318" y="1154"/>
                  </a:lnTo>
                  <a:lnTo>
                    <a:pt x="268" y="1122"/>
                  </a:lnTo>
                  <a:lnTo>
                    <a:pt x="221" y="1088"/>
                  </a:lnTo>
                  <a:lnTo>
                    <a:pt x="178" y="1048"/>
                  </a:lnTo>
                  <a:lnTo>
                    <a:pt x="139" y="1004"/>
                  </a:lnTo>
                  <a:lnTo>
                    <a:pt x="104" y="957"/>
                  </a:lnTo>
                  <a:lnTo>
                    <a:pt x="74" y="906"/>
                  </a:lnTo>
                  <a:lnTo>
                    <a:pt x="48" y="852"/>
                  </a:lnTo>
                  <a:lnTo>
                    <a:pt x="28" y="796"/>
                  </a:lnTo>
                  <a:lnTo>
                    <a:pt x="13" y="737"/>
                  </a:lnTo>
                  <a:lnTo>
                    <a:pt x="3" y="676"/>
                  </a:lnTo>
                  <a:lnTo>
                    <a:pt x="0" y="614"/>
                  </a:lnTo>
                  <a:lnTo>
                    <a:pt x="3" y="551"/>
                  </a:lnTo>
                  <a:lnTo>
                    <a:pt x="13" y="490"/>
                  </a:lnTo>
                  <a:lnTo>
                    <a:pt x="28" y="432"/>
                  </a:lnTo>
                  <a:lnTo>
                    <a:pt x="48" y="375"/>
                  </a:lnTo>
                  <a:lnTo>
                    <a:pt x="74" y="322"/>
                  </a:lnTo>
                  <a:lnTo>
                    <a:pt x="104" y="271"/>
                  </a:lnTo>
                  <a:lnTo>
                    <a:pt x="139" y="224"/>
                  </a:lnTo>
                  <a:lnTo>
                    <a:pt x="178" y="180"/>
                  </a:lnTo>
                  <a:lnTo>
                    <a:pt x="221" y="141"/>
                  </a:lnTo>
                  <a:lnTo>
                    <a:pt x="268" y="105"/>
                  </a:lnTo>
                  <a:lnTo>
                    <a:pt x="318" y="74"/>
                  </a:lnTo>
                  <a:lnTo>
                    <a:pt x="371" y="48"/>
                  </a:lnTo>
                  <a:lnTo>
                    <a:pt x="427" y="28"/>
                  </a:lnTo>
                  <a:lnTo>
                    <a:pt x="485" y="12"/>
                  </a:lnTo>
                  <a:lnTo>
                    <a:pt x="545" y="3"/>
                  </a:lnTo>
                  <a:lnTo>
                    <a:pt x="607" y="0"/>
                  </a:lnTo>
                  <a:close/>
                </a:path>
              </a:pathLst>
            </a:custGeom>
            <a:grpFill/>
            <a:ln w="0">
              <a:solidFill>
                <a:srgbClr val="FF0353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s-ES" sz="2400"/>
            </a:p>
          </p:txBody>
        </p:sp>
        <p:sp>
          <p:nvSpPr>
            <p:cNvPr id="38" name="Freeform 149">
              <a:extLst>
                <a:ext uri="{FF2B5EF4-FFF2-40B4-BE49-F238E27FC236}">
                  <a16:creationId xmlns:a16="http://schemas.microsoft.com/office/drawing/2014/main" id="{4B44A1B9-E534-4F22-9838-0667B0F1A8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3" y="2324"/>
              <a:ext cx="295" cy="271"/>
            </a:xfrm>
            <a:custGeom>
              <a:avLst/>
              <a:gdLst>
                <a:gd name="T0" fmla="*/ 1507 w 2065"/>
                <a:gd name="T1" fmla="*/ 0 h 1897"/>
                <a:gd name="T2" fmla="*/ 1619 w 2065"/>
                <a:gd name="T3" fmla="*/ 11 h 1897"/>
                <a:gd name="T4" fmla="*/ 1724 w 2065"/>
                <a:gd name="T5" fmla="*/ 44 h 1897"/>
                <a:gd name="T6" fmla="*/ 1819 w 2065"/>
                <a:gd name="T7" fmla="*/ 95 h 1897"/>
                <a:gd name="T8" fmla="*/ 1901 w 2065"/>
                <a:gd name="T9" fmla="*/ 163 h 1897"/>
                <a:gd name="T10" fmla="*/ 1969 w 2065"/>
                <a:gd name="T11" fmla="*/ 245 h 1897"/>
                <a:gd name="T12" fmla="*/ 2021 w 2065"/>
                <a:gd name="T13" fmla="*/ 341 h 1897"/>
                <a:gd name="T14" fmla="*/ 2054 w 2065"/>
                <a:gd name="T15" fmla="*/ 445 h 1897"/>
                <a:gd name="T16" fmla="*/ 2065 w 2065"/>
                <a:gd name="T17" fmla="*/ 558 h 1897"/>
                <a:gd name="T18" fmla="*/ 2062 w 2065"/>
                <a:gd name="T19" fmla="*/ 1836 h 1897"/>
                <a:gd name="T20" fmla="*/ 2040 w 2065"/>
                <a:gd name="T21" fmla="*/ 1872 h 1897"/>
                <a:gd name="T22" fmla="*/ 2004 w 2065"/>
                <a:gd name="T23" fmla="*/ 1894 h 1897"/>
                <a:gd name="T24" fmla="*/ 1869 w 2065"/>
                <a:gd name="T25" fmla="*/ 1897 h 1897"/>
                <a:gd name="T26" fmla="*/ 1828 w 2065"/>
                <a:gd name="T27" fmla="*/ 1886 h 1897"/>
                <a:gd name="T28" fmla="*/ 1797 w 2065"/>
                <a:gd name="T29" fmla="*/ 1855 h 1897"/>
                <a:gd name="T30" fmla="*/ 1786 w 2065"/>
                <a:gd name="T31" fmla="*/ 1813 h 1897"/>
                <a:gd name="T32" fmla="*/ 1783 w 2065"/>
                <a:gd name="T33" fmla="*/ 516 h 1897"/>
                <a:gd name="T34" fmla="*/ 1759 w 2065"/>
                <a:gd name="T35" fmla="*/ 440 h 1897"/>
                <a:gd name="T36" fmla="*/ 1718 w 2065"/>
                <a:gd name="T37" fmla="*/ 375 h 1897"/>
                <a:gd name="T38" fmla="*/ 1659 w 2065"/>
                <a:gd name="T39" fmla="*/ 324 h 1897"/>
                <a:gd name="T40" fmla="*/ 1587 w 2065"/>
                <a:gd name="T41" fmla="*/ 290 h 1897"/>
                <a:gd name="T42" fmla="*/ 1507 w 2065"/>
                <a:gd name="T43" fmla="*/ 279 h 1897"/>
                <a:gd name="T44" fmla="*/ 517 w 2065"/>
                <a:gd name="T45" fmla="*/ 282 h 1897"/>
                <a:gd name="T46" fmla="*/ 441 w 2065"/>
                <a:gd name="T47" fmla="*/ 304 h 1897"/>
                <a:gd name="T48" fmla="*/ 375 w 2065"/>
                <a:gd name="T49" fmla="*/ 347 h 1897"/>
                <a:gd name="T50" fmla="*/ 324 w 2065"/>
                <a:gd name="T51" fmla="*/ 406 h 1897"/>
                <a:gd name="T52" fmla="*/ 291 w 2065"/>
                <a:gd name="T53" fmla="*/ 478 h 1897"/>
                <a:gd name="T54" fmla="*/ 279 w 2065"/>
                <a:gd name="T55" fmla="*/ 558 h 1897"/>
                <a:gd name="T56" fmla="*/ 0 w 2065"/>
                <a:gd name="T57" fmla="*/ 895 h 1897"/>
                <a:gd name="T58" fmla="*/ 3 w 2065"/>
                <a:gd name="T59" fmla="*/ 501 h 1897"/>
                <a:gd name="T60" fmla="*/ 25 w 2065"/>
                <a:gd name="T61" fmla="*/ 392 h 1897"/>
                <a:gd name="T62" fmla="*/ 67 w 2065"/>
                <a:gd name="T63" fmla="*/ 292 h 1897"/>
                <a:gd name="T64" fmla="*/ 127 w 2065"/>
                <a:gd name="T65" fmla="*/ 203 h 1897"/>
                <a:gd name="T66" fmla="*/ 204 w 2065"/>
                <a:gd name="T67" fmla="*/ 127 h 1897"/>
                <a:gd name="T68" fmla="*/ 292 w 2065"/>
                <a:gd name="T69" fmla="*/ 67 h 1897"/>
                <a:gd name="T70" fmla="*/ 392 w 2065"/>
                <a:gd name="T71" fmla="*/ 24 h 1897"/>
                <a:gd name="T72" fmla="*/ 501 w 2065"/>
                <a:gd name="T73" fmla="*/ 3 h 1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65" h="1897">
                  <a:moveTo>
                    <a:pt x="558" y="0"/>
                  </a:moveTo>
                  <a:lnTo>
                    <a:pt x="1507" y="0"/>
                  </a:lnTo>
                  <a:lnTo>
                    <a:pt x="1564" y="3"/>
                  </a:lnTo>
                  <a:lnTo>
                    <a:pt x="1619" y="11"/>
                  </a:lnTo>
                  <a:lnTo>
                    <a:pt x="1673" y="24"/>
                  </a:lnTo>
                  <a:lnTo>
                    <a:pt x="1724" y="44"/>
                  </a:lnTo>
                  <a:lnTo>
                    <a:pt x="1773" y="67"/>
                  </a:lnTo>
                  <a:lnTo>
                    <a:pt x="1819" y="95"/>
                  </a:lnTo>
                  <a:lnTo>
                    <a:pt x="1861" y="127"/>
                  </a:lnTo>
                  <a:lnTo>
                    <a:pt x="1901" y="163"/>
                  </a:lnTo>
                  <a:lnTo>
                    <a:pt x="1938" y="203"/>
                  </a:lnTo>
                  <a:lnTo>
                    <a:pt x="1969" y="245"/>
                  </a:lnTo>
                  <a:lnTo>
                    <a:pt x="1998" y="292"/>
                  </a:lnTo>
                  <a:lnTo>
                    <a:pt x="2021" y="341"/>
                  </a:lnTo>
                  <a:lnTo>
                    <a:pt x="2039" y="392"/>
                  </a:lnTo>
                  <a:lnTo>
                    <a:pt x="2054" y="445"/>
                  </a:lnTo>
                  <a:lnTo>
                    <a:pt x="2062" y="501"/>
                  </a:lnTo>
                  <a:lnTo>
                    <a:pt x="2065" y="558"/>
                  </a:lnTo>
                  <a:lnTo>
                    <a:pt x="2065" y="1813"/>
                  </a:lnTo>
                  <a:lnTo>
                    <a:pt x="2062" y="1836"/>
                  </a:lnTo>
                  <a:lnTo>
                    <a:pt x="2054" y="1855"/>
                  </a:lnTo>
                  <a:lnTo>
                    <a:pt x="2040" y="1872"/>
                  </a:lnTo>
                  <a:lnTo>
                    <a:pt x="2023" y="1886"/>
                  </a:lnTo>
                  <a:lnTo>
                    <a:pt x="2004" y="1894"/>
                  </a:lnTo>
                  <a:lnTo>
                    <a:pt x="1981" y="1897"/>
                  </a:lnTo>
                  <a:lnTo>
                    <a:pt x="1869" y="1897"/>
                  </a:lnTo>
                  <a:lnTo>
                    <a:pt x="1847" y="1894"/>
                  </a:lnTo>
                  <a:lnTo>
                    <a:pt x="1828" y="1886"/>
                  </a:lnTo>
                  <a:lnTo>
                    <a:pt x="1810" y="1872"/>
                  </a:lnTo>
                  <a:lnTo>
                    <a:pt x="1797" y="1855"/>
                  </a:lnTo>
                  <a:lnTo>
                    <a:pt x="1789" y="1836"/>
                  </a:lnTo>
                  <a:lnTo>
                    <a:pt x="1786" y="1813"/>
                  </a:lnTo>
                  <a:lnTo>
                    <a:pt x="1786" y="558"/>
                  </a:lnTo>
                  <a:lnTo>
                    <a:pt x="1783" y="516"/>
                  </a:lnTo>
                  <a:lnTo>
                    <a:pt x="1774" y="478"/>
                  </a:lnTo>
                  <a:lnTo>
                    <a:pt x="1759" y="440"/>
                  </a:lnTo>
                  <a:lnTo>
                    <a:pt x="1741" y="406"/>
                  </a:lnTo>
                  <a:lnTo>
                    <a:pt x="1718" y="375"/>
                  </a:lnTo>
                  <a:lnTo>
                    <a:pt x="1690" y="347"/>
                  </a:lnTo>
                  <a:lnTo>
                    <a:pt x="1659" y="324"/>
                  </a:lnTo>
                  <a:lnTo>
                    <a:pt x="1624" y="304"/>
                  </a:lnTo>
                  <a:lnTo>
                    <a:pt x="1587" y="290"/>
                  </a:lnTo>
                  <a:lnTo>
                    <a:pt x="1548" y="282"/>
                  </a:lnTo>
                  <a:lnTo>
                    <a:pt x="1507" y="279"/>
                  </a:lnTo>
                  <a:lnTo>
                    <a:pt x="558" y="279"/>
                  </a:lnTo>
                  <a:lnTo>
                    <a:pt x="517" y="282"/>
                  </a:lnTo>
                  <a:lnTo>
                    <a:pt x="478" y="290"/>
                  </a:lnTo>
                  <a:lnTo>
                    <a:pt x="441" y="304"/>
                  </a:lnTo>
                  <a:lnTo>
                    <a:pt x="406" y="324"/>
                  </a:lnTo>
                  <a:lnTo>
                    <a:pt x="375" y="347"/>
                  </a:lnTo>
                  <a:lnTo>
                    <a:pt x="347" y="375"/>
                  </a:lnTo>
                  <a:lnTo>
                    <a:pt x="324" y="406"/>
                  </a:lnTo>
                  <a:lnTo>
                    <a:pt x="305" y="440"/>
                  </a:lnTo>
                  <a:lnTo>
                    <a:pt x="291" y="478"/>
                  </a:lnTo>
                  <a:lnTo>
                    <a:pt x="282" y="516"/>
                  </a:lnTo>
                  <a:lnTo>
                    <a:pt x="279" y="558"/>
                  </a:lnTo>
                  <a:lnTo>
                    <a:pt x="279" y="895"/>
                  </a:lnTo>
                  <a:lnTo>
                    <a:pt x="0" y="895"/>
                  </a:lnTo>
                  <a:lnTo>
                    <a:pt x="0" y="558"/>
                  </a:lnTo>
                  <a:lnTo>
                    <a:pt x="3" y="501"/>
                  </a:lnTo>
                  <a:lnTo>
                    <a:pt x="11" y="445"/>
                  </a:lnTo>
                  <a:lnTo>
                    <a:pt x="25" y="392"/>
                  </a:lnTo>
                  <a:lnTo>
                    <a:pt x="44" y="341"/>
                  </a:lnTo>
                  <a:lnTo>
                    <a:pt x="67" y="292"/>
                  </a:lnTo>
                  <a:lnTo>
                    <a:pt x="96" y="245"/>
                  </a:lnTo>
                  <a:lnTo>
                    <a:pt x="127" y="203"/>
                  </a:lnTo>
                  <a:lnTo>
                    <a:pt x="164" y="163"/>
                  </a:lnTo>
                  <a:lnTo>
                    <a:pt x="204" y="127"/>
                  </a:lnTo>
                  <a:lnTo>
                    <a:pt x="246" y="95"/>
                  </a:lnTo>
                  <a:lnTo>
                    <a:pt x="292" y="67"/>
                  </a:lnTo>
                  <a:lnTo>
                    <a:pt x="341" y="44"/>
                  </a:lnTo>
                  <a:lnTo>
                    <a:pt x="392" y="24"/>
                  </a:lnTo>
                  <a:lnTo>
                    <a:pt x="446" y="11"/>
                  </a:lnTo>
                  <a:lnTo>
                    <a:pt x="501" y="3"/>
                  </a:lnTo>
                  <a:lnTo>
                    <a:pt x="558" y="0"/>
                  </a:lnTo>
                  <a:close/>
                </a:path>
              </a:pathLst>
            </a:custGeom>
            <a:grpFill/>
            <a:ln w="0">
              <a:solidFill>
                <a:srgbClr val="FF0353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s-ES" sz="2400"/>
            </a:p>
          </p:txBody>
        </p:sp>
        <p:sp>
          <p:nvSpPr>
            <p:cNvPr id="39" name="Freeform 150">
              <a:extLst>
                <a:ext uri="{FF2B5EF4-FFF2-40B4-BE49-F238E27FC236}">
                  <a16:creationId xmlns:a16="http://schemas.microsoft.com/office/drawing/2014/main" id="{F7B42875-6602-4D14-9534-8009D1346D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0" y="2412"/>
              <a:ext cx="235" cy="183"/>
            </a:xfrm>
            <a:custGeom>
              <a:avLst/>
              <a:gdLst>
                <a:gd name="T0" fmla="*/ 340 w 1645"/>
                <a:gd name="T1" fmla="*/ 282 h 1283"/>
                <a:gd name="T2" fmla="*/ 304 w 1645"/>
                <a:gd name="T3" fmla="*/ 303 h 1283"/>
                <a:gd name="T4" fmla="*/ 282 w 1645"/>
                <a:gd name="T5" fmla="*/ 340 h 1283"/>
                <a:gd name="T6" fmla="*/ 279 w 1645"/>
                <a:gd name="T7" fmla="*/ 920 h 1283"/>
                <a:gd name="T8" fmla="*/ 290 w 1645"/>
                <a:gd name="T9" fmla="*/ 962 h 1283"/>
                <a:gd name="T10" fmla="*/ 320 w 1645"/>
                <a:gd name="T11" fmla="*/ 993 h 1283"/>
                <a:gd name="T12" fmla="*/ 363 w 1645"/>
                <a:gd name="T13" fmla="*/ 1004 h 1283"/>
                <a:gd name="T14" fmla="*/ 1305 w 1645"/>
                <a:gd name="T15" fmla="*/ 1001 h 1283"/>
                <a:gd name="T16" fmla="*/ 1342 w 1645"/>
                <a:gd name="T17" fmla="*/ 979 h 1283"/>
                <a:gd name="T18" fmla="*/ 1363 w 1645"/>
                <a:gd name="T19" fmla="*/ 943 h 1283"/>
                <a:gd name="T20" fmla="*/ 1366 w 1645"/>
                <a:gd name="T21" fmla="*/ 362 h 1283"/>
                <a:gd name="T22" fmla="*/ 1355 w 1645"/>
                <a:gd name="T23" fmla="*/ 320 h 1283"/>
                <a:gd name="T24" fmla="*/ 1326 w 1645"/>
                <a:gd name="T25" fmla="*/ 290 h 1283"/>
                <a:gd name="T26" fmla="*/ 1283 w 1645"/>
                <a:gd name="T27" fmla="*/ 279 h 1283"/>
                <a:gd name="T28" fmla="*/ 167 w 1645"/>
                <a:gd name="T29" fmla="*/ 0 h 1283"/>
                <a:gd name="T30" fmla="*/ 1509 w 1645"/>
                <a:gd name="T31" fmla="*/ 2 h 1283"/>
                <a:gd name="T32" fmla="*/ 1563 w 1645"/>
                <a:gd name="T33" fmla="*/ 22 h 1283"/>
                <a:gd name="T34" fmla="*/ 1607 w 1645"/>
                <a:gd name="T35" fmla="*/ 59 h 1283"/>
                <a:gd name="T36" fmla="*/ 1635 w 1645"/>
                <a:gd name="T37" fmla="*/ 109 h 1283"/>
                <a:gd name="T38" fmla="*/ 1645 w 1645"/>
                <a:gd name="T39" fmla="*/ 167 h 1283"/>
                <a:gd name="T40" fmla="*/ 1643 w 1645"/>
                <a:gd name="T41" fmla="*/ 1145 h 1283"/>
                <a:gd name="T42" fmla="*/ 1623 w 1645"/>
                <a:gd name="T43" fmla="*/ 1200 h 1283"/>
                <a:gd name="T44" fmla="*/ 1586 w 1645"/>
                <a:gd name="T45" fmla="*/ 1243 h 1283"/>
                <a:gd name="T46" fmla="*/ 1537 w 1645"/>
                <a:gd name="T47" fmla="*/ 1273 h 1283"/>
                <a:gd name="T48" fmla="*/ 1478 w 1645"/>
                <a:gd name="T49" fmla="*/ 1283 h 1283"/>
                <a:gd name="T50" fmla="*/ 138 w 1645"/>
                <a:gd name="T51" fmla="*/ 1280 h 1283"/>
                <a:gd name="T52" fmla="*/ 83 w 1645"/>
                <a:gd name="T53" fmla="*/ 1260 h 1283"/>
                <a:gd name="T54" fmla="*/ 39 w 1645"/>
                <a:gd name="T55" fmla="*/ 1224 h 1283"/>
                <a:gd name="T56" fmla="*/ 10 w 1645"/>
                <a:gd name="T57" fmla="*/ 1174 h 1283"/>
                <a:gd name="T58" fmla="*/ 0 w 1645"/>
                <a:gd name="T59" fmla="*/ 1116 h 1283"/>
                <a:gd name="T60" fmla="*/ 2 w 1645"/>
                <a:gd name="T61" fmla="*/ 136 h 1283"/>
                <a:gd name="T62" fmla="*/ 22 w 1645"/>
                <a:gd name="T63" fmla="*/ 82 h 1283"/>
                <a:gd name="T64" fmla="*/ 59 w 1645"/>
                <a:gd name="T65" fmla="*/ 39 h 1283"/>
                <a:gd name="T66" fmla="*/ 109 w 1645"/>
                <a:gd name="T67" fmla="*/ 10 h 1283"/>
                <a:gd name="T68" fmla="*/ 167 w 1645"/>
                <a:gd name="T69" fmla="*/ 0 h 1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45" h="1283">
                  <a:moveTo>
                    <a:pt x="363" y="279"/>
                  </a:moveTo>
                  <a:lnTo>
                    <a:pt x="340" y="282"/>
                  </a:lnTo>
                  <a:lnTo>
                    <a:pt x="320" y="290"/>
                  </a:lnTo>
                  <a:lnTo>
                    <a:pt x="304" y="303"/>
                  </a:lnTo>
                  <a:lnTo>
                    <a:pt x="290" y="320"/>
                  </a:lnTo>
                  <a:lnTo>
                    <a:pt x="282" y="340"/>
                  </a:lnTo>
                  <a:lnTo>
                    <a:pt x="279" y="362"/>
                  </a:lnTo>
                  <a:lnTo>
                    <a:pt x="279" y="920"/>
                  </a:lnTo>
                  <a:lnTo>
                    <a:pt x="282" y="943"/>
                  </a:lnTo>
                  <a:lnTo>
                    <a:pt x="290" y="962"/>
                  </a:lnTo>
                  <a:lnTo>
                    <a:pt x="304" y="979"/>
                  </a:lnTo>
                  <a:lnTo>
                    <a:pt x="320" y="993"/>
                  </a:lnTo>
                  <a:lnTo>
                    <a:pt x="340" y="1001"/>
                  </a:lnTo>
                  <a:lnTo>
                    <a:pt x="363" y="1004"/>
                  </a:lnTo>
                  <a:lnTo>
                    <a:pt x="1283" y="1004"/>
                  </a:lnTo>
                  <a:lnTo>
                    <a:pt x="1305" y="1001"/>
                  </a:lnTo>
                  <a:lnTo>
                    <a:pt x="1326" y="993"/>
                  </a:lnTo>
                  <a:lnTo>
                    <a:pt x="1342" y="979"/>
                  </a:lnTo>
                  <a:lnTo>
                    <a:pt x="1355" y="962"/>
                  </a:lnTo>
                  <a:lnTo>
                    <a:pt x="1363" y="943"/>
                  </a:lnTo>
                  <a:lnTo>
                    <a:pt x="1366" y="920"/>
                  </a:lnTo>
                  <a:lnTo>
                    <a:pt x="1366" y="362"/>
                  </a:lnTo>
                  <a:lnTo>
                    <a:pt x="1363" y="340"/>
                  </a:lnTo>
                  <a:lnTo>
                    <a:pt x="1355" y="320"/>
                  </a:lnTo>
                  <a:lnTo>
                    <a:pt x="1342" y="303"/>
                  </a:lnTo>
                  <a:lnTo>
                    <a:pt x="1326" y="290"/>
                  </a:lnTo>
                  <a:lnTo>
                    <a:pt x="1305" y="282"/>
                  </a:lnTo>
                  <a:lnTo>
                    <a:pt x="1283" y="279"/>
                  </a:lnTo>
                  <a:lnTo>
                    <a:pt x="363" y="279"/>
                  </a:lnTo>
                  <a:close/>
                  <a:moveTo>
                    <a:pt x="167" y="0"/>
                  </a:moveTo>
                  <a:lnTo>
                    <a:pt x="1478" y="0"/>
                  </a:lnTo>
                  <a:lnTo>
                    <a:pt x="1509" y="2"/>
                  </a:lnTo>
                  <a:lnTo>
                    <a:pt x="1537" y="10"/>
                  </a:lnTo>
                  <a:lnTo>
                    <a:pt x="1563" y="22"/>
                  </a:lnTo>
                  <a:lnTo>
                    <a:pt x="1586" y="39"/>
                  </a:lnTo>
                  <a:lnTo>
                    <a:pt x="1607" y="59"/>
                  </a:lnTo>
                  <a:lnTo>
                    <a:pt x="1623" y="82"/>
                  </a:lnTo>
                  <a:lnTo>
                    <a:pt x="1635" y="109"/>
                  </a:lnTo>
                  <a:lnTo>
                    <a:pt x="1643" y="136"/>
                  </a:lnTo>
                  <a:lnTo>
                    <a:pt x="1645" y="167"/>
                  </a:lnTo>
                  <a:lnTo>
                    <a:pt x="1645" y="1116"/>
                  </a:lnTo>
                  <a:lnTo>
                    <a:pt x="1643" y="1145"/>
                  </a:lnTo>
                  <a:lnTo>
                    <a:pt x="1635" y="1174"/>
                  </a:lnTo>
                  <a:lnTo>
                    <a:pt x="1623" y="1200"/>
                  </a:lnTo>
                  <a:lnTo>
                    <a:pt x="1607" y="1224"/>
                  </a:lnTo>
                  <a:lnTo>
                    <a:pt x="1586" y="1243"/>
                  </a:lnTo>
                  <a:lnTo>
                    <a:pt x="1563" y="1260"/>
                  </a:lnTo>
                  <a:lnTo>
                    <a:pt x="1537" y="1273"/>
                  </a:lnTo>
                  <a:lnTo>
                    <a:pt x="1509" y="1280"/>
                  </a:lnTo>
                  <a:lnTo>
                    <a:pt x="1478" y="1283"/>
                  </a:lnTo>
                  <a:lnTo>
                    <a:pt x="167" y="1283"/>
                  </a:lnTo>
                  <a:lnTo>
                    <a:pt x="138" y="1280"/>
                  </a:lnTo>
                  <a:lnTo>
                    <a:pt x="109" y="1273"/>
                  </a:lnTo>
                  <a:lnTo>
                    <a:pt x="83" y="1260"/>
                  </a:lnTo>
                  <a:lnTo>
                    <a:pt x="59" y="1243"/>
                  </a:lnTo>
                  <a:lnTo>
                    <a:pt x="39" y="1224"/>
                  </a:lnTo>
                  <a:lnTo>
                    <a:pt x="22" y="1200"/>
                  </a:lnTo>
                  <a:lnTo>
                    <a:pt x="10" y="1174"/>
                  </a:lnTo>
                  <a:lnTo>
                    <a:pt x="2" y="1145"/>
                  </a:lnTo>
                  <a:lnTo>
                    <a:pt x="0" y="1116"/>
                  </a:lnTo>
                  <a:lnTo>
                    <a:pt x="0" y="167"/>
                  </a:lnTo>
                  <a:lnTo>
                    <a:pt x="2" y="136"/>
                  </a:lnTo>
                  <a:lnTo>
                    <a:pt x="10" y="109"/>
                  </a:lnTo>
                  <a:lnTo>
                    <a:pt x="22" y="82"/>
                  </a:lnTo>
                  <a:lnTo>
                    <a:pt x="39" y="59"/>
                  </a:lnTo>
                  <a:lnTo>
                    <a:pt x="59" y="39"/>
                  </a:lnTo>
                  <a:lnTo>
                    <a:pt x="83" y="22"/>
                  </a:lnTo>
                  <a:lnTo>
                    <a:pt x="109" y="10"/>
                  </a:lnTo>
                  <a:lnTo>
                    <a:pt x="138" y="2"/>
                  </a:lnTo>
                  <a:lnTo>
                    <a:pt x="167" y="0"/>
                  </a:lnTo>
                  <a:close/>
                </a:path>
              </a:pathLst>
            </a:custGeom>
            <a:grpFill/>
            <a:ln w="0">
              <a:solidFill>
                <a:srgbClr val="FF0353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s-ES" sz="2400"/>
            </a:p>
          </p:txBody>
        </p:sp>
        <p:sp>
          <p:nvSpPr>
            <p:cNvPr id="40" name="Freeform 151">
              <a:extLst>
                <a:ext uri="{FF2B5EF4-FFF2-40B4-BE49-F238E27FC236}">
                  <a16:creationId xmlns:a16="http://schemas.microsoft.com/office/drawing/2014/main" id="{9B882E85-A3CA-47D6-9A0E-A239211C9F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7" y="2396"/>
              <a:ext cx="40" cy="40"/>
            </a:xfrm>
            <a:custGeom>
              <a:avLst/>
              <a:gdLst>
                <a:gd name="T0" fmla="*/ 83 w 279"/>
                <a:gd name="T1" fmla="*/ 0 h 279"/>
                <a:gd name="T2" fmla="*/ 194 w 279"/>
                <a:gd name="T3" fmla="*/ 0 h 279"/>
                <a:gd name="T4" fmla="*/ 217 w 279"/>
                <a:gd name="T5" fmla="*/ 3 h 279"/>
                <a:gd name="T6" fmla="*/ 237 w 279"/>
                <a:gd name="T7" fmla="*/ 11 h 279"/>
                <a:gd name="T8" fmla="*/ 253 w 279"/>
                <a:gd name="T9" fmla="*/ 24 h 279"/>
                <a:gd name="T10" fmla="*/ 267 w 279"/>
                <a:gd name="T11" fmla="*/ 42 h 279"/>
                <a:gd name="T12" fmla="*/ 276 w 279"/>
                <a:gd name="T13" fmla="*/ 62 h 279"/>
                <a:gd name="T14" fmla="*/ 279 w 279"/>
                <a:gd name="T15" fmla="*/ 84 h 279"/>
                <a:gd name="T16" fmla="*/ 279 w 279"/>
                <a:gd name="T17" fmla="*/ 195 h 279"/>
                <a:gd name="T18" fmla="*/ 276 w 279"/>
                <a:gd name="T19" fmla="*/ 217 h 279"/>
                <a:gd name="T20" fmla="*/ 267 w 279"/>
                <a:gd name="T21" fmla="*/ 237 h 279"/>
                <a:gd name="T22" fmla="*/ 253 w 279"/>
                <a:gd name="T23" fmla="*/ 255 h 279"/>
                <a:gd name="T24" fmla="*/ 237 w 279"/>
                <a:gd name="T25" fmla="*/ 268 h 279"/>
                <a:gd name="T26" fmla="*/ 217 w 279"/>
                <a:gd name="T27" fmla="*/ 276 h 279"/>
                <a:gd name="T28" fmla="*/ 194 w 279"/>
                <a:gd name="T29" fmla="*/ 279 h 279"/>
                <a:gd name="T30" fmla="*/ 83 w 279"/>
                <a:gd name="T31" fmla="*/ 279 h 279"/>
                <a:gd name="T32" fmla="*/ 61 w 279"/>
                <a:gd name="T33" fmla="*/ 276 h 279"/>
                <a:gd name="T34" fmla="*/ 42 w 279"/>
                <a:gd name="T35" fmla="*/ 268 h 279"/>
                <a:gd name="T36" fmla="*/ 24 w 279"/>
                <a:gd name="T37" fmla="*/ 255 h 279"/>
                <a:gd name="T38" fmla="*/ 11 w 279"/>
                <a:gd name="T39" fmla="*/ 237 h 279"/>
                <a:gd name="T40" fmla="*/ 3 w 279"/>
                <a:gd name="T41" fmla="*/ 217 h 279"/>
                <a:gd name="T42" fmla="*/ 0 w 279"/>
                <a:gd name="T43" fmla="*/ 195 h 279"/>
                <a:gd name="T44" fmla="*/ 0 w 279"/>
                <a:gd name="T45" fmla="*/ 84 h 279"/>
                <a:gd name="T46" fmla="*/ 3 w 279"/>
                <a:gd name="T47" fmla="*/ 62 h 279"/>
                <a:gd name="T48" fmla="*/ 11 w 279"/>
                <a:gd name="T49" fmla="*/ 42 h 279"/>
                <a:gd name="T50" fmla="*/ 24 w 279"/>
                <a:gd name="T51" fmla="*/ 24 h 279"/>
                <a:gd name="T52" fmla="*/ 42 w 279"/>
                <a:gd name="T53" fmla="*/ 11 h 279"/>
                <a:gd name="T54" fmla="*/ 61 w 279"/>
                <a:gd name="T55" fmla="*/ 3 h 279"/>
                <a:gd name="T56" fmla="*/ 83 w 279"/>
                <a:gd name="T57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9" h="279">
                  <a:moveTo>
                    <a:pt x="83" y="0"/>
                  </a:moveTo>
                  <a:lnTo>
                    <a:pt x="194" y="0"/>
                  </a:lnTo>
                  <a:lnTo>
                    <a:pt x="217" y="3"/>
                  </a:lnTo>
                  <a:lnTo>
                    <a:pt x="237" y="11"/>
                  </a:lnTo>
                  <a:lnTo>
                    <a:pt x="253" y="24"/>
                  </a:lnTo>
                  <a:lnTo>
                    <a:pt x="267" y="42"/>
                  </a:lnTo>
                  <a:lnTo>
                    <a:pt x="276" y="62"/>
                  </a:lnTo>
                  <a:lnTo>
                    <a:pt x="279" y="84"/>
                  </a:lnTo>
                  <a:lnTo>
                    <a:pt x="279" y="195"/>
                  </a:lnTo>
                  <a:lnTo>
                    <a:pt x="276" y="217"/>
                  </a:lnTo>
                  <a:lnTo>
                    <a:pt x="267" y="237"/>
                  </a:lnTo>
                  <a:lnTo>
                    <a:pt x="253" y="255"/>
                  </a:lnTo>
                  <a:lnTo>
                    <a:pt x="237" y="268"/>
                  </a:lnTo>
                  <a:lnTo>
                    <a:pt x="217" y="276"/>
                  </a:lnTo>
                  <a:lnTo>
                    <a:pt x="194" y="279"/>
                  </a:lnTo>
                  <a:lnTo>
                    <a:pt x="83" y="279"/>
                  </a:lnTo>
                  <a:lnTo>
                    <a:pt x="61" y="276"/>
                  </a:lnTo>
                  <a:lnTo>
                    <a:pt x="42" y="268"/>
                  </a:lnTo>
                  <a:lnTo>
                    <a:pt x="24" y="255"/>
                  </a:lnTo>
                  <a:lnTo>
                    <a:pt x="11" y="237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4"/>
                  </a:lnTo>
                  <a:lnTo>
                    <a:pt x="3" y="62"/>
                  </a:lnTo>
                  <a:lnTo>
                    <a:pt x="11" y="42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1" y="3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0">
              <a:solidFill>
                <a:srgbClr val="FF0353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s-ES" sz="2400"/>
            </a:p>
          </p:txBody>
        </p:sp>
        <p:sp>
          <p:nvSpPr>
            <p:cNvPr id="41" name="Rectangle 152">
              <a:extLst>
                <a:ext uri="{FF2B5EF4-FFF2-40B4-BE49-F238E27FC236}">
                  <a16:creationId xmlns:a16="http://schemas.microsoft.com/office/drawing/2014/main" id="{2C38BA1F-A9E4-4CE3-9512-C1EE2DB0CE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3" y="2484"/>
              <a:ext cx="163" cy="39"/>
            </a:xfrm>
            <a:prstGeom prst="rect">
              <a:avLst/>
            </a:prstGeom>
            <a:grpFill/>
            <a:ln w="0">
              <a:solidFill>
                <a:srgbClr val="FF035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s-ES" sz="2400"/>
            </a:p>
          </p:txBody>
        </p:sp>
      </p:grpSp>
      <p:grpSp>
        <p:nvGrpSpPr>
          <p:cNvPr id="14" name="Group 155">
            <a:extLst>
              <a:ext uri="{FF2B5EF4-FFF2-40B4-BE49-F238E27FC236}">
                <a16:creationId xmlns:a16="http://schemas.microsoft.com/office/drawing/2014/main" id="{A3AFD357-389A-45C9-BCA6-F027ABC4C64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384238" y="4715415"/>
            <a:ext cx="329749" cy="329749"/>
            <a:chOff x="3291" y="2116"/>
            <a:chExt cx="480" cy="480"/>
          </a:xfrm>
          <a:solidFill>
            <a:schemeClr val="accent5"/>
          </a:solidFill>
        </p:grpSpPr>
        <p:sp>
          <p:nvSpPr>
            <p:cNvPr id="16" name="Freeform 157">
              <a:extLst>
                <a:ext uri="{FF2B5EF4-FFF2-40B4-BE49-F238E27FC236}">
                  <a16:creationId xmlns:a16="http://schemas.microsoft.com/office/drawing/2014/main" id="{71C8F138-6C43-4DCD-B660-E4EF98D7EE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158">
              <a:extLst>
                <a:ext uri="{FF2B5EF4-FFF2-40B4-BE49-F238E27FC236}">
                  <a16:creationId xmlns:a16="http://schemas.microsoft.com/office/drawing/2014/main" id="{C226B1FF-D007-4FA7-9AE7-AECF9C5D49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Rectángulo 17">
            <a:extLst>
              <a:ext uri="{FF2B5EF4-FFF2-40B4-BE49-F238E27FC236}">
                <a16:creationId xmlns:a16="http://schemas.microsoft.com/office/drawing/2014/main" id="{9B27994E-098E-4D78-981C-17167F3B7651}"/>
              </a:ext>
            </a:extLst>
          </p:cNvPr>
          <p:cNvSpPr/>
          <p:nvPr/>
        </p:nvSpPr>
        <p:spPr>
          <a:xfrm>
            <a:off x="1643743" y="4706610"/>
            <a:ext cx="22756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34,4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sp>
        <p:nvSpPr>
          <p:cNvPr id="19" name="Text Box 2">
            <a:extLst>
              <a:ext uri="{FF2B5EF4-FFF2-40B4-BE49-F238E27FC236}">
                <a16:creationId xmlns:a16="http://schemas.microsoft.com/office/drawing/2014/main" id="{3B25ECEF-0350-43B5-983F-5FD043A1E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0202" y="2417896"/>
            <a:ext cx="4798692" cy="32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823" lvl="1" indent="0" algn="just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ES" sz="1867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Promover una ciudadanía informada, responsable y participativa a través de un seguimiento periódico y sistemático a la calidad de vida de la ciudad.</a:t>
            </a:r>
          </a:p>
          <a:p>
            <a:pPr algn="just" defTabSz="812760" fontAlgn="base">
              <a:spcBef>
                <a:spcPct val="0"/>
              </a:spcBef>
              <a:spcAft>
                <a:spcPct val="0"/>
              </a:spcAft>
            </a:pPr>
            <a:endParaRPr lang="es-ES" altLang="es-CO" sz="16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812760" fontAlgn="base">
              <a:spcBef>
                <a:spcPct val="0"/>
              </a:spcBef>
              <a:spcAft>
                <a:spcPct val="0"/>
              </a:spcAft>
            </a:pPr>
            <a:r>
              <a:rPr lang="es-ES" altLang="es-CO" sz="2133" dirty="0">
                <a:solidFill>
                  <a:srgbClr val="FF0353"/>
                </a:solidFill>
                <a:latin typeface="AmpleSoft-Bold"/>
                <a:ea typeface="+mn-ea"/>
                <a:cs typeface="Calibri" panose="020F0502020204030204" pitchFamily="34" charset="0"/>
              </a:rPr>
              <a:t>100</a:t>
            </a:r>
            <a:r>
              <a:rPr lang="es-ES" altLang="es-CO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</a:t>
            </a:r>
            <a:r>
              <a:rPr lang="es-ES" altLang="es-C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ublicaciones y/o documentos donde el programa es fuente de información</a:t>
            </a:r>
          </a:p>
          <a:p>
            <a:pPr marL="2117" lvl="1" indent="0" algn="just" fontAlgn="base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defRPr/>
            </a:pPr>
            <a:endParaRPr lang="es-CO" altLang="es-CO" sz="2133" dirty="0">
              <a:solidFill>
                <a:srgbClr val="E20A6D"/>
              </a:solidFill>
              <a:latin typeface="AmpleSoft-Bold"/>
              <a:ea typeface="+mn-ea"/>
              <a:cs typeface="Calibri" panose="020F0502020204030204" pitchFamily="34" charset="0"/>
            </a:endParaRPr>
          </a:p>
          <a:p>
            <a:pPr marL="2117" lvl="1" indent="0" algn="just" fontAlgn="base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defRPr/>
            </a:pPr>
            <a:r>
              <a:rPr lang="es-CO" altLang="es-CO" sz="2133" dirty="0">
                <a:solidFill>
                  <a:srgbClr val="FF0353"/>
                </a:solidFill>
                <a:latin typeface="AmpleSoft-Bold"/>
                <a:ea typeface="+mn-ea"/>
                <a:cs typeface="Calibri" panose="020F0502020204030204" pitchFamily="34" charset="0"/>
              </a:rPr>
              <a:t>50</a:t>
            </a:r>
            <a:r>
              <a:rPr lang="es-CO" altLang="es-CO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altLang="es-C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Boletines/informes relacionados con la calidad de vida en Cali</a:t>
            </a:r>
          </a:p>
          <a:p>
            <a:pPr marL="2117" lvl="1" indent="0" algn="just" fontAlgn="base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defRPr/>
            </a:pPr>
            <a:r>
              <a:rPr lang="es-CO" altLang="es-C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Aporte para ejecución programa Yumbo cómo vamos</a:t>
            </a:r>
          </a:p>
        </p:txBody>
      </p:sp>
      <p:sp>
        <p:nvSpPr>
          <p:cNvPr id="20" name="object 4">
            <a:extLst>
              <a:ext uri="{FF2B5EF4-FFF2-40B4-BE49-F238E27FC236}">
                <a16:creationId xmlns:a16="http://schemas.microsoft.com/office/drawing/2014/main" id="{EB94ED46-3893-4D0C-8636-3C3F8EF5B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0202" y="1867782"/>
            <a:ext cx="5680353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812760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667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Calidad de vida urbana</a:t>
            </a:r>
          </a:p>
        </p:txBody>
      </p:sp>
      <p:pic>
        <p:nvPicPr>
          <p:cNvPr id="21" name="Imagen 7">
            <a:extLst>
              <a:ext uri="{FF2B5EF4-FFF2-40B4-BE49-F238E27FC236}">
                <a16:creationId xmlns:a16="http://schemas.microsoft.com/office/drawing/2014/main" id="{C4380688-8EC6-4BB7-AD4B-495A47941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099" y="6133846"/>
            <a:ext cx="1225334" cy="416302"/>
          </a:xfrm>
          <a:prstGeom prst="rect">
            <a:avLst/>
          </a:prstGeom>
        </p:spPr>
      </p:pic>
      <p:pic>
        <p:nvPicPr>
          <p:cNvPr id="22" name="Imagen 3">
            <a:extLst>
              <a:ext uri="{FF2B5EF4-FFF2-40B4-BE49-F238E27FC236}">
                <a16:creationId xmlns:a16="http://schemas.microsoft.com/office/drawing/2014/main" id="{0663A336-022A-426F-B33A-C2D006277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3099" y="5698129"/>
            <a:ext cx="1225334" cy="327436"/>
          </a:xfrm>
          <a:prstGeom prst="rect">
            <a:avLst/>
          </a:prstGeom>
        </p:spPr>
      </p:pic>
      <p:grpSp>
        <p:nvGrpSpPr>
          <p:cNvPr id="23" name="Group 155">
            <a:extLst>
              <a:ext uri="{FF2B5EF4-FFF2-40B4-BE49-F238E27FC236}">
                <a16:creationId xmlns:a16="http://schemas.microsoft.com/office/drawing/2014/main" id="{186673FE-4E3B-49DC-A9E6-D1B8B8E328D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89139" y="5964569"/>
            <a:ext cx="329749" cy="329749"/>
            <a:chOff x="3291" y="2116"/>
            <a:chExt cx="480" cy="480"/>
          </a:xfrm>
          <a:solidFill>
            <a:schemeClr val="accent5"/>
          </a:solidFill>
        </p:grpSpPr>
        <p:sp>
          <p:nvSpPr>
            <p:cNvPr id="24" name="Freeform 157">
              <a:extLst>
                <a:ext uri="{FF2B5EF4-FFF2-40B4-BE49-F238E27FC236}">
                  <a16:creationId xmlns:a16="http://schemas.microsoft.com/office/drawing/2014/main" id="{47C38F50-13CF-476D-91E4-9AD1E7796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158">
              <a:extLst>
                <a:ext uri="{FF2B5EF4-FFF2-40B4-BE49-F238E27FC236}">
                  <a16:creationId xmlns:a16="http://schemas.microsoft.com/office/drawing/2014/main" id="{586D1055-9572-4282-A274-79B5E91F43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7" name="Rectángulo 26">
            <a:extLst>
              <a:ext uri="{FF2B5EF4-FFF2-40B4-BE49-F238E27FC236}">
                <a16:creationId xmlns:a16="http://schemas.microsoft.com/office/drawing/2014/main" id="{120F16D3-53D3-4D33-9E89-6462EE04290E}"/>
              </a:ext>
            </a:extLst>
          </p:cNvPr>
          <p:cNvSpPr/>
          <p:nvPr/>
        </p:nvSpPr>
        <p:spPr>
          <a:xfrm>
            <a:off x="7718888" y="5964569"/>
            <a:ext cx="22756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66,5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 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grpSp>
        <p:nvGrpSpPr>
          <p:cNvPr id="28" name="Group 22">
            <a:extLst>
              <a:ext uri="{FF2B5EF4-FFF2-40B4-BE49-F238E27FC236}">
                <a16:creationId xmlns:a16="http://schemas.microsoft.com/office/drawing/2014/main" id="{7B6907C1-9839-4BD5-9CAF-76FD6BAA023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326268" y="5118475"/>
            <a:ext cx="367707" cy="251266"/>
            <a:chOff x="2699" y="1093"/>
            <a:chExt cx="480" cy="328"/>
          </a:xfrm>
          <a:solidFill>
            <a:schemeClr val="accent5"/>
          </a:solidFill>
        </p:grpSpPr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B916A023-D55B-4961-8BD1-EB6CFF8BA4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1" y="1161"/>
              <a:ext cx="152" cy="152"/>
            </a:xfrm>
            <a:custGeom>
              <a:avLst/>
              <a:gdLst>
                <a:gd name="T0" fmla="*/ 495 w 1064"/>
                <a:gd name="T1" fmla="*/ 283 h 1064"/>
                <a:gd name="T2" fmla="*/ 426 w 1064"/>
                <a:gd name="T3" fmla="*/ 303 h 1064"/>
                <a:gd name="T4" fmla="*/ 367 w 1064"/>
                <a:gd name="T5" fmla="*/ 342 h 1064"/>
                <a:gd name="T6" fmla="*/ 321 w 1064"/>
                <a:gd name="T7" fmla="*/ 395 h 1064"/>
                <a:gd name="T8" fmla="*/ 290 w 1064"/>
                <a:gd name="T9" fmla="*/ 459 h 1064"/>
                <a:gd name="T10" fmla="*/ 280 w 1064"/>
                <a:gd name="T11" fmla="*/ 533 h 1064"/>
                <a:gd name="T12" fmla="*/ 290 w 1064"/>
                <a:gd name="T13" fmla="*/ 605 h 1064"/>
                <a:gd name="T14" fmla="*/ 321 w 1064"/>
                <a:gd name="T15" fmla="*/ 669 h 1064"/>
                <a:gd name="T16" fmla="*/ 367 w 1064"/>
                <a:gd name="T17" fmla="*/ 722 h 1064"/>
                <a:gd name="T18" fmla="*/ 426 w 1064"/>
                <a:gd name="T19" fmla="*/ 761 h 1064"/>
                <a:gd name="T20" fmla="*/ 495 w 1064"/>
                <a:gd name="T21" fmla="*/ 781 h 1064"/>
                <a:gd name="T22" fmla="*/ 569 w 1064"/>
                <a:gd name="T23" fmla="*/ 781 h 1064"/>
                <a:gd name="T24" fmla="*/ 638 w 1064"/>
                <a:gd name="T25" fmla="*/ 761 h 1064"/>
                <a:gd name="T26" fmla="*/ 697 w 1064"/>
                <a:gd name="T27" fmla="*/ 722 h 1064"/>
                <a:gd name="T28" fmla="*/ 743 w 1064"/>
                <a:gd name="T29" fmla="*/ 669 h 1064"/>
                <a:gd name="T30" fmla="*/ 774 w 1064"/>
                <a:gd name="T31" fmla="*/ 605 h 1064"/>
                <a:gd name="T32" fmla="*/ 784 w 1064"/>
                <a:gd name="T33" fmla="*/ 533 h 1064"/>
                <a:gd name="T34" fmla="*/ 774 w 1064"/>
                <a:gd name="T35" fmla="*/ 459 h 1064"/>
                <a:gd name="T36" fmla="*/ 743 w 1064"/>
                <a:gd name="T37" fmla="*/ 395 h 1064"/>
                <a:gd name="T38" fmla="*/ 697 w 1064"/>
                <a:gd name="T39" fmla="*/ 342 h 1064"/>
                <a:gd name="T40" fmla="*/ 638 w 1064"/>
                <a:gd name="T41" fmla="*/ 303 h 1064"/>
                <a:gd name="T42" fmla="*/ 569 w 1064"/>
                <a:gd name="T43" fmla="*/ 283 h 1064"/>
                <a:gd name="T44" fmla="*/ 533 w 1064"/>
                <a:gd name="T45" fmla="*/ 0 h 1064"/>
                <a:gd name="T46" fmla="*/ 646 w 1064"/>
                <a:gd name="T47" fmla="*/ 12 h 1064"/>
                <a:gd name="T48" fmla="*/ 751 w 1064"/>
                <a:gd name="T49" fmla="*/ 48 h 1064"/>
                <a:gd name="T50" fmla="*/ 846 w 1064"/>
                <a:gd name="T51" fmla="*/ 103 h 1064"/>
                <a:gd name="T52" fmla="*/ 927 w 1064"/>
                <a:gd name="T53" fmla="*/ 176 h 1064"/>
                <a:gd name="T54" fmla="*/ 992 w 1064"/>
                <a:gd name="T55" fmla="*/ 264 h 1064"/>
                <a:gd name="T56" fmla="*/ 1037 w 1064"/>
                <a:gd name="T57" fmla="*/ 365 h 1064"/>
                <a:gd name="T58" fmla="*/ 1061 w 1064"/>
                <a:gd name="T59" fmla="*/ 474 h 1064"/>
                <a:gd name="T60" fmla="*/ 1061 w 1064"/>
                <a:gd name="T61" fmla="*/ 590 h 1064"/>
                <a:gd name="T62" fmla="*/ 1037 w 1064"/>
                <a:gd name="T63" fmla="*/ 699 h 1064"/>
                <a:gd name="T64" fmla="*/ 992 w 1064"/>
                <a:gd name="T65" fmla="*/ 800 h 1064"/>
                <a:gd name="T66" fmla="*/ 927 w 1064"/>
                <a:gd name="T67" fmla="*/ 888 h 1064"/>
                <a:gd name="T68" fmla="*/ 846 w 1064"/>
                <a:gd name="T69" fmla="*/ 961 h 1064"/>
                <a:gd name="T70" fmla="*/ 751 w 1064"/>
                <a:gd name="T71" fmla="*/ 1016 h 1064"/>
                <a:gd name="T72" fmla="*/ 646 w 1064"/>
                <a:gd name="T73" fmla="*/ 1052 h 1064"/>
                <a:gd name="T74" fmla="*/ 533 w 1064"/>
                <a:gd name="T75" fmla="*/ 1064 h 1064"/>
                <a:gd name="T76" fmla="*/ 418 w 1064"/>
                <a:gd name="T77" fmla="*/ 1052 h 1064"/>
                <a:gd name="T78" fmla="*/ 313 w 1064"/>
                <a:gd name="T79" fmla="*/ 1016 h 1064"/>
                <a:gd name="T80" fmla="*/ 218 w 1064"/>
                <a:gd name="T81" fmla="*/ 961 h 1064"/>
                <a:gd name="T82" fmla="*/ 137 w 1064"/>
                <a:gd name="T83" fmla="*/ 888 h 1064"/>
                <a:gd name="T84" fmla="*/ 72 w 1064"/>
                <a:gd name="T85" fmla="*/ 800 h 1064"/>
                <a:gd name="T86" fmla="*/ 27 w 1064"/>
                <a:gd name="T87" fmla="*/ 699 h 1064"/>
                <a:gd name="T88" fmla="*/ 3 w 1064"/>
                <a:gd name="T89" fmla="*/ 590 h 1064"/>
                <a:gd name="T90" fmla="*/ 3 w 1064"/>
                <a:gd name="T91" fmla="*/ 474 h 1064"/>
                <a:gd name="T92" fmla="*/ 27 w 1064"/>
                <a:gd name="T93" fmla="*/ 365 h 1064"/>
                <a:gd name="T94" fmla="*/ 72 w 1064"/>
                <a:gd name="T95" fmla="*/ 264 h 1064"/>
                <a:gd name="T96" fmla="*/ 137 w 1064"/>
                <a:gd name="T97" fmla="*/ 176 h 1064"/>
                <a:gd name="T98" fmla="*/ 218 w 1064"/>
                <a:gd name="T99" fmla="*/ 103 h 1064"/>
                <a:gd name="T100" fmla="*/ 313 w 1064"/>
                <a:gd name="T101" fmla="*/ 48 h 1064"/>
                <a:gd name="T102" fmla="*/ 418 w 1064"/>
                <a:gd name="T103" fmla="*/ 12 h 1064"/>
                <a:gd name="T104" fmla="*/ 533 w 1064"/>
                <a:gd name="T105" fmla="*/ 0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64" h="1064">
                  <a:moveTo>
                    <a:pt x="533" y="280"/>
                  </a:moveTo>
                  <a:lnTo>
                    <a:pt x="495" y="283"/>
                  </a:lnTo>
                  <a:lnTo>
                    <a:pt x="459" y="290"/>
                  </a:lnTo>
                  <a:lnTo>
                    <a:pt x="426" y="303"/>
                  </a:lnTo>
                  <a:lnTo>
                    <a:pt x="395" y="321"/>
                  </a:lnTo>
                  <a:lnTo>
                    <a:pt x="367" y="342"/>
                  </a:lnTo>
                  <a:lnTo>
                    <a:pt x="342" y="367"/>
                  </a:lnTo>
                  <a:lnTo>
                    <a:pt x="321" y="395"/>
                  </a:lnTo>
                  <a:lnTo>
                    <a:pt x="303" y="426"/>
                  </a:lnTo>
                  <a:lnTo>
                    <a:pt x="290" y="459"/>
                  </a:lnTo>
                  <a:lnTo>
                    <a:pt x="283" y="495"/>
                  </a:lnTo>
                  <a:lnTo>
                    <a:pt x="280" y="533"/>
                  </a:lnTo>
                  <a:lnTo>
                    <a:pt x="283" y="569"/>
                  </a:lnTo>
                  <a:lnTo>
                    <a:pt x="290" y="605"/>
                  </a:lnTo>
                  <a:lnTo>
                    <a:pt x="303" y="638"/>
                  </a:lnTo>
                  <a:lnTo>
                    <a:pt x="321" y="669"/>
                  </a:lnTo>
                  <a:lnTo>
                    <a:pt x="342" y="697"/>
                  </a:lnTo>
                  <a:lnTo>
                    <a:pt x="367" y="722"/>
                  </a:lnTo>
                  <a:lnTo>
                    <a:pt x="395" y="743"/>
                  </a:lnTo>
                  <a:lnTo>
                    <a:pt x="426" y="761"/>
                  </a:lnTo>
                  <a:lnTo>
                    <a:pt x="459" y="774"/>
                  </a:lnTo>
                  <a:lnTo>
                    <a:pt x="495" y="781"/>
                  </a:lnTo>
                  <a:lnTo>
                    <a:pt x="533" y="784"/>
                  </a:lnTo>
                  <a:lnTo>
                    <a:pt x="569" y="781"/>
                  </a:lnTo>
                  <a:lnTo>
                    <a:pt x="605" y="774"/>
                  </a:lnTo>
                  <a:lnTo>
                    <a:pt x="638" y="761"/>
                  </a:lnTo>
                  <a:lnTo>
                    <a:pt x="669" y="743"/>
                  </a:lnTo>
                  <a:lnTo>
                    <a:pt x="697" y="722"/>
                  </a:lnTo>
                  <a:lnTo>
                    <a:pt x="722" y="697"/>
                  </a:lnTo>
                  <a:lnTo>
                    <a:pt x="743" y="669"/>
                  </a:lnTo>
                  <a:lnTo>
                    <a:pt x="761" y="638"/>
                  </a:lnTo>
                  <a:lnTo>
                    <a:pt x="774" y="605"/>
                  </a:lnTo>
                  <a:lnTo>
                    <a:pt x="781" y="569"/>
                  </a:lnTo>
                  <a:lnTo>
                    <a:pt x="784" y="533"/>
                  </a:lnTo>
                  <a:lnTo>
                    <a:pt x="781" y="495"/>
                  </a:lnTo>
                  <a:lnTo>
                    <a:pt x="774" y="459"/>
                  </a:lnTo>
                  <a:lnTo>
                    <a:pt x="761" y="426"/>
                  </a:lnTo>
                  <a:lnTo>
                    <a:pt x="743" y="395"/>
                  </a:lnTo>
                  <a:lnTo>
                    <a:pt x="722" y="367"/>
                  </a:lnTo>
                  <a:lnTo>
                    <a:pt x="697" y="342"/>
                  </a:lnTo>
                  <a:lnTo>
                    <a:pt x="669" y="321"/>
                  </a:lnTo>
                  <a:lnTo>
                    <a:pt x="638" y="303"/>
                  </a:lnTo>
                  <a:lnTo>
                    <a:pt x="605" y="290"/>
                  </a:lnTo>
                  <a:lnTo>
                    <a:pt x="569" y="283"/>
                  </a:lnTo>
                  <a:lnTo>
                    <a:pt x="533" y="280"/>
                  </a:lnTo>
                  <a:close/>
                  <a:moveTo>
                    <a:pt x="533" y="0"/>
                  </a:moveTo>
                  <a:lnTo>
                    <a:pt x="590" y="3"/>
                  </a:lnTo>
                  <a:lnTo>
                    <a:pt x="646" y="12"/>
                  </a:lnTo>
                  <a:lnTo>
                    <a:pt x="699" y="27"/>
                  </a:lnTo>
                  <a:lnTo>
                    <a:pt x="751" y="48"/>
                  </a:lnTo>
                  <a:lnTo>
                    <a:pt x="800" y="72"/>
                  </a:lnTo>
                  <a:lnTo>
                    <a:pt x="846" y="103"/>
                  </a:lnTo>
                  <a:lnTo>
                    <a:pt x="888" y="137"/>
                  </a:lnTo>
                  <a:lnTo>
                    <a:pt x="927" y="176"/>
                  </a:lnTo>
                  <a:lnTo>
                    <a:pt x="961" y="218"/>
                  </a:lnTo>
                  <a:lnTo>
                    <a:pt x="992" y="264"/>
                  </a:lnTo>
                  <a:lnTo>
                    <a:pt x="1016" y="313"/>
                  </a:lnTo>
                  <a:lnTo>
                    <a:pt x="1037" y="365"/>
                  </a:lnTo>
                  <a:lnTo>
                    <a:pt x="1052" y="418"/>
                  </a:lnTo>
                  <a:lnTo>
                    <a:pt x="1061" y="474"/>
                  </a:lnTo>
                  <a:lnTo>
                    <a:pt x="1064" y="533"/>
                  </a:lnTo>
                  <a:lnTo>
                    <a:pt x="1061" y="590"/>
                  </a:lnTo>
                  <a:lnTo>
                    <a:pt x="1052" y="646"/>
                  </a:lnTo>
                  <a:lnTo>
                    <a:pt x="1037" y="699"/>
                  </a:lnTo>
                  <a:lnTo>
                    <a:pt x="1016" y="751"/>
                  </a:lnTo>
                  <a:lnTo>
                    <a:pt x="992" y="800"/>
                  </a:lnTo>
                  <a:lnTo>
                    <a:pt x="961" y="846"/>
                  </a:lnTo>
                  <a:lnTo>
                    <a:pt x="927" y="888"/>
                  </a:lnTo>
                  <a:lnTo>
                    <a:pt x="888" y="927"/>
                  </a:lnTo>
                  <a:lnTo>
                    <a:pt x="846" y="961"/>
                  </a:lnTo>
                  <a:lnTo>
                    <a:pt x="800" y="992"/>
                  </a:lnTo>
                  <a:lnTo>
                    <a:pt x="751" y="1016"/>
                  </a:lnTo>
                  <a:lnTo>
                    <a:pt x="699" y="1037"/>
                  </a:lnTo>
                  <a:lnTo>
                    <a:pt x="646" y="1052"/>
                  </a:lnTo>
                  <a:lnTo>
                    <a:pt x="590" y="1061"/>
                  </a:lnTo>
                  <a:lnTo>
                    <a:pt x="533" y="1064"/>
                  </a:lnTo>
                  <a:lnTo>
                    <a:pt x="474" y="1061"/>
                  </a:lnTo>
                  <a:lnTo>
                    <a:pt x="418" y="1052"/>
                  </a:lnTo>
                  <a:lnTo>
                    <a:pt x="365" y="1037"/>
                  </a:lnTo>
                  <a:lnTo>
                    <a:pt x="313" y="1016"/>
                  </a:lnTo>
                  <a:lnTo>
                    <a:pt x="264" y="992"/>
                  </a:lnTo>
                  <a:lnTo>
                    <a:pt x="218" y="961"/>
                  </a:lnTo>
                  <a:lnTo>
                    <a:pt x="176" y="927"/>
                  </a:lnTo>
                  <a:lnTo>
                    <a:pt x="137" y="888"/>
                  </a:lnTo>
                  <a:lnTo>
                    <a:pt x="103" y="846"/>
                  </a:lnTo>
                  <a:lnTo>
                    <a:pt x="72" y="800"/>
                  </a:lnTo>
                  <a:lnTo>
                    <a:pt x="48" y="751"/>
                  </a:lnTo>
                  <a:lnTo>
                    <a:pt x="27" y="699"/>
                  </a:lnTo>
                  <a:lnTo>
                    <a:pt x="12" y="646"/>
                  </a:lnTo>
                  <a:lnTo>
                    <a:pt x="3" y="590"/>
                  </a:lnTo>
                  <a:lnTo>
                    <a:pt x="0" y="533"/>
                  </a:lnTo>
                  <a:lnTo>
                    <a:pt x="3" y="474"/>
                  </a:lnTo>
                  <a:lnTo>
                    <a:pt x="12" y="418"/>
                  </a:lnTo>
                  <a:lnTo>
                    <a:pt x="27" y="365"/>
                  </a:lnTo>
                  <a:lnTo>
                    <a:pt x="48" y="313"/>
                  </a:lnTo>
                  <a:lnTo>
                    <a:pt x="72" y="264"/>
                  </a:lnTo>
                  <a:lnTo>
                    <a:pt x="103" y="218"/>
                  </a:lnTo>
                  <a:lnTo>
                    <a:pt x="137" y="176"/>
                  </a:lnTo>
                  <a:lnTo>
                    <a:pt x="176" y="137"/>
                  </a:lnTo>
                  <a:lnTo>
                    <a:pt x="218" y="103"/>
                  </a:lnTo>
                  <a:lnTo>
                    <a:pt x="264" y="72"/>
                  </a:lnTo>
                  <a:lnTo>
                    <a:pt x="313" y="48"/>
                  </a:lnTo>
                  <a:lnTo>
                    <a:pt x="365" y="27"/>
                  </a:lnTo>
                  <a:lnTo>
                    <a:pt x="418" y="12"/>
                  </a:lnTo>
                  <a:lnTo>
                    <a:pt x="474" y="3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67F7BC91-66EA-42D0-97A0-A7F22AE76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" y="1213"/>
              <a:ext cx="56" cy="56"/>
            </a:xfrm>
            <a:custGeom>
              <a:avLst/>
              <a:gdLst>
                <a:gd name="T0" fmla="*/ 197 w 392"/>
                <a:gd name="T1" fmla="*/ 0 h 392"/>
                <a:gd name="T2" fmla="*/ 231 w 392"/>
                <a:gd name="T3" fmla="*/ 3 h 392"/>
                <a:gd name="T4" fmla="*/ 265 w 392"/>
                <a:gd name="T5" fmla="*/ 12 h 392"/>
                <a:gd name="T6" fmla="*/ 295 w 392"/>
                <a:gd name="T7" fmla="*/ 26 h 392"/>
                <a:gd name="T8" fmla="*/ 323 w 392"/>
                <a:gd name="T9" fmla="*/ 45 h 392"/>
                <a:gd name="T10" fmla="*/ 346 w 392"/>
                <a:gd name="T11" fmla="*/ 69 h 392"/>
                <a:gd name="T12" fmla="*/ 366 w 392"/>
                <a:gd name="T13" fmla="*/ 96 h 392"/>
                <a:gd name="T14" fmla="*/ 380 w 392"/>
                <a:gd name="T15" fmla="*/ 127 h 392"/>
                <a:gd name="T16" fmla="*/ 389 w 392"/>
                <a:gd name="T17" fmla="*/ 159 h 392"/>
                <a:gd name="T18" fmla="*/ 392 w 392"/>
                <a:gd name="T19" fmla="*/ 195 h 392"/>
                <a:gd name="T20" fmla="*/ 389 w 392"/>
                <a:gd name="T21" fmla="*/ 231 h 392"/>
                <a:gd name="T22" fmla="*/ 380 w 392"/>
                <a:gd name="T23" fmla="*/ 263 h 392"/>
                <a:gd name="T24" fmla="*/ 366 w 392"/>
                <a:gd name="T25" fmla="*/ 294 h 392"/>
                <a:gd name="T26" fmla="*/ 346 w 392"/>
                <a:gd name="T27" fmla="*/ 321 h 392"/>
                <a:gd name="T28" fmla="*/ 323 w 392"/>
                <a:gd name="T29" fmla="*/ 345 h 392"/>
                <a:gd name="T30" fmla="*/ 295 w 392"/>
                <a:gd name="T31" fmla="*/ 364 h 392"/>
                <a:gd name="T32" fmla="*/ 265 w 392"/>
                <a:gd name="T33" fmla="*/ 378 h 392"/>
                <a:gd name="T34" fmla="*/ 231 w 392"/>
                <a:gd name="T35" fmla="*/ 387 h 392"/>
                <a:gd name="T36" fmla="*/ 197 w 392"/>
                <a:gd name="T37" fmla="*/ 392 h 392"/>
                <a:gd name="T38" fmla="*/ 161 w 392"/>
                <a:gd name="T39" fmla="*/ 387 h 392"/>
                <a:gd name="T40" fmla="*/ 127 w 392"/>
                <a:gd name="T41" fmla="*/ 378 h 392"/>
                <a:gd name="T42" fmla="*/ 97 w 392"/>
                <a:gd name="T43" fmla="*/ 364 h 392"/>
                <a:gd name="T44" fmla="*/ 69 w 392"/>
                <a:gd name="T45" fmla="*/ 345 h 392"/>
                <a:gd name="T46" fmla="*/ 46 w 392"/>
                <a:gd name="T47" fmla="*/ 321 h 392"/>
                <a:gd name="T48" fmla="*/ 26 w 392"/>
                <a:gd name="T49" fmla="*/ 294 h 392"/>
                <a:gd name="T50" fmla="*/ 12 w 392"/>
                <a:gd name="T51" fmla="*/ 263 h 392"/>
                <a:gd name="T52" fmla="*/ 3 w 392"/>
                <a:gd name="T53" fmla="*/ 231 h 392"/>
                <a:gd name="T54" fmla="*/ 0 w 392"/>
                <a:gd name="T55" fmla="*/ 195 h 392"/>
                <a:gd name="T56" fmla="*/ 3 w 392"/>
                <a:gd name="T57" fmla="*/ 159 h 392"/>
                <a:gd name="T58" fmla="*/ 12 w 392"/>
                <a:gd name="T59" fmla="*/ 127 h 392"/>
                <a:gd name="T60" fmla="*/ 26 w 392"/>
                <a:gd name="T61" fmla="*/ 96 h 392"/>
                <a:gd name="T62" fmla="*/ 46 w 392"/>
                <a:gd name="T63" fmla="*/ 69 h 392"/>
                <a:gd name="T64" fmla="*/ 69 w 392"/>
                <a:gd name="T65" fmla="*/ 45 h 392"/>
                <a:gd name="T66" fmla="*/ 97 w 392"/>
                <a:gd name="T67" fmla="*/ 26 h 392"/>
                <a:gd name="T68" fmla="*/ 127 w 392"/>
                <a:gd name="T69" fmla="*/ 12 h 392"/>
                <a:gd name="T70" fmla="*/ 161 w 392"/>
                <a:gd name="T71" fmla="*/ 3 h 392"/>
                <a:gd name="T72" fmla="*/ 197 w 392"/>
                <a:gd name="T73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2" h="392">
                  <a:moveTo>
                    <a:pt x="197" y="0"/>
                  </a:moveTo>
                  <a:lnTo>
                    <a:pt x="231" y="3"/>
                  </a:lnTo>
                  <a:lnTo>
                    <a:pt x="265" y="12"/>
                  </a:lnTo>
                  <a:lnTo>
                    <a:pt x="295" y="26"/>
                  </a:lnTo>
                  <a:lnTo>
                    <a:pt x="323" y="45"/>
                  </a:lnTo>
                  <a:lnTo>
                    <a:pt x="346" y="69"/>
                  </a:lnTo>
                  <a:lnTo>
                    <a:pt x="366" y="96"/>
                  </a:lnTo>
                  <a:lnTo>
                    <a:pt x="380" y="127"/>
                  </a:lnTo>
                  <a:lnTo>
                    <a:pt x="389" y="159"/>
                  </a:lnTo>
                  <a:lnTo>
                    <a:pt x="392" y="195"/>
                  </a:lnTo>
                  <a:lnTo>
                    <a:pt x="389" y="231"/>
                  </a:lnTo>
                  <a:lnTo>
                    <a:pt x="380" y="263"/>
                  </a:lnTo>
                  <a:lnTo>
                    <a:pt x="366" y="294"/>
                  </a:lnTo>
                  <a:lnTo>
                    <a:pt x="346" y="321"/>
                  </a:lnTo>
                  <a:lnTo>
                    <a:pt x="323" y="345"/>
                  </a:lnTo>
                  <a:lnTo>
                    <a:pt x="295" y="364"/>
                  </a:lnTo>
                  <a:lnTo>
                    <a:pt x="265" y="378"/>
                  </a:lnTo>
                  <a:lnTo>
                    <a:pt x="231" y="387"/>
                  </a:lnTo>
                  <a:lnTo>
                    <a:pt x="197" y="392"/>
                  </a:lnTo>
                  <a:lnTo>
                    <a:pt x="161" y="387"/>
                  </a:lnTo>
                  <a:lnTo>
                    <a:pt x="127" y="378"/>
                  </a:lnTo>
                  <a:lnTo>
                    <a:pt x="97" y="364"/>
                  </a:lnTo>
                  <a:lnTo>
                    <a:pt x="69" y="345"/>
                  </a:lnTo>
                  <a:lnTo>
                    <a:pt x="46" y="321"/>
                  </a:lnTo>
                  <a:lnTo>
                    <a:pt x="26" y="294"/>
                  </a:lnTo>
                  <a:lnTo>
                    <a:pt x="12" y="263"/>
                  </a:lnTo>
                  <a:lnTo>
                    <a:pt x="3" y="231"/>
                  </a:lnTo>
                  <a:lnTo>
                    <a:pt x="0" y="195"/>
                  </a:lnTo>
                  <a:lnTo>
                    <a:pt x="3" y="159"/>
                  </a:lnTo>
                  <a:lnTo>
                    <a:pt x="12" y="127"/>
                  </a:lnTo>
                  <a:lnTo>
                    <a:pt x="26" y="96"/>
                  </a:lnTo>
                  <a:lnTo>
                    <a:pt x="46" y="69"/>
                  </a:lnTo>
                  <a:lnTo>
                    <a:pt x="69" y="45"/>
                  </a:lnTo>
                  <a:lnTo>
                    <a:pt x="97" y="26"/>
                  </a:lnTo>
                  <a:lnTo>
                    <a:pt x="127" y="12"/>
                  </a:lnTo>
                  <a:lnTo>
                    <a:pt x="161" y="3"/>
                  </a:lnTo>
                  <a:lnTo>
                    <a:pt x="1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3156846B-CF52-4975-824C-4D4A9DCF8D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9" y="1093"/>
              <a:ext cx="432" cy="288"/>
            </a:xfrm>
            <a:custGeom>
              <a:avLst/>
              <a:gdLst>
                <a:gd name="T0" fmla="*/ 2856 w 3024"/>
                <a:gd name="T1" fmla="*/ 0 h 2018"/>
                <a:gd name="T2" fmla="*/ 2915 w 3024"/>
                <a:gd name="T3" fmla="*/ 12 h 2018"/>
                <a:gd name="T4" fmla="*/ 2964 w 3024"/>
                <a:gd name="T5" fmla="*/ 40 h 2018"/>
                <a:gd name="T6" fmla="*/ 3001 w 3024"/>
                <a:gd name="T7" fmla="*/ 84 h 2018"/>
                <a:gd name="T8" fmla="*/ 3021 w 3024"/>
                <a:gd name="T9" fmla="*/ 139 h 2018"/>
                <a:gd name="T10" fmla="*/ 3024 w 3024"/>
                <a:gd name="T11" fmla="*/ 869 h 2018"/>
                <a:gd name="T12" fmla="*/ 3013 w 3024"/>
                <a:gd name="T13" fmla="*/ 912 h 2018"/>
                <a:gd name="T14" fmla="*/ 2982 w 3024"/>
                <a:gd name="T15" fmla="*/ 941 h 2018"/>
                <a:gd name="T16" fmla="*/ 2941 w 3024"/>
                <a:gd name="T17" fmla="*/ 954 h 2018"/>
                <a:gd name="T18" fmla="*/ 2806 w 3024"/>
                <a:gd name="T19" fmla="*/ 950 h 2018"/>
                <a:gd name="T20" fmla="*/ 2768 w 3024"/>
                <a:gd name="T21" fmla="*/ 928 h 2018"/>
                <a:gd name="T22" fmla="*/ 2747 w 3024"/>
                <a:gd name="T23" fmla="*/ 891 h 2018"/>
                <a:gd name="T24" fmla="*/ 2744 w 3024"/>
                <a:gd name="T25" fmla="*/ 562 h 2018"/>
                <a:gd name="T26" fmla="*/ 2664 w 3024"/>
                <a:gd name="T27" fmla="*/ 549 h 2018"/>
                <a:gd name="T28" fmla="*/ 2591 w 3024"/>
                <a:gd name="T29" fmla="*/ 516 h 2018"/>
                <a:gd name="T30" fmla="*/ 2532 w 3024"/>
                <a:gd name="T31" fmla="*/ 465 h 2018"/>
                <a:gd name="T32" fmla="*/ 2490 w 3024"/>
                <a:gd name="T33" fmla="*/ 399 h 2018"/>
                <a:gd name="T34" fmla="*/ 2467 w 3024"/>
                <a:gd name="T35" fmla="*/ 322 h 2018"/>
                <a:gd name="T36" fmla="*/ 560 w 3024"/>
                <a:gd name="T37" fmla="*/ 280 h 2018"/>
                <a:gd name="T38" fmla="*/ 548 w 3024"/>
                <a:gd name="T39" fmla="*/ 362 h 2018"/>
                <a:gd name="T40" fmla="*/ 515 w 3024"/>
                <a:gd name="T41" fmla="*/ 433 h 2018"/>
                <a:gd name="T42" fmla="*/ 463 w 3024"/>
                <a:gd name="T43" fmla="*/ 492 h 2018"/>
                <a:gd name="T44" fmla="*/ 398 w 3024"/>
                <a:gd name="T45" fmla="*/ 535 h 2018"/>
                <a:gd name="T46" fmla="*/ 322 w 3024"/>
                <a:gd name="T47" fmla="*/ 558 h 2018"/>
                <a:gd name="T48" fmla="*/ 280 w 3024"/>
                <a:gd name="T49" fmla="*/ 1458 h 2018"/>
                <a:gd name="T50" fmla="*/ 360 w 3024"/>
                <a:gd name="T51" fmla="*/ 1469 h 2018"/>
                <a:gd name="T52" fmla="*/ 433 w 3024"/>
                <a:gd name="T53" fmla="*/ 1502 h 2018"/>
                <a:gd name="T54" fmla="*/ 492 w 3024"/>
                <a:gd name="T55" fmla="*/ 1553 h 2018"/>
                <a:gd name="T56" fmla="*/ 534 w 3024"/>
                <a:gd name="T57" fmla="*/ 1619 h 2018"/>
                <a:gd name="T58" fmla="*/ 557 w 3024"/>
                <a:gd name="T59" fmla="*/ 1696 h 2018"/>
                <a:gd name="T60" fmla="*/ 2101 w 3024"/>
                <a:gd name="T61" fmla="*/ 1738 h 2018"/>
                <a:gd name="T62" fmla="*/ 2142 w 3024"/>
                <a:gd name="T63" fmla="*/ 1749 h 2018"/>
                <a:gd name="T64" fmla="*/ 2173 w 3024"/>
                <a:gd name="T65" fmla="*/ 1778 h 2018"/>
                <a:gd name="T66" fmla="*/ 2184 w 3024"/>
                <a:gd name="T67" fmla="*/ 1821 h 2018"/>
                <a:gd name="T68" fmla="*/ 2181 w 3024"/>
                <a:gd name="T69" fmla="*/ 1955 h 2018"/>
                <a:gd name="T70" fmla="*/ 2160 w 3024"/>
                <a:gd name="T71" fmla="*/ 1992 h 2018"/>
                <a:gd name="T72" fmla="*/ 2122 w 3024"/>
                <a:gd name="T73" fmla="*/ 2014 h 2018"/>
                <a:gd name="T74" fmla="*/ 168 w 3024"/>
                <a:gd name="T75" fmla="*/ 2018 h 2018"/>
                <a:gd name="T76" fmla="*/ 109 w 3024"/>
                <a:gd name="T77" fmla="*/ 2006 h 2018"/>
                <a:gd name="T78" fmla="*/ 60 w 3024"/>
                <a:gd name="T79" fmla="*/ 1978 h 2018"/>
                <a:gd name="T80" fmla="*/ 23 w 3024"/>
                <a:gd name="T81" fmla="*/ 1934 h 2018"/>
                <a:gd name="T82" fmla="*/ 3 w 3024"/>
                <a:gd name="T83" fmla="*/ 1879 h 2018"/>
                <a:gd name="T84" fmla="*/ 0 w 3024"/>
                <a:gd name="T85" fmla="*/ 170 h 2018"/>
                <a:gd name="T86" fmla="*/ 10 w 3024"/>
                <a:gd name="T87" fmla="*/ 110 h 2018"/>
                <a:gd name="T88" fmla="*/ 40 w 3024"/>
                <a:gd name="T89" fmla="*/ 61 h 2018"/>
                <a:gd name="T90" fmla="*/ 83 w 3024"/>
                <a:gd name="T91" fmla="*/ 24 h 2018"/>
                <a:gd name="T92" fmla="*/ 137 w 3024"/>
                <a:gd name="T93" fmla="*/ 4 h 2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024" h="2018">
                  <a:moveTo>
                    <a:pt x="168" y="0"/>
                  </a:moveTo>
                  <a:lnTo>
                    <a:pt x="2856" y="0"/>
                  </a:lnTo>
                  <a:lnTo>
                    <a:pt x="2887" y="4"/>
                  </a:lnTo>
                  <a:lnTo>
                    <a:pt x="2915" y="12"/>
                  </a:lnTo>
                  <a:lnTo>
                    <a:pt x="2941" y="24"/>
                  </a:lnTo>
                  <a:lnTo>
                    <a:pt x="2964" y="40"/>
                  </a:lnTo>
                  <a:lnTo>
                    <a:pt x="2984" y="61"/>
                  </a:lnTo>
                  <a:lnTo>
                    <a:pt x="3001" y="84"/>
                  </a:lnTo>
                  <a:lnTo>
                    <a:pt x="3014" y="110"/>
                  </a:lnTo>
                  <a:lnTo>
                    <a:pt x="3021" y="139"/>
                  </a:lnTo>
                  <a:lnTo>
                    <a:pt x="3024" y="170"/>
                  </a:lnTo>
                  <a:lnTo>
                    <a:pt x="3024" y="869"/>
                  </a:lnTo>
                  <a:lnTo>
                    <a:pt x="3021" y="891"/>
                  </a:lnTo>
                  <a:lnTo>
                    <a:pt x="3013" y="912"/>
                  </a:lnTo>
                  <a:lnTo>
                    <a:pt x="3000" y="928"/>
                  </a:lnTo>
                  <a:lnTo>
                    <a:pt x="2982" y="941"/>
                  </a:lnTo>
                  <a:lnTo>
                    <a:pt x="2962" y="950"/>
                  </a:lnTo>
                  <a:lnTo>
                    <a:pt x="2941" y="954"/>
                  </a:lnTo>
                  <a:lnTo>
                    <a:pt x="2829" y="954"/>
                  </a:lnTo>
                  <a:lnTo>
                    <a:pt x="2806" y="950"/>
                  </a:lnTo>
                  <a:lnTo>
                    <a:pt x="2786" y="941"/>
                  </a:lnTo>
                  <a:lnTo>
                    <a:pt x="2768" y="928"/>
                  </a:lnTo>
                  <a:lnTo>
                    <a:pt x="2755" y="912"/>
                  </a:lnTo>
                  <a:lnTo>
                    <a:pt x="2747" y="891"/>
                  </a:lnTo>
                  <a:lnTo>
                    <a:pt x="2744" y="869"/>
                  </a:lnTo>
                  <a:lnTo>
                    <a:pt x="2744" y="562"/>
                  </a:lnTo>
                  <a:lnTo>
                    <a:pt x="2702" y="558"/>
                  </a:lnTo>
                  <a:lnTo>
                    <a:pt x="2664" y="549"/>
                  </a:lnTo>
                  <a:lnTo>
                    <a:pt x="2626" y="535"/>
                  </a:lnTo>
                  <a:lnTo>
                    <a:pt x="2591" y="516"/>
                  </a:lnTo>
                  <a:lnTo>
                    <a:pt x="2561" y="492"/>
                  </a:lnTo>
                  <a:lnTo>
                    <a:pt x="2532" y="465"/>
                  </a:lnTo>
                  <a:lnTo>
                    <a:pt x="2509" y="433"/>
                  </a:lnTo>
                  <a:lnTo>
                    <a:pt x="2490" y="399"/>
                  </a:lnTo>
                  <a:lnTo>
                    <a:pt x="2476" y="362"/>
                  </a:lnTo>
                  <a:lnTo>
                    <a:pt x="2467" y="322"/>
                  </a:lnTo>
                  <a:lnTo>
                    <a:pt x="2464" y="280"/>
                  </a:lnTo>
                  <a:lnTo>
                    <a:pt x="560" y="280"/>
                  </a:lnTo>
                  <a:lnTo>
                    <a:pt x="557" y="322"/>
                  </a:lnTo>
                  <a:lnTo>
                    <a:pt x="548" y="362"/>
                  </a:lnTo>
                  <a:lnTo>
                    <a:pt x="534" y="399"/>
                  </a:lnTo>
                  <a:lnTo>
                    <a:pt x="515" y="433"/>
                  </a:lnTo>
                  <a:lnTo>
                    <a:pt x="492" y="465"/>
                  </a:lnTo>
                  <a:lnTo>
                    <a:pt x="463" y="492"/>
                  </a:lnTo>
                  <a:lnTo>
                    <a:pt x="433" y="516"/>
                  </a:lnTo>
                  <a:lnTo>
                    <a:pt x="398" y="535"/>
                  </a:lnTo>
                  <a:lnTo>
                    <a:pt x="360" y="549"/>
                  </a:lnTo>
                  <a:lnTo>
                    <a:pt x="322" y="558"/>
                  </a:lnTo>
                  <a:lnTo>
                    <a:pt x="280" y="562"/>
                  </a:lnTo>
                  <a:lnTo>
                    <a:pt x="280" y="1458"/>
                  </a:lnTo>
                  <a:lnTo>
                    <a:pt x="322" y="1460"/>
                  </a:lnTo>
                  <a:lnTo>
                    <a:pt x="360" y="1469"/>
                  </a:lnTo>
                  <a:lnTo>
                    <a:pt x="398" y="1483"/>
                  </a:lnTo>
                  <a:lnTo>
                    <a:pt x="433" y="1502"/>
                  </a:lnTo>
                  <a:lnTo>
                    <a:pt x="463" y="1526"/>
                  </a:lnTo>
                  <a:lnTo>
                    <a:pt x="492" y="1553"/>
                  </a:lnTo>
                  <a:lnTo>
                    <a:pt x="515" y="1585"/>
                  </a:lnTo>
                  <a:lnTo>
                    <a:pt x="534" y="1619"/>
                  </a:lnTo>
                  <a:lnTo>
                    <a:pt x="548" y="1656"/>
                  </a:lnTo>
                  <a:lnTo>
                    <a:pt x="557" y="1696"/>
                  </a:lnTo>
                  <a:lnTo>
                    <a:pt x="560" y="1738"/>
                  </a:lnTo>
                  <a:lnTo>
                    <a:pt x="2101" y="1738"/>
                  </a:lnTo>
                  <a:lnTo>
                    <a:pt x="2122" y="1740"/>
                  </a:lnTo>
                  <a:lnTo>
                    <a:pt x="2142" y="1749"/>
                  </a:lnTo>
                  <a:lnTo>
                    <a:pt x="2160" y="1762"/>
                  </a:lnTo>
                  <a:lnTo>
                    <a:pt x="2173" y="1778"/>
                  </a:lnTo>
                  <a:lnTo>
                    <a:pt x="2181" y="1799"/>
                  </a:lnTo>
                  <a:lnTo>
                    <a:pt x="2184" y="1821"/>
                  </a:lnTo>
                  <a:lnTo>
                    <a:pt x="2184" y="1933"/>
                  </a:lnTo>
                  <a:lnTo>
                    <a:pt x="2181" y="1955"/>
                  </a:lnTo>
                  <a:lnTo>
                    <a:pt x="2173" y="1976"/>
                  </a:lnTo>
                  <a:lnTo>
                    <a:pt x="2160" y="1992"/>
                  </a:lnTo>
                  <a:lnTo>
                    <a:pt x="2142" y="2005"/>
                  </a:lnTo>
                  <a:lnTo>
                    <a:pt x="2122" y="2014"/>
                  </a:lnTo>
                  <a:lnTo>
                    <a:pt x="2101" y="2018"/>
                  </a:lnTo>
                  <a:lnTo>
                    <a:pt x="168" y="2018"/>
                  </a:lnTo>
                  <a:lnTo>
                    <a:pt x="137" y="2014"/>
                  </a:lnTo>
                  <a:lnTo>
                    <a:pt x="109" y="2006"/>
                  </a:lnTo>
                  <a:lnTo>
                    <a:pt x="83" y="1994"/>
                  </a:lnTo>
                  <a:lnTo>
                    <a:pt x="60" y="1978"/>
                  </a:lnTo>
                  <a:lnTo>
                    <a:pt x="40" y="1957"/>
                  </a:lnTo>
                  <a:lnTo>
                    <a:pt x="23" y="1934"/>
                  </a:lnTo>
                  <a:lnTo>
                    <a:pt x="10" y="1908"/>
                  </a:lnTo>
                  <a:lnTo>
                    <a:pt x="3" y="1879"/>
                  </a:lnTo>
                  <a:lnTo>
                    <a:pt x="0" y="1850"/>
                  </a:lnTo>
                  <a:lnTo>
                    <a:pt x="0" y="170"/>
                  </a:lnTo>
                  <a:lnTo>
                    <a:pt x="3" y="139"/>
                  </a:lnTo>
                  <a:lnTo>
                    <a:pt x="10" y="110"/>
                  </a:lnTo>
                  <a:lnTo>
                    <a:pt x="23" y="84"/>
                  </a:lnTo>
                  <a:lnTo>
                    <a:pt x="40" y="61"/>
                  </a:lnTo>
                  <a:lnTo>
                    <a:pt x="60" y="40"/>
                  </a:lnTo>
                  <a:lnTo>
                    <a:pt x="83" y="24"/>
                  </a:lnTo>
                  <a:lnTo>
                    <a:pt x="109" y="12"/>
                  </a:lnTo>
                  <a:lnTo>
                    <a:pt x="137" y="4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8B24D30C-C82C-4D40-9BD4-D0AC4E02D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81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84D1A38A-2B45-4834-B1F7-CCE4CF0DAB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17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2" name="Freeform 29">
              <a:extLst>
                <a:ext uri="{FF2B5EF4-FFF2-40B4-BE49-F238E27FC236}">
                  <a16:creationId xmlns:a16="http://schemas.microsoft.com/office/drawing/2014/main" id="{4A7C7E2A-12A8-4B88-8DF8-745EF5BFD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253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43" name="Rectángulo 42">
            <a:extLst>
              <a:ext uri="{FF2B5EF4-FFF2-40B4-BE49-F238E27FC236}">
                <a16:creationId xmlns:a16="http://schemas.microsoft.com/office/drawing/2014/main" id="{287F7BC2-6C14-4AD4-838E-11DD6EB08216}"/>
              </a:ext>
            </a:extLst>
          </p:cNvPr>
          <p:cNvSpPr/>
          <p:nvPr/>
        </p:nvSpPr>
        <p:spPr>
          <a:xfrm>
            <a:off x="1643743" y="5050695"/>
            <a:ext cx="24914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$162,0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ingreso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sp>
        <p:nvSpPr>
          <p:cNvPr id="44" name="Elipse 43">
            <a:extLst>
              <a:ext uri="{FF2B5EF4-FFF2-40B4-BE49-F238E27FC236}">
                <a16:creationId xmlns:a16="http://schemas.microsoft.com/office/drawing/2014/main" id="{14CE7993-1F30-43C5-9D8E-811E57BC6742}"/>
              </a:ext>
            </a:extLst>
          </p:cNvPr>
          <p:cNvSpPr/>
          <p:nvPr/>
        </p:nvSpPr>
        <p:spPr>
          <a:xfrm>
            <a:off x="-248830" y="-82689"/>
            <a:ext cx="1812587" cy="1812070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5" name="Elipse 44">
            <a:extLst>
              <a:ext uri="{FF2B5EF4-FFF2-40B4-BE49-F238E27FC236}">
                <a16:creationId xmlns:a16="http://schemas.microsoft.com/office/drawing/2014/main" id="{4681DDB9-0514-4E38-8680-9D1649BB3997}"/>
              </a:ext>
            </a:extLst>
          </p:cNvPr>
          <p:cNvSpPr/>
          <p:nvPr/>
        </p:nvSpPr>
        <p:spPr>
          <a:xfrm>
            <a:off x="53008" y="238539"/>
            <a:ext cx="1192696" cy="1132537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Rectangle 3">
            <a:extLst>
              <a:ext uri="{FF2B5EF4-FFF2-40B4-BE49-F238E27FC236}">
                <a16:creationId xmlns:a16="http://schemas.microsoft.com/office/drawing/2014/main" id="{4E4E25EF-4197-4C1D-8A63-AD95B91FB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08" y="450631"/>
            <a:ext cx="940744" cy="920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60958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66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pleSoft-Bold" panose="02000000000000000000" pitchFamily="50" charset="0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74125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34" grpId="0" autoUpdateAnimBg="0"/>
      <p:bldP spid="35" grpId="0"/>
      <p:bldP spid="19" grpId="0" autoUpdateAnimBg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>
            <a:extLst>
              <a:ext uri="{FF2B5EF4-FFF2-40B4-BE49-F238E27FC236}">
                <a16:creationId xmlns:a16="http://schemas.microsoft.com/office/drawing/2014/main" id="{1FCE7519-9A78-C24A-95FE-3F1964D72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373" y="389884"/>
            <a:ext cx="10407339" cy="1118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s-ES" sz="2667" dirty="0">
                <a:solidFill>
                  <a:srgbClr val="253D90"/>
                </a:solidFill>
                <a:latin typeface="+mj-lt"/>
              </a:rPr>
              <a:t>Generamos y divulgamos el conocimiento más profundo y relevante del tejido empresarial de la Ciudad – Región</a:t>
            </a:r>
          </a:p>
          <a:p>
            <a:pPr>
              <a:lnSpc>
                <a:spcPct val="90000"/>
              </a:lnSpc>
            </a:pPr>
            <a:endParaRPr lang="es-CO" sz="2667" dirty="0">
              <a:solidFill>
                <a:srgbClr val="253D90"/>
              </a:solidFill>
              <a:latin typeface="+mj-lt"/>
            </a:endParaRPr>
          </a:p>
        </p:txBody>
      </p:sp>
      <p:sp>
        <p:nvSpPr>
          <p:cNvPr id="58" name="Text Box 2">
            <a:extLst>
              <a:ext uri="{FF2B5EF4-FFF2-40B4-BE49-F238E27FC236}">
                <a16:creationId xmlns:a16="http://schemas.microsoft.com/office/drawing/2014/main" id="{10CDA760-710B-406F-A3BF-796D5DEE1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9637" y="1721957"/>
            <a:ext cx="3507514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117" lvl="1" indent="0" algn="just" defTabSz="609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MX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Fortalecer el ecosistema regional que trabaja por la productividad a partir de la gestión del conocimiento adquirido en los programas de la UFE</a:t>
            </a:r>
            <a:endParaRPr lang="es-CO" altLang="es-CO" sz="1867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defTabSz="60958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CO" altLang="es-C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Diseñar un modelo de fortalecimiento empresarial</a:t>
            </a:r>
          </a:p>
          <a:p>
            <a:pPr marL="285750" indent="-285750" defTabSz="60958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CO" altLang="es-C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Realizar </a:t>
            </a:r>
            <a:r>
              <a:rPr lang="es-CO" altLang="es-CO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s-CO" altLang="es-C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informes</a:t>
            </a:r>
          </a:p>
        </p:txBody>
      </p:sp>
      <p:sp>
        <p:nvSpPr>
          <p:cNvPr id="59" name="object 4">
            <a:extLst>
              <a:ext uri="{FF2B5EF4-FFF2-40B4-BE49-F238E27FC236}">
                <a16:creationId xmlns:a16="http://schemas.microsoft.com/office/drawing/2014/main" id="{CDE25FE9-5302-4167-BAE4-CC64EC6A0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1347" y="1370472"/>
            <a:ext cx="39169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400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Gestión del conocimiento</a:t>
            </a:r>
          </a:p>
        </p:txBody>
      </p:sp>
      <p:sp>
        <p:nvSpPr>
          <p:cNvPr id="60" name="Text Box 2">
            <a:extLst>
              <a:ext uri="{FF2B5EF4-FFF2-40B4-BE49-F238E27FC236}">
                <a16:creationId xmlns:a16="http://schemas.microsoft.com/office/drawing/2014/main" id="{2A90F1D2-F3DD-459A-8703-FFB9AE50C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68" y="4715707"/>
            <a:ext cx="361210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117" lvl="1" indent="0" algn="just" defTabSz="609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MX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Posicionar a la UFE como referente latinoamericano en incremento de la productividad de la </a:t>
            </a:r>
            <a:r>
              <a:rPr lang="es-MX" sz="1600" dirty="0" err="1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Mipyme</a:t>
            </a:r>
            <a:r>
              <a:rPr lang="es-MX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través de publicaciones, presentaciones y ponencias</a:t>
            </a:r>
            <a:endParaRPr lang="es-ES_tradnl" sz="17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 defTabSz="60958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CO" altLang="es-C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Realizar </a:t>
            </a:r>
            <a:r>
              <a:rPr lang="es-CO" altLang="es-CO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r>
              <a:rPr lang="es-CO" altLang="es-C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publicaciones</a:t>
            </a:r>
          </a:p>
        </p:txBody>
      </p:sp>
      <p:sp>
        <p:nvSpPr>
          <p:cNvPr id="61" name="object 4">
            <a:extLst>
              <a:ext uri="{FF2B5EF4-FFF2-40B4-BE49-F238E27FC236}">
                <a16:creationId xmlns:a16="http://schemas.microsoft.com/office/drawing/2014/main" id="{10B339FD-7549-42B4-BACF-180E8C0F5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438" y="3980160"/>
            <a:ext cx="46104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400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Posicionamiento Unidad Fortalecimiento Empresarial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F6086CB-8AE2-49AF-BFE9-5BEBEA9368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91" b="2498"/>
          <a:stretch/>
        </p:blipFill>
        <p:spPr>
          <a:xfrm>
            <a:off x="4726369" y="4012785"/>
            <a:ext cx="2551591" cy="2845215"/>
          </a:xfrm>
          <a:prstGeom prst="rect">
            <a:avLst/>
          </a:prstGeom>
        </p:spPr>
      </p:pic>
      <p:grpSp>
        <p:nvGrpSpPr>
          <p:cNvPr id="62" name="Group 155">
            <a:extLst>
              <a:ext uri="{FF2B5EF4-FFF2-40B4-BE49-F238E27FC236}">
                <a16:creationId xmlns:a16="http://schemas.microsoft.com/office/drawing/2014/main" id="{300BD2B2-843A-46F5-9689-CC77461ED3B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490575" y="3625240"/>
            <a:ext cx="329749" cy="329749"/>
            <a:chOff x="3291" y="2116"/>
            <a:chExt cx="480" cy="480"/>
          </a:xfrm>
          <a:solidFill>
            <a:schemeClr val="accent5"/>
          </a:solidFill>
        </p:grpSpPr>
        <p:sp>
          <p:nvSpPr>
            <p:cNvPr id="63" name="Freeform 157">
              <a:extLst>
                <a:ext uri="{FF2B5EF4-FFF2-40B4-BE49-F238E27FC236}">
                  <a16:creationId xmlns:a16="http://schemas.microsoft.com/office/drawing/2014/main" id="{2A0E8966-5E49-4CF8-B507-D7A082CAF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Freeform 158">
              <a:extLst>
                <a:ext uri="{FF2B5EF4-FFF2-40B4-BE49-F238E27FC236}">
                  <a16:creationId xmlns:a16="http://schemas.microsoft.com/office/drawing/2014/main" id="{BD2E832F-DF6E-4F66-A8A5-F074567B8A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5" name="Rectángulo 64">
            <a:extLst>
              <a:ext uri="{FF2B5EF4-FFF2-40B4-BE49-F238E27FC236}">
                <a16:creationId xmlns:a16="http://schemas.microsoft.com/office/drawing/2014/main" id="{533FCE55-A402-4FB3-BCFA-026CD89E2FDF}"/>
              </a:ext>
            </a:extLst>
          </p:cNvPr>
          <p:cNvSpPr/>
          <p:nvPr/>
        </p:nvSpPr>
        <p:spPr>
          <a:xfrm>
            <a:off x="3763305" y="3587302"/>
            <a:ext cx="22756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146,6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grpSp>
        <p:nvGrpSpPr>
          <p:cNvPr id="66" name="Group 155">
            <a:extLst>
              <a:ext uri="{FF2B5EF4-FFF2-40B4-BE49-F238E27FC236}">
                <a16:creationId xmlns:a16="http://schemas.microsoft.com/office/drawing/2014/main" id="{52BC47D8-034A-4008-8C41-28FDC4F7FD9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09917" y="6295094"/>
            <a:ext cx="329749" cy="329749"/>
            <a:chOff x="3291" y="2116"/>
            <a:chExt cx="480" cy="480"/>
          </a:xfrm>
          <a:solidFill>
            <a:schemeClr val="accent5"/>
          </a:solidFill>
        </p:grpSpPr>
        <p:sp>
          <p:nvSpPr>
            <p:cNvPr id="67" name="Freeform 157">
              <a:extLst>
                <a:ext uri="{FF2B5EF4-FFF2-40B4-BE49-F238E27FC236}">
                  <a16:creationId xmlns:a16="http://schemas.microsoft.com/office/drawing/2014/main" id="{263685A2-BD3B-46B6-AC4D-45192E25B7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158">
              <a:extLst>
                <a:ext uri="{FF2B5EF4-FFF2-40B4-BE49-F238E27FC236}">
                  <a16:creationId xmlns:a16="http://schemas.microsoft.com/office/drawing/2014/main" id="{3B41013F-0156-45FA-9567-280CD18D6A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9" name="Rectángulo 68">
            <a:extLst>
              <a:ext uri="{FF2B5EF4-FFF2-40B4-BE49-F238E27FC236}">
                <a16:creationId xmlns:a16="http://schemas.microsoft.com/office/drawing/2014/main" id="{AE78CFD3-D4C5-43DB-88B1-797396EDE859}"/>
              </a:ext>
            </a:extLst>
          </p:cNvPr>
          <p:cNvSpPr/>
          <p:nvPr/>
        </p:nvSpPr>
        <p:spPr>
          <a:xfrm>
            <a:off x="1923760" y="6285367"/>
            <a:ext cx="22756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$82,4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sp>
        <p:nvSpPr>
          <p:cNvPr id="70" name="Text Box 2">
            <a:extLst>
              <a:ext uri="{FF2B5EF4-FFF2-40B4-BE49-F238E27FC236}">
                <a16:creationId xmlns:a16="http://schemas.microsoft.com/office/drawing/2014/main" id="{CD10F1FA-785C-4EAD-AE18-EA7455AC0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3045" y="1818981"/>
            <a:ext cx="4675248" cy="1815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117" lvl="1" indent="0" algn="just" defTabSz="609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CO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Orientar la toma de decisiones desde la medición, producción y gestión de la información que promueve el crecimiento</a:t>
            </a:r>
            <a:endParaRPr lang="es-CO" altLang="es-CO" sz="1800" b="1" dirty="0">
              <a:solidFill>
                <a:srgbClr val="595959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133" dirty="0">
                <a:solidFill>
                  <a:srgbClr val="FF0353"/>
                </a:solidFill>
                <a:latin typeface="AmpleSoft-Bold"/>
                <a:ea typeface="+mn-ea"/>
                <a:cs typeface="Calibri" panose="020F0502020204030204" pitchFamily="34" charset="0"/>
              </a:rPr>
              <a:t>6</a:t>
            </a:r>
            <a:r>
              <a:rPr lang="es-CO" altLang="es-C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Mediciones de Impacto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133" dirty="0">
                <a:solidFill>
                  <a:srgbClr val="FF0353"/>
                </a:solidFill>
                <a:latin typeface="AmpleSoft-Bold"/>
                <a:ea typeface="+mn-ea"/>
                <a:cs typeface="Calibri" panose="020F0502020204030204" pitchFamily="34" charset="0"/>
              </a:rPr>
              <a:t>5</a:t>
            </a:r>
            <a:r>
              <a:rPr lang="es-CO" altLang="es-C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Estudios de ecosistema y/o conductuales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133" dirty="0">
                <a:solidFill>
                  <a:srgbClr val="FF0353"/>
                </a:solidFill>
                <a:latin typeface="AmpleSoft-Bold"/>
                <a:ea typeface="+mn-ea"/>
                <a:cs typeface="Calibri" panose="020F0502020204030204" pitchFamily="34" charset="0"/>
              </a:rPr>
              <a:t>2</a:t>
            </a:r>
            <a:r>
              <a:rPr lang="es-CO" altLang="es-CO" sz="1800" dirty="0">
                <a:solidFill>
                  <a:srgbClr val="59595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s-CO" altLang="es-C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Publicaciones de ponencias y/o </a:t>
            </a:r>
            <a:r>
              <a:rPr lang="es-CO" altLang="es-CO" sz="16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papers</a:t>
            </a:r>
            <a:r>
              <a:rPr lang="es-CO" altLang="es-C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académicos</a:t>
            </a:r>
          </a:p>
        </p:txBody>
      </p:sp>
      <p:sp>
        <p:nvSpPr>
          <p:cNvPr id="71" name="object 4">
            <a:extLst>
              <a:ext uri="{FF2B5EF4-FFF2-40B4-BE49-F238E27FC236}">
                <a16:creationId xmlns:a16="http://schemas.microsoft.com/office/drawing/2014/main" id="{05CCAC0A-82B1-42D6-AA2F-43B76AD4A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4483" y="1126160"/>
            <a:ext cx="524508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400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Medición Ecosistema de Emprendimiento</a:t>
            </a:r>
          </a:p>
        </p:txBody>
      </p:sp>
      <p:sp>
        <p:nvSpPr>
          <p:cNvPr id="72" name="object 4">
            <a:extLst>
              <a:ext uri="{FF2B5EF4-FFF2-40B4-BE49-F238E27FC236}">
                <a16:creationId xmlns:a16="http://schemas.microsoft.com/office/drawing/2014/main" id="{F6B96824-F4F8-49F9-8653-F392C3E3D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7725" y="4078366"/>
            <a:ext cx="436003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400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Analítica Ecosistema de Emprendimiento</a:t>
            </a:r>
          </a:p>
        </p:txBody>
      </p:sp>
      <p:sp>
        <p:nvSpPr>
          <p:cNvPr id="73" name="Text Box 2">
            <a:extLst>
              <a:ext uri="{FF2B5EF4-FFF2-40B4-BE49-F238E27FC236}">
                <a16:creationId xmlns:a16="http://schemas.microsoft.com/office/drawing/2014/main" id="{F1241779-A88A-4C5B-9726-49EDCBAF1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5632" y="4831486"/>
            <a:ext cx="4156445" cy="1405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117" lvl="1" indent="0" algn="just" defTabSz="609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CO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Mejorar la toma de decisiones interna acerca de los programas de atención empresarial, generando oportunidades de negocios a la entidad </a:t>
            </a:r>
            <a:endParaRPr lang="es-CO" altLang="es-CO" sz="1800" b="1" dirty="0">
              <a:solidFill>
                <a:srgbClr val="595959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133" dirty="0">
                <a:solidFill>
                  <a:srgbClr val="FF0353"/>
                </a:solidFill>
                <a:latin typeface="AmpleSoft-Bold"/>
                <a:ea typeface="+mn-ea"/>
                <a:cs typeface="Calibri" panose="020F0502020204030204" pitchFamily="34" charset="0"/>
              </a:rPr>
              <a:t>4</a:t>
            </a:r>
            <a:r>
              <a:rPr lang="es-CO" altLang="es-CO" sz="1800" b="1" dirty="0">
                <a:solidFill>
                  <a:srgbClr val="59595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s-CO" altLang="es-C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Estudios de comportamiento de empresas</a:t>
            </a:r>
            <a:endParaRPr kumimoji="1" lang="es-ES_tradnl" sz="1867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4" name="Group 155">
            <a:extLst>
              <a:ext uri="{FF2B5EF4-FFF2-40B4-BE49-F238E27FC236}">
                <a16:creationId xmlns:a16="http://schemas.microsoft.com/office/drawing/2014/main" id="{7C0A2DC0-585B-4CC8-A55E-CCA16C72528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961134" y="3647990"/>
            <a:ext cx="329749" cy="329749"/>
            <a:chOff x="3291" y="2116"/>
            <a:chExt cx="480" cy="480"/>
          </a:xfrm>
          <a:solidFill>
            <a:schemeClr val="accent5"/>
          </a:solidFill>
        </p:grpSpPr>
        <p:sp>
          <p:nvSpPr>
            <p:cNvPr id="75" name="Freeform 157">
              <a:extLst>
                <a:ext uri="{FF2B5EF4-FFF2-40B4-BE49-F238E27FC236}">
                  <a16:creationId xmlns:a16="http://schemas.microsoft.com/office/drawing/2014/main" id="{784A2FC7-7934-4445-B7C8-F2FEEB1E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58">
              <a:extLst>
                <a:ext uri="{FF2B5EF4-FFF2-40B4-BE49-F238E27FC236}">
                  <a16:creationId xmlns:a16="http://schemas.microsoft.com/office/drawing/2014/main" id="{11F29FA1-17B5-45E4-A9FB-4D43C53425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7" name="Rectángulo 76">
            <a:extLst>
              <a:ext uri="{FF2B5EF4-FFF2-40B4-BE49-F238E27FC236}">
                <a16:creationId xmlns:a16="http://schemas.microsoft.com/office/drawing/2014/main" id="{D5A4223E-3C58-4089-9849-776E88E71C57}"/>
              </a:ext>
            </a:extLst>
          </p:cNvPr>
          <p:cNvSpPr/>
          <p:nvPr/>
        </p:nvSpPr>
        <p:spPr>
          <a:xfrm>
            <a:off x="7233864" y="3610052"/>
            <a:ext cx="22756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$240,8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grpSp>
        <p:nvGrpSpPr>
          <p:cNvPr id="78" name="Group 155">
            <a:extLst>
              <a:ext uri="{FF2B5EF4-FFF2-40B4-BE49-F238E27FC236}">
                <a16:creationId xmlns:a16="http://schemas.microsoft.com/office/drawing/2014/main" id="{FF873406-720E-47F3-8A3A-63FD90B9C89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465632" y="6169570"/>
            <a:ext cx="329749" cy="329749"/>
            <a:chOff x="3291" y="2116"/>
            <a:chExt cx="480" cy="480"/>
          </a:xfrm>
          <a:solidFill>
            <a:schemeClr val="accent5"/>
          </a:solidFill>
        </p:grpSpPr>
        <p:sp>
          <p:nvSpPr>
            <p:cNvPr id="79" name="Freeform 157">
              <a:extLst>
                <a:ext uri="{FF2B5EF4-FFF2-40B4-BE49-F238E27FC236}">
                  <a16:creationId xmlns:a16="http://schemas.microsoft.com/office/drawing/2014/main" id="{BD1A187A-05A8-4FE7-8482-3B04077A2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Freeform 158">
              <a:extLst>
                <a:ext uri="{FF2B5EF4-FFF2-40B4-BE49-F238E27FC236}">
                  <a16:creationId xmlns:a16="http://schemas.microsoft.com/office/drawing/2014/main" id="{A32408EA-8B4E-4E5B-BDD6-58EC66F550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1" name="Rectángulo 80">
            <a:extLst>
              <a:ext uri="{FF2B5EF4-FFF2-40B4-BE49-F238E27FC236}">
                <a16:creationId xmlns:a16="http://schemas.microsoft.com/office/drawing/2014/main" id="{7482B6C0-F911-4DA0-84B0-1233858CE9CB}"/>
              </a:ext>
            </a:extLst>
          </p:cNvPr>
          <p:cNvSpPr/>
          <p:nvPr/>
        </p:nvSpPr>
        <p:spPr>
          <a:xfrm>
            <a:off x="7764934" y="6180855"/>
            <a:ext cx="22756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$172,8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sp>
        <p:nvSpPr>
          <p:cNvPr id="86" name="Elipse 85">
            <a:extLst>
              <a:ext uri="{FF2B5EF4-FFF2-40B4-BE49-F238E27FC236}">
                <a16:creationId xmlns:a16="http://schemas.microsoft.com/office/drawing/2014/main" id="{D35330CA-1C6A-4683-AE60-F910A5CB5DA8}"/>
              </a:ext>
            </a:extLst>
          </p:cNvPr>
          <p:cNvSpPr/>
          <p:nvPr/>
        </p:nvSpPr>
        <p:spPr>
          <a:xfrm>
            <a:off x="-248830" y="-82689"/>
            <a:ext cx="1812587" cy="1812070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7" name="Elipse 86">
            <a:extLst>
              <a:ext uri="{FF2B5EF4-FFF2-40B4-BE49-F238E27FC236}">
                <a16:creationId xmlns:a16="http://schemas.microsoft.com/office/drawing/2014/main" id="{F12D20BE-9B7D-41C2-81C9-7B7149144830}"/>
              </a:ext>
            </a:extLst>
          </p:cNvPr>
          <p:cNvSpPr/>
          <p:nvPr/>
        </p:nvSpPr>
        <p:spPr>
          <a:xfrm>
            <a:off x="53008" y="238539"/>
            <a:ext cx="1192696" cy="1132537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Rectangle 3">
            <a:extLst>
              <a:ext uri="{FF2B5EF4-FFF2-40B4-BE49-F238E27FC236}">
                <a16:creationId xmlns:a16="http://schemas.microsoft.com/office/drawing/2014/main" id="{135512F8-73C8-4CA4-9F05-F9D087D22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08" y="450631"/>
            <a:ext cx="940744" cy="920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60958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66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pleSoft-Bold" panose="02000000000000000000" pitchFamily="50" charset="0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610004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58" grpId="0" autoUpdateAnimBg="0"/>
      <p:bldP spid="59" grpId="0"/>
      <p:bldP spid="60" grpId="0" autoUpdateAnimBg="0"/>
      <p:bldP spid="61" grpId="0"/>
      <p:bldP spid="70" grpId="0" autoUpdateAnimBg="0"/>
      <p:bldP spid="71" grpId="0"/>
      <p:bldP spid="72" grpId="0"/>
      <p:bldP spid="73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>
            <a:extLst>
              <a:ext uri="{FF2B5EF4-FFF2-40B4-BE49-F238E27FC236}">
                <a16:creationId xmlns:a16="http://schemas.microsoft.com/office/drawing/2014/main" id="{1FCE7519-9A78-C24A-95FE-3F1964D72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373" y="389884"/>
            <a:ext cx="10407339" cy="1118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s-ES" sz="2667" dirty="0">
                <a:solidFill>
                  <a:srgbClr val="253D90"/>
                </a:solidFill>
                <a:latin typeface="+mj-lt"/>
              </a:rPr>
              <a:t>Generamos y divulgamos el conocimiento más profundo y relevante del tejido empresarial de la Ciudad – Región</a:t>
            </a:r>
          </a:p>
          <a:p>
            <a:pPr>
              <a:lnSpc>
                <a:spcPct val="90000"/>
              </a:lnSpc>
            </a:pPr>
            <a:endParaRPr lang="es-CO" sz="2667" dirty="0">
              <a:solidFill>
                <a:srgbClr val="253D90"/>
              </a:solidFill>
              <a:latin typeface="+mj-lt"/>
            </a:endParaRPr>
          </a:p>
        </p:txBody>
      </p:sp>
      <p:sp>
        <p:nvSpPr>
          <p:cNvPr id="23" name="Text Box 2">
            <a:extLst>
              <a:ext uri="{FF2B5EF4-FFF2-40B4-BE49-F238E27FC236}">
                <a16:creationId xmlns:a16="http://schemas.microsoft.com/office/drawing/2014/main" id="{AC1830F0-E309-46BE-83F3-BCE83D90C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87" y="2385995"/>
            <a:ext cx="5278538" cy="1241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just"/>
            <a:r>
              <a:rPr lang="es-CO" sz="1800" dirty="0">
                <a:solidFill>
                  <a:srgbClr val="59595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Sinergias con entidades públicas y educativas para influenciar políticas publicas que favorezcan el ambiente de emprendimiento y transferir conocimiento a partir de nuestros datos</a:t>
            </a:r>
          </a:p>
        </p:txBody>
      </p:sp>
      <p:sp>
        <p:nvSpPr>
          <p:cNvPr id="24" name="object 4">
            <a:extLst>
              <a:ext uri="{FF2B5EF4-FFF2-40B4-BE49-F238E27FC236}">
                <a16:creationId xmlns:a16="http://schemas.microsoft.com/office/drawing/2014/main" id="{FF99E08A-3305-4BBB-818C-6471784D0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87" y="1627698"/>
            <a:ext cx="42602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400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Relacionamiento Ecosistema de Emprendimiento</a:t>
            </a:r>
          </a:p>
        </p:txBody>
      </p:sp>
      <p:sp>
        <p:nvSpPr>
          <p:cNvPr id="25" name="Text Box 2">
            <a:extLst>
              <a:ext uri="{FF2B5EF4-FFF2-40B4-BE49-F238E27FC236}">
                <a16:creationId xmlns:a16="http://schemas.microsoft.com/office/drawing/2014/main" id="{0215968A-EAC5-410A-8C9B-F318CCDFD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9234" y="2132412"/>
            <a:ext cx="5278538" cy="1405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133" dirty="0">
                <a:solidFill>
                  <a:srgbClr val="FF0353"/>
                </a:solidFill>
                <a:latin typeface="AmpleSoft-Bold"/>
                <a:ea typeface="+mn-ea"/>
                <a:cs typeface="Calibri" panose="020F0502020204030204" pitchFamily="34" charset="0"/>
              </a:rPr>
              <a:t>1</a:t>
            </a:r>
            <a:r>
              <a:rPr lang="es-CO" altLang="es-CO" sz="18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	</a:t>
            </a:r>
            <a:r>
              <a:rPr lang="es-CO" altLang="es-CO" sz="1800" dirty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Concurso de conocimiento regional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133" dirty="0">
                <a:solidFill>
                  <a:srgbClr val="FF0353"/>
                </a:solidFill>
                <a:latin typeface="AmpleSoft-Bold"/>
                <a:ea typeface="+mn-ea"/>
                <a:cs typeface="Calibri" panose="020F0502020204030204" pitchFamily="34" charset="0"/>
              </a:rPr>
              <a:t>5 </a:t>
            </a:r>
            <a:r>
              <a:rPr lang="es-CO" altLang="es-CO" sz="18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</a:t>
            </a:r>
            <a:r>
              <a:rPr lang="es-CO" altLang="es-CO" sz="1800" dirty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Estudios de ecosistema y/o conductuales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133" dirty="0">
                <a:solidFill>
                  <a:srgbClr val="FF0353"/>
                </a:solidFill>
                <a:latin typeface="AmpleSoft-Bold"/>
                <a:ea typeface="+mn-ea"/>
                <a:cs typeface="Calibri" panose="020F0502020204030204" pitchFamily="34" charset="0"/>
              </a:rPr>
              <a:t>25</a:t>
            </a:r>
            <a:r>
              <a:rPr lang="es-CO" altLang="es-CO" sz="1800" dirty="0">
                <a:solidFill>
                  <a:srgbClr val="59595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	</a:t>
            </a:r>
            <a:r>
              <a:rPr lang="es-CO" altLang="es-CO" sz="1800" dirty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Presentaciones y/o ponencias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133" dirty="0">
                <a:solidFill>
                  <a:srgbClr val="FF0353"/>
                </a:solidFill>
                <a:latin typeface="AmpleSoft-Bold"/>
                <a:ea typeface="+mn-ea"/>
                <a:cs typeface="Calibri" panose="020F0502020204030204" pitchFamily="34" charset="0"/>
              </a:rPr>
              <a:t>8</a:t>
            </a:r>
            <a:r>
              <a:rPr lang="es-CO" altLang="es-CO" sz="18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</a:t>
            </a:r>
            <a:r>
              <a:rPr lang="es-CO" altLang="es-CO" sz="1800" dirty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Publicaciones en diferentes medios</a:t>
            </a:r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B5DCA68C-190C-458A-9D48-DCA33FE43B94}"/>
              </a:ext>
            </a:extLst>
          </p:cNvPr>
          <p:cNvCxnSpPr>
            <a:cxnSpLocks/>
          </p:cNvCxnSpPr>
          <p:nvPr/>
        </p:nvCxnSpPr>
        <p:spPr>
          <a:xfrm flipV="1">
            <a:off x="6241771" y="2167971"/>
            <a:ext cx="2" cy="1370359"/>
          </a:xfrm>
          <a:prstGeom prst="line">
            <a:avLst/>
          </a:prstGeom>
          <a:ln>
            <a:solidFill>
              <a:srgbClr val="FF0353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object 4">
            <a:extLst>
              <a:ext uri="{FF2B5EF4-FFF2-40B4-BE49-F238E27FC236}">
                <a16:creationId xmlns:a16="http://schemas.microsoft.com/office/drawing/2014/main" id="{ED2F4021-313D-4B55-BC47-06E1CCE4B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615" y="4139341"/>
            <a:ext cx="52785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400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Mentalidad y tendencias para el crecimiento (MTC)</a:t>
            </a:r>
          </a:p>
        </p:txBody>
      </p:sp>
      <p:sp>
        <p:nvSpPr>
          <p:cNvPr id="31" name="Text Box 2">
            <a:extLst>
              <a:ext uri="{FF2B5EF4-FFF2-40B4-BE49-F238E27FC236}">
                <a16:creationId xmlns:a16="http://schemas.microsoft.com/office/drawing/2014/main" id="{B46AE6C5-F9CB-4D5B-B007-D449A74F3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87" y="4883323"/>
            <a:ext cx="4623123" cy="1487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800" dirty="0">
                <a:solidFill>
                  <a:srgbClr val="59595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Reconocer el estado actual del ecosistema y cómo ha cambiado desde 2014 al día de hoy y construir los pilares de las intervenciones o proyectos de Mentalidad y Cultura</a:t>
            </a:r>
          </a:p>
          <a:p>
            <a:pPr marL="2117" lvl="1" indent="0" defTabSz="609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endParaRPr kumimoji="1" lang="es-ES_tradnl" sz="1867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 Box 2">
            <a:extLst>
              <a:ext uri="{FF2B5EF4-FFF2-40B4-BE49-F238E27FC236}">
                <a16:creationId xmlns:a16="http://schemas.microsoft.com/office/drawing/2014/main" id="{4A03A294-E27B-487B-8849-E26C5935C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4634" y="5020821"/>
            <a:ext cx="467836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133" dirty="0">
                <a:solidFill>
                  <a:srgbClr val="FF0353"/>
                </a:solidFill>
                <a:latin typeface="AmpleSoft-Bold"/>
                <a:ea typeface="+mn-ea"/>
                <a:cs typeface="Calibri" panose="020F0502020204030204" pitchFamily="34" charset="0"/>
              </a:rPr>
              <a:t>150</a:t>
            </a:r>
            <a:r>
              <a:rPr lang="es-CO" altLang="es-CO" sz="1800" b="1" dirty="0">
                <a:solidFill>
                  <a:srgbClr val="59595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	</a:t>
            </a:r>
            <a:r>
              <a:rPr lang="es-CO" altLang="es-CO" sz="1800" dirty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Participantes Impactados en el ejercicio</a:t>
            </a:r>
          </a:p>
          <a:p>
            <a:pPr marL="2117" lvl="1" indent="0" defTabSz="609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endParaRPr kumimoji="1" lang="es-ES_tradnl" sz="1867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529017A4-D58C-42D1-85D2-413581813124}"/>
              </a:ext>
            </a:extLst>
          </p:cNvPr>
          <p:cNvCxnSpPr>
            <a:cxnSpLocks/>
          </p:cNvCxnSpPr>
          <p:nvPr/>
        </p:nvCxnSpPr>
        <p:spPr>
          <a:xfrm flipV="1">
            <a:off x="6216869" y="4913600"/>
            <a:ext cx="2" cy="1370359"/>
          </a:xfrm>
          <a:prstGeom prst="line">
            <a:avLst/>
          </a:prstGeom>
          <a:ln>
            <a:solidFill>
              <a:srgbClr val="FF0353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Group 140">
            <a:extLst>
              <a:ext uri="{FF2B5EF4-FFF2-40B4-BE49-F238E27FC236}">
                <a16:creationId xmlns:a16="http://schemas.microsoft.com/office/drawing/2014/main" id="{FA07EE91-93F9-4D49-A2D4-E1B47BD26B9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449419" y="2256047"/>
            <a:ext cx="424595" cy="578993"/>
            <a:chOff x="4188" y="2071"/>
            <a:chExt cx="352" cy="480"/>
          </a:xfrm>
          <a:solidFill>
            <a:schemeClr val="accent1"/>
          </a:solidFill>
        </p:grpSpPr>
        <p:sp>
          <p:nvSpPr>
            <p:cNvPr id="35" name="Freeform 142">
              <a:extLst>
                <a:ext uri="{FF2B5EF4-FFF2-40B4-BE49-F238E27FC236}">
                  <a16:creationId xmlns:a16="http://schemas.microsoft.com/office/drawing/2014/main" id="{3009007D-9125-43B1-8366-962D74D9BE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88" y="2071"/>
              <a:ext cx="352" cy="480"/>
            </a:xfrm>
            <a:custGeom>
              <a:avLst/>
              <a:gdLst>
                <a:gd name="T0" fmla="*/ 1639 w 2460"/>
                <a:gd name="T1" fmla="*/ 2467 h 3360"/>
                <a:gd name="T2" fmla="*/ 1625 w 2460"/>
                <a:gd name="T3" fmla="*/ 2481 h 3360"/>
                <a:gd name="T4" fmla="*/ 1623 w 2460"/>
                <a:gd name="T5" fmla="*/ 2977 h 3360"/>
                <a:gd name="T6" fmla="*/ 1631 w 2460"/>
                <a:gd name="T7" fmla="*/ 2998 h 3360"/>
                <a:gd name="T8" fmla="*/ 1650 w 2460"/>
                <a:gd name="T9" fmla="*/ 3006 h 3360"/>
                <a:gd name="T10" fmla="*/ 1671 w 2460"/>
                <a:gd name="T11" fmla="*/ 2997 h 3360"/>
                <a:gd name="T12" fmla="*/ 2141 w 2460"/>
                <a:gd name="T13" fmla="*/ 2503 h 3360"/>
                <a:gd name="T14" fmla="*/ 2140 w 2460"/>
                <a:gd name="T15" fmla="*/ 2481 h 3360"/>
                <a:gd name="T16" fmla="*/ 2126 w 2460"/>
                <a:gd name="T17" fmla="*/ 2467 h 3360"/>
                <a:gd name="T18" fmla="*/ 1650 w 2460"/>
                <a:gd name="T19" fmla="*/ 2465 h 3360"/>
                <a:gd name="T20" fmla="*/ 341 w 2460"/>
                <a:gd name="T21" fmla="*/ 283 h 3360"/>
                <a:gd name="T22" fmla="*/ 304 w 2460"/>
                <a:gd name="T23" fmla="*/ 304 h 3360"/>
                <a:gd name="T24" fmla="*/ 283 w 2460"/>
                <a:gd name="T25" fmla="*/ 342 h 3360"/>
                <a:gd name="T26" fmla="*/ 280 w 2460"/>
                <a:gd name="T27" fmla="*/ 2997 h 3360"/>
                <a:gd name="T28" fmla="*/ 291 w 2460"/>
                <a:gd name="T29" fmla="*/ 3038 h 3360"/>
                <a:gd name="T30" fmla="*/ 322 w 2460"/>
                <a:gd name="T31" fmla="*/ 3069 h 3360"/>
                <a:gd name="T32" fmla="*/ 364 w 2460"/>
                <a:gd name="T33" fmla="*/ 3080 h 3360"/>
                <a:gd name="T34" fmla="*/ 1281 w 2460"/>
                <a:gd name="T35" fmla="*/ 3077 h 3360"/>
                <a:gd name="T36" fmla="*/ 1319 w 2460"/>
                <a:gd name="T37" fmla="*/ 3056 h 3360"/>
                <a:gd name="T38" fmla="*/ 1340 w 2460"/>
                <a:gd name="T39" fmla="*/ 3019 h 3360"/>
                <a:gd name="T40" fmla="*/ 1343 w 2460"/>
                <a:gd name="T41" fmla="*/ 2269 h 3360"/>
                <a:gd name="T42" fmla="*/ 1354 w 2460"/>
                <a:gd name="T43" fmla="*/ 2227 h 3360"/>
                <a:gd name="T44" fmla="*/ 1385 w 2460"/>
                <a:gd name="T45" fmla="*/ 2196 h 3360"/>
                <a:gd name="T46" fmla="*/ 1426 w 2460"/>
                <a:gd name="T47" fmla="*/ 2185 h 3360"/>
                <a:gd name="T48" fmla="*/ 2118 w 2460"/>
                <a:gd name="T49" fmla="*/ 2182 h 3360"/>
                <a:gd name="T50" fmla="*/ 2156 w 2460"/>
                <a:gd name="T51" fmla="*/ 2161 h 3360"/>
                <a:gd name="T52" fmla="*/ 2177 w 2460"/>
                <a:gd name="T53" fmla="*/ 2123 h 3360"/>
                <a:gd name="T54" fmla="*/ 2176 w 2460"/>
                <a:gd name="T55" fmla="*/ 366 h 3360"/>
                <a:gd name="T56" fmla="*/ 2164 w 2460"/>
                <a:gd name="T57" fmla="*/ 324 h 3360"/>
                <a:gd name="T58" fmla="*/ 2134 w 2460"/>
                <a:gd name="T59" fmla="*/ 293 h 3360"/>
                <a:gd name="T60" fmla="*/ 2091 w 2460"/>
                <a:gd name="T61" fmla="*/ 282 h 3360"/>
                <a:gd name="T62" fmla="*/ 168 w 2460"/>
                <a:gd name="T63" fmla="*/ 0 h 3360"/>
                <a:gd name="T64" fmla="*/ 2317 w 2460"/>
                <a:gd name="T65" fmla="*/ 5 h 3360"/>
                <a:gd name="T66" fmla="*/ 2371 w 2460"/>
                <a:gd name="T67" fmla="*/ 25 h 3360"/>
                <a:gd name="T68" fmla="*/ 2415 w 2460"/>
                <a:gd name="T69" fmla="*/ 62 h 3360"/>
                <a:gd name="T70" fmla="*/ 2445 w 2460"/>
                <a:gd name="T71" fmla="*/ 112 h 3360"/>
                <a:gd name="T72" fmla="*/ 2455 w 2460"/>
                <a:gd name="T73" fmla="*/ 170 h 3360"/>
                <a:gd name="T74" fmla="*/ 2458 w 2460"/>
                <a:gd name="T75" fmla="*/ 2484 h 3360"/>
                <a:gd name="T76" fmla="*/ 2437 w 2460"/>
                <a:gd name="T77" fmla="*/ 2567 h 3360"/>
                <a:gd name="T78" fmla="*/ 2395 w 2460"/>
                <a:gd name="T79" fmla="*/ 2641 h 3360"/>
                <a:gd name="T80" fmla="*/ 1809 w 2460"/>
                <a:gd name="T81" fmla="*/ 3256 h 3360"/>
                <a:gd name="T82" fmla="*/ 1750 w 2460"/>
                <a:gd name="T83" fmla="*/ 3306 h 3360"/>
                <a:gd name="T84" fmla="*/ 1681 w 2460"/>
                <a:gd name="T85" fmla="*/ 3340 h 3360"/>
                <a:gd name="T86" fmla="*/ 1606 w 2460"/>
                <a:gd name="T87" fmla="*/ 3358 h 3360"/>
                <a:gd name="T88" fmla="*/ 168 w 2460"/>
                <a:gd name="T89" fmla="*/ 3360 h 3360"/>
                <a:gd name="T90" fmla="*/ 109 w 2460"/>
                <a:gd name="T91" fmla="*/ 3350 h 3360"/>
                <a:gd name="T92" fmla="*/ 60 w 2460"/>
                <a:gd name="T93" fmla="*/ 3320 h 3360"/>
                <a:gd name="T94" fmla="*/ 22 w 2460"/>
                <a:gd name="T95" fmla="*/ 3277 h 3360"/>
                <a:gd name="T96" fmla="*/ 3 w 2460"/>
                <a:gd name="T97" fmla="*/ 3223 h 3360"/>
                <a:gd name="T98" fmla="*/ 0 w 2460"/>
                <a:gd name="T99" fmla="*/ 168 h 3360"/>
                <a:gd name="T100" fmla="*/ 10 w 2460"/>
                <a:gd name="T101" fmla="*/ 109 h 3360"/>
                <a:gd name="T102" fmla="*/ 40 w 2460"/>
                <a:gd name="T103" fmla="*/ 60 h 3360"/>
                <a:gd name="T104" fmla="*/ 84 w 2460"/>
                <a:gd name="T105" fmla="*/ 22 h 3360"/>
                <a:gd name="T106" fmla="*/ 137 w 2460"/>
                <a:gd name="T107" fmla="*/ 3 h 3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60" h="3360">
                  <a:moveTo>
                    <a:pt x="1650" y="2465"/>
                  </a:moveTo>
                  <a:lnTo>
                    <a:pt x="1639" y="2467"/>
                  </a:lnTo>
                  <a:lnTo>
                    <a:pt x="1631" y="2473"/>
                  </a:lnTo>
                  <a:lnTo>
                    <a:pt x="1625" y="2481"/>
                  </a:lnTo>
                  <a:lnTo>
                    <a:pt x="1623" y="2493"/>
                  </a:lnTo>
                  <a:lnTo>
                    <a:pt x="1623" y="2977"/>
                  </a:lnTo>
                  <a:lnTo>
                    <a:pt x="1625" y="2988"/>
                  </a:lnTo>
                  <a:lnTo>
                    <a:pt x="1631" y="2998"/>
                  </a:lnTo>
                  <a:lnTo>
                    <a:pt x="1640" y="3004"/>
                  </a:lnTo>
                  <a:lnTo>
                    <a:pt x="1650" y="3006"/>
                  </a:lnTo>
                  <a:lnTo>
                    <a:pt x="1662" y="3004"/>
                  </a:lnTo>
                  <a:lnTo>
                    <a:pt x="1671" y="2997"/>
                  </a:lnTo>
                  <a:lnTo>
                    <a:pt x="2135" y="2512"/>
                  </a:lnTo>
                  <a:lnTo>
                    <a:pt x="2141" y="2503"/>
                  </a:lnTo>
                  <a:lnTo>
                    <a:pt x="2143" y="2491"/>
                  </a:lnTo>
                  <a:lnTo>
                    <a:pt x="2140" y="2481"/>
                  </a:lnTo>
                  <a:lnTo>
                    <a:pt x="2135" y="2473"/>
                  </a:lnTo>
                  <a:lnTo>
                    <a:pt x="2126" y="2467"/>
                  </a:lnTo>
                  <a:lnTo>
                    <a:pt x="2115" y="2465"/>
                  </a:lnTo>
                  <a:lnTo>
                    <a:pt x="1650" y="2465"/>
                  </a:lnTo>
                  <a:close/>
                  <a:moveTo>
                    <a:pt x="364" y="280"/>
                  </a:moveTo>
                  <a:lnTo>
                    <a:pt x="341" y="283"/>
                  </a:lnTo>
                  <a:lnTo>
                    <a:pt x="322" y="291"/>
                  </a:lnTo>
                  <a:lnTo>
                    <a:pt x="304" y="304"/>
                  </a:lnTo>
                  <a:lnTo>
                    <a:pt x="291" y="322"/>
                  </a:lnTo>
                  <a:lnTo>
                    <a:pt x="283" y="342"/>
                  </a:lnTo>
                  <a:lnTo>
                    <a:pt x="280" y="363"/>
                  </a:lnTo>
                  <a:lnTo>
                    <a:pt x="280" y="2997"/>
                  </a:lnTo>
                  <a:lnTo>
                    <a:pt x="283" y="3019"/>
                  </a:lnTo>
                  <a:lnTo>
                    <a:pt x="291" y="3038"/>
                  </a:lnTo>
                  <a:lnTo>
                    <a:pt x="304" y="3056"/>
                  </a:lnTo>
                  <a:lnTo>
                    <a:pt x="322" y="3069"/>
                  </a:lnTo>
                  <a:lnTo>
                    <a:pt x="341" y="3077"/>
                  </a:lnTo>
                  <a:lnTo>
                    <a:pt x="364" y="3080"/>
                  </a:lnTo>
                  <a:lnTo>
                    <a:pt x="1260" y="3080"/>
                  </a:lnTo>
                  <a:lnTo>
                    <a:pt x="1281" y="3077"/>
                  </a:lnTo>
                  <a:lnTo>
                    <a:pt x="1301" y="3069"/>
                  </a:lnTo>
                  <a:lnTo>
                    <a:pt x="1319" y="3056"/>
                  </a:lnTo>
                  <a:lnTo>
                    <a:pt x="1332" y="3038"/>
                  </a:lnTo>
                  <a:lnTo>
                    <a:pt x="1340" y="3019"/>
                  </a:lnTo>
                  <a:lnTo>
                    <a:pt x="1343" y="2997"/>
                  </a:lnTo>
                  <a:lnTo>
                    <a:pt x="1343" y="2269"/>
                  </a:lnTo>
                  <a:lnTo>
                    <a:pt x="1346" y="2246"/>
                  </a:lnTo>
                  <a:lnTo>
                    <a:pt x="1354" y="2227"/>
                  </a:lnTo>
                  <a:lnTo>
                    <a:pt x="1367" y="2209"/>
                  </a:lnTo>
                  <a:lnTo>
                    <a:pt x="1385" y="2196"/>
                  </a:lnTo>
                  <a:lnTo>
                    <a:pt x="1404" y="2188"/>
                  </a:lnTo>
                  <a:lnTo>
                    <a:pt x="1426" y="2185"/>
                  </a:lnTo>
                  <a:lnTo>
                    <a:pt x="2095" y="2185"/>
                  </a:lnTo>
                  <a:lnTo>
                    <a:pt x="2118" y="2182"/>
                  </a:lnTo>
                  <a:lnTo>
                    <a:pt x="2138" y="2174"/>
                  </a:lnTo>
                  <a:lnTo>
                    <a:pt x="2156" y="2161"/>
                  </a:lnTo>
                  <a:lnTo>
                    <a:pt x="2169" y="2143"/>
                  </a:lnTo>
                  <a:lnTo>
                    <a:pt x="2177" y="2123"/>
                  </a:lnTo>
                  <a:lnTo>
                    <a:pt x="2180" y="2101"/>
                  </a:lnTo>
                  <a:lnTo>
                    <a:pt x="2176" y="366"/>
                  </a:lnTo>
                  <a:lnTo>
                    <a:pt x="2173" y="343"/>
                  </a:lnTo>
                  <a:lnTo>
                    <a:pt x="2164" y="324"/>
                  </a:lnTo>
                  <a:lnTo>
                    <a:pt x="2151" y="306"/>
                  </a:lnTo>
                  <a:lnTo>
                    <a:pt x="2134" y="293"/>
                  </a:lnTo>
                  <a:lnTo>
                    <a:pt x="2114" y="285"/>
                  </a:lnTo>
                  <a:lnTo>
                    <a:pt x="2091" y="282"/>
                  </a:lnTo>
                  <a:lnTo>
                    <a:pt x="364" y="280"/>
                  </a:lnTo>
                  <a:close/>
                  <a:moveTo>
                    <a:pt x="168" y="0"/>
                  </a:moveTo>
                  <a:lnTo>
                    <a:pt x="2287" y="3"/>
                  </a:lnTo>
                  <a:lnTo>
                    <a:pt x="2317" y="5"/>
                  </a:lnTo>
                  <a:lnTo>
                    <a:pt x="2346" y="13"/>
                  </a:lnTo>
                  <a:lnTo>
                    <a:pt x="2371" y="25"/>
                  </a:lnTo>
                  <a:lnTo>
                    <a:pt x="2395" y="42"/>
                  </a:lnTo>
                  <a:lnTo>
                    <a:pt x="2415" y="62"/>
                  </a:lnTo>
                  <a:lnTo>
                    <a:pt x="2431" y="86"/>
                  </a:lnTo>
                  <a:lnTo>
                    <a:pt x="2445" y="112"/>
                  </a:lnTo>
                  <a:lnTo>
                    <a:pt x="2452" y="139"/>
                  </a:lnTo>
                  <a:lnTo>
                    <a:pt x="2455" y="170"/>
                  </a:lnTo>
                  <a:lnTo>
                    <a:pt x="2460" y="2442"/>
                  </a:lnTo>
                  <a:lnTo>
                    <a:pt x="2458" y="2484"/>
                  </a:lnTo>
                  <a:lnTo>
                    <a:pt x="2450" y="2526"/>
                  </a:lnTo>
                  <a:lnTo>
                    <a:pt x="2437" y="2567"/>
                  </a:lnTo>
                  <a:lnTo>
                    <a:pt x="2418" y="2606"/>
                  </a:lnTo>
                  <a:lnTo>
                    <a:pt x="2395" y="2641"/>
                  </a:lnTo>
                  <a:lnTo>
                    <a:pt x="2367" y="2675"/>
                  </a:lnTo>
                  <a:lnTo>
                    <a:pt x="1809" y="3256"/>
                  </a:lnTo>
                  <a:lnTo>
                    <a:pt x="1781" y="3283"/>
                  </a:lnTo>
                  <a:lnTo>
                    <a:pt x="1750" y="3306"/>
                  </a:lnTo>
                  <a:lnTo>
                    <a:pt x="1717" y="3325"/>
                  </a:lnTo>
                  <a:lnTo>
                    <a:pt x="1681" y="3340"/>
                  </a:lnTo>
                  <a:lnTo>
                    <a:pt x="1644" y="3351"/>
                  </a:lnTo>
                  <a:lnTo>
                    <a:pt x="1606" y="3358"/>
                  </a:lnTo>
                  <a:lnTo>
                    <a:pt x="1567" y="3360"/>
                  </a:lnTo>
                  <a:lnTo>
                    <a:pt x="168" y="3360"/>
                  </a:lnTo>
                  <a:lnTo>
                    <a:pt x="137" y="3357"/>
                  </a:lnTo>
                  <a:lnTo>
                    <a:pt x="109" y="3350"/>
                  </a:lnTo>
                  <a:lnTo>
                    <a:pt x="84" y="3337"/>
                  </a:lnTo>
                  <a:lnTo>
                    <a:pt x="60" y="3320"/>
                  </a:lnTo>
                  <a:lnTo>
                    <a:pt x="40" y="3300"/>
                  </a:lnTo>
                  <a:lnTo>
                    <a:pt x="22" y="3277"/>
                  </a:lnTo>
                  <a:lnTo>
                    <a:pt x="10" y="3251"/>
                  </a:lnTo>
                  <a:lnTo>
                    <a:pt x="3" y="3223"/>
                  </a:lnTo>
                  <a:lnTo>
                    <a:pt x="0" y="3192"/>
                  </a:lnTo>
                  <a:lnTo>
                    <a:pt x="0" y="168"/>
                  </a:lnTo>
                  <a:lnTo>
                    <a:pt x="3" y="137"/>
                  </a:lnTo>
                  <a:lnTo>
                    <a:pt x="10" y="109"/>
                  </a:lnTo>
                  <a:lnTo>
                    <a:pt x="22" y="83"/>
                  </a:lnTo>
                  <a:lnTo>
                    <a:pt x="40" y="60"/>
                  </a:lnTo>
                  <a:lnTo>
                    <a:pt x="60" y="40"/>
                  </a:lnTo>
                  <a:lnTo>
                    <a:pt x="84" y="22"/>
                  </a:lnTo>
                  <a:lnTo>
                    <a:pt x="109" y="10"/>
                  </a:lnTo>
                  <a:lnTo>
                    <a:pt x="137" y="3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6" name="Freeform 143">
              <a:extLst>
                <a:ext uri="{FF2B5EF4-FFF2-40B4-BE49-F238E27FC236}">
                  <a16:creationId xmlns:a16="http://schemas.microsoft.com/office/drawing/2014/main" id="{55F6E2E4-2621-490E-96A8-1D5390A08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167"/>
              <a:ext cx="208" cy="40"/>
            </a:xfrm>
            <a:custGeom>
              <a:avLst/>
              <a:gdLst>
                <a:gd name="T0" fmla="*/ 84 w 1454"/>
                <a:gd name="T1" fmla="*/ 0 h 280"/>
                <a:gd name="T2" fmla="*/ 1370 w 1454"/>
                <a:gd name="T3" fmla="*/ 0 h 280"/>
                <a:gd name="T4" fmla="*/ 1393 w 1454"/>
                <a:gd name="T5" fmla="*/ 3 h 280"/>
                <a:gd name="T6" fmla="*/ 1413 w 1454"/>
                <a:gd name="T7" fmla="*/ 11 h 280"/>
                <a:gd name="T8" fmla="*/ 1430 w 1454"/>
                <a:gd name="T9" fmla="*/ 24 h 280"/>
                <a:gd name="T10" fmla="*/ 1443 w 1454"/>
                <a:gd name="T11" fmla="*/ 42 h 280"/>
                <a:gd name="T12" fmla="*/ 1452 w 1454"/>
                <a:gd name="T13" fmla="*/ 62 h 280"/>
                <a:gd name="T14" fmla="*/ 1454 w 1454"/>
                <a:gd name="T15" fmla="*/ 84 h 280"/>
                <a:gd name="T16" fmla="*/ 1454 w 1454"/>
                <a:gd name="T17" fmla="*/ 196 h 280"/>
                <a:gd name="T18" fmla="*/ 1452 w 1454"/>
                <a:gd name="T19" fmla="*/ 218 h 280"/>
                <a:gd name="T20" fmla="*/ 1443 w 1454"/>
                <a:gd name="T21" fmla="*/ 238 h 280"/>
                <a:gd name="T22" fmla="*/ 1430 w 1454"/>
                <a:gd name="T23" fmla="*/ 256 h 280"/>
                <a:gd name="T24" fmla="*/ 1413 w 1454"/>
                <a:gd name="T25" fmla="*/ 269 h 280"/>
                <a:gd name="T26" fmla="*/ 1393 w 1454"/>
                <a:gd name="T27" fmla="*/ 277 h 280"/>
                <a:gd name="T28" fmla="*/ 1370 w 1454"/>
                <a:gd name="T29" fmla="*/ 280 h 280"/>
                <a:gd name="T30" fmla="*/ 84 w 1454"/>
                <a:gd name="T31" fmla="*/ 280 h 280"/>
                <a:gd name="T32" fmla="*/ 61 w 1454"/>
                <a:gd name="T33" fmla="*/ 277 h 280"/>
                <a:gd name="T34" fmla="*/ 41 w 1454"/>
                <a:gd name="T35" fmla="*/ 269 h 280"/>
                <a:gd name="T36" fmla="*/ 24 w 1454"/>
                <a:gd name="T37" fmla="*/ 256 h 280"/>
                <a:gd name="T38" fmla="*/ 11 w 1454"/>
                <a:gd name="T39" fmla="*/ 238 h 280"/>
                <a:gd name="T40" fmla="*/ 2 w 1454"/>
                <a:gd name="T41" fmla="*/ 218 h 280"/>
                <a:gd name="T42" fmla="*/ 0 w 1454"/>
                <a:gd name="T43" fmla="*/ 196 h 280"/>
                <a:gd name="T44" fmla="*/ 0 w 1454"/>
                <a:gd name="T45" fmla="*/ 84 h 280"/>
                <a:gd name="T46" fmla="*/ 2 w 1454"/>
                <a:gd name="T47" fmla="*/ 62 h 280"/>
                <a:gd name="T48" fmla="*/ 11 w 1454"/>
                <a:gd name="T49" fmla="*/ 42 h 280"/>
                <a:gd name="T50" fmla="*/ 24 w 1454"/>
                <a:gd name="T51" fmla="*/ 24 h 280"/>
                <a:gd name="T52" fmla="*/ 41 w 1454"/>
                <a:gd name="T53" fmla="*/ 11 h 280"/>
                <a:gd name="T54" fmla="*/ 61 w 1454"/>
                <a:gd name="T55" fmla="*/ 3 h 280"/>
                <a:gd name="T56" fmla="*/ 84 w 1454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54" h="280">
                  <a:moveTo>
                    <a:pt x="84" y="0"/>
                  </a:moveTo>
                  <a:lnTo>
                    <a:pt x="1370" y="0"/>
                  </a:lnTo>
                  <a:lnTo>
                    <a:pt x="1393" y="3"/>
                  </a:lnTo>
                  <a:lnTo>
                    <a:pt x="1413" y="11"/>
                  </a:lnTo>
                  <a:lnTo>
                    <a:pt x="1430" y="24"/>
                  </a:lnTo>
                  <a:lnTo>
                    <a:pt x="1443" y="42"/>
                  </a:lnTo>
                  <a:lnTo>
                    <a:pt x="1452" y="62"/>
                  </a:lnTo>
                  <a:lnTo>
                    <a:pt x="1454" y="84"/>
                  </a:lnTo>
                  <a:lnTo>
                    <a:pt x="1454" y="196"/>
                  </a:lnTo>
                  <a:lnTo>
                    <a:pt x="1452" y="218"/>
                  </a:lnTo>
                  <a:lnTo>
                    <a:pt x="1443" y="238"/>
                  </a:lnTo>
                  <a:lnTo>
                    <a:pt x="1430" y="256"/>
                  </a:lnTo>
                  <a:lnTo>
                    <a:pt x="1413" y="269"/>
                  </a:lnTo>
                  <a:lnTo>
                    <a:pt x="1393" y="277"/>
                  </a:lnTo>
                  <a:lnTo>
                    <a:pt x="1370" y="280"/>
                  </a:lnTo>
                  <a:lnTo>
                    <a:pt x="84" y="280"/>
                  </a:lnTo>
                  <a:lnTo>
                    <a:pt x="61" y="277"/>
                  </a:lnTo>
                  <a:lnTo>
                    <a:pt x="41" y="269"/>
                  </a:lnTo>
                  <a:lnTo>
                    <a:pt x="24" y="256"/>
                  </a:lnTo>
                  <a:lnTo>
                    <a:pt x="11" y="238"/>
                  </a:lnTo>
                  <a:lnTo>
                    <a:pt x="2" y="218"/>
                  </a:lnTo>
                  <a:lnTo>
                    <a:pt x="0" y="196"/>
                  </a:lnTo>
                  <a:lnTo>
                    <a:pt x="0" y="84"/>
                  </a:lnTo>
                  <a:lnTo>
                    <a:pt x="2" y="62"/>
                  </a:lnTo>
                  <a:lnTo>
                    <a:pt x="11" y="42"/>
                  </a:lnTo>
                  <a:lnTo>
                    <a:pt x="24" y="24"/>
                  </a:lnTo>
                  <a:lnTo>
                    <a:pt x="41" y="11"/>
                  </a:lnTo>
                  <a:lnTo>
                    <a:pt x="61" y="3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7" name="Freeform 144">
              <a:extLst>
                <a:ext uri="{FF2B5EF4-FFF2-40B4-BE49-F238E27FC236}">
                  <a16:creationId xmlns:a16="http://schemas.microsoft.com/office/drawing/2014/main" id="{3398AB83-0527-45E6-9DD5-AAA78E649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239"/>
              <a:ext cx="208" cy="40"/>
            </a:xfrm>
            <a:custGeom>
              <a:avLst/>
              <a:gdLst>
                <a:gd name="T0" fmla="*/ 84 w 1454"/>
                <a:gd name="T1" fmla="*/ 0 h 279"/>
                <a:gd name="T2" fmla="*/ 1370 w 1454"/>
                <a:gd name="T3" fmla="*/ 0 h 279"/>
                <a:gd name="T4" fmla="*/ 1393 w 1454"/>
                <a:gd name="T5" fmla="*/ 3 h 279"/>
                <a:gd name="T6" fmla="*/ 1413 w 1454"/>
                <a:gd name="T7" fmla="*/ 11 h 279"/>
                <a:gd name="T8" fmla="*/ 1430 w 1454"/>
                <a:gd name="T9" fmla="*/ 24 h 279"/>
                <a:gd name="T10" fmla="*/ 1443 w 1454"/>
                <a:gd name="T11" fmla="*/ 41 h 279"/>
                <a:gd name="T12" fmla="*/ 1452 w 1454"/>
                <a:gd name="T13" fmla="*/ 61 h 279"/>
                <a:gd name="T14" fmla="*/ 1454 w 1454"/>
                <a:gd name="T15" fmla="*/ 84 h 279"/>
                <a:gd name="T16" fmla="*/ 1454 w 1454"/>
                <a:gd name="T17" fmla="*/ 196 h 279"/>
                <a:gd name="T18" fmla="*/ 1452 w 1454"/>
                <a:gd name="T19" fmla="*/ 218 h 279"/>
                <a:gd name="T20" fmla="*/ 1443 w 1454"/>
                <a:gd name="T21" fmla="*/ 238 h 279"/>
                <a:gd name="T22" fmla="*/ 1430 w 1454"/>
                <a:gd name="T23" fmla="*/ 255 h 279"/>
                <a:gd name="T24" fmla="*/ 1413 w 1454"/>
                <a:gd name="T25" fmla="*/ 268 h 279"/>
                <a:gd name="T26" fmla="*/ 1393 w 1454"/>
                <a:gd name="T27" fmla="*/ 277 h 279"/>
                <a:gd name="T28" fmla="*/ 1370 w 1454"/>
                <a:gd name="T29" fmla="*/ 279 h 279"/>
                <a:gd name="T30" fmla="*/ 84 w 1454"/>
                <a:gd name="T31" fmla="*/ 279 h 279"/>
                <a:gd name="T32" fmla="*/ 61 w 1454"/>
                <a:gd name="T33" fmla="*/ 277 h 279"/>
                <a:gd name="T34" fmla="*/ 41 w 1454"/>
                <a:gd name="T35" fmla="*/ 268 h 279"/>
                <a:gd name="T36" fmla="*/ 24 w 1454"/>
                <a:gd name="T37" fmla="*/ 255 h 279"/>
                <a:gd name="T38" fmla="*/ 11 w 1454"/>
                <a:gd name="T39" fmla="*/ 238 h 279"/>
                <a:gd name="T40" fmla="*/ 2 w 1454"/>
                <a:gd name="T41" fmla="*/ 218 h 279"/>
                <a:gd name="T42" fmla="*/ 0 w 1454"/>
                <a:gd name="T43" fmla="*/ 196 h 279"/>
                <a:gd name="T44" fmla="*/ 0 w 1454"/>
                <a:gd name="T45" fmla="*/ 84 h 279"/>
                <a:gd name="T46" fmla="*/ 2 w 1454"/>
                <a:gd name="T47" fmla="*/ 61 h 279"/>
                <a:gd name="T48" fmla="*/ 11 w 1454"/>
                <a:gd name="T49" fmla="*/ 41 h 279"/>
                <a:gd name="T50" fmla="*/ 24 w 1454"/>
                <a:gd name="T51" fmla="*/ 24 h 279"/>
                <a:gd name="T52" fmla="*/ 41 w 1454"/>
                <a:gd name="T53" fmla="*/ 11 h 279"/>
                <a:gd name="T54" fmla="*/ 61 w 1454"/>
                <a:gd name="T55" fmla="*/ 3 h 279"/>
                <a:gd name="T56" fmla="*/ 84 w 1454"/>
                <a:gd name="T57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54" h="279">
                  <a:moveTo>
                    <a:pt x="84" y="0"/>
                  </a:moveTo>
                  <a:lnTo>
                    <a:pt x="1370" y="0"/>
                  </a:lnTo>
                  <a:lnTo>
                    <a:pt x="1393" y="3"/>
                  </a:lnTo>
                  <a:lnTo>
                    <a:pt x="1413" y="11"/>
                  </a:lnTo>
                  <a:lnTo>
                    <a:pt x="1430" y="24"/>
                  </a:lnTo>
                  <a:lnTo>
                    <a:pt x="1443" y="41"/>
                  </a:lnTo>
                  <a:lnTo>
                    <a:pt x="1452" y="61"/>
                  </a:lnTo>
                  <a:lnTo>
                    <a:pt x="1454" y="84"/>
                  </a:lnTo>
                  <a:lnTo>
                    <a:pt x="1454" y="196"/>
                  </a:lnTo>
                  <a:lnTo>
                    <a:pt x="1452" y="218"/>
                  </a:lnTo>
                  <a:lnTo>
                    <a:pt x="1443" y="238"/>
                  </a:lnTo>
                  <a:lnTo>
                    <a:pt x="1430" y="255"/>
                  </a:lnTo>
                  <a:lnTo>
                    <a:pt x="1413" y="268"/>
                  </a:lnTo>
                  <a:lnTo>
                    <a:pt x="1393" y="277"/>
                  </a:lnTo>
                  <a:lnTo>
                    <a:pt x="1370" y="279"/>
                  </a:lnTo>
                  <a:lnTo>
                    <a:pt x="84" y="279"/>
                  </a:lnTo>
                  <a:lnTo>
                    <a:pt x="61" y="277"/>
                  </a:lnTo>
                  <a:lnTo>
                    <a:pt x="41" y="268"/>
                  </a:lnTo>
                  <a:lnTo>
                    <a:pt x="24" y="255"/>
                  </a:lnTo>
                  <a:lnTo>
                    <a:pt x="11" y="238"/>
                  </a:lnTo>
                  <a:lnTo>
                    <a:pt x="2" y="218"/>
                  </a:lnTo>
                  <a:lnTo>
                    <a:pt x="0" y="196"/>
                  </a:lnTo>
                  <a:lnTo>
                    <a:pt x="0" y="84"/>
                  </a:lnTo>
                  <a:lnTo>
                    <a:pt x="2" y="61"/>
                  </a:lnTo>
                  <a:lnTo>
                    <a:pt x="11" y="41"/>
                  </a:lnTo>
                  <a:lnTo>
                    <a:pt x="24" y="24"/>
                  </a:lnTo>
                  <a:lnTo>
                    <a:pt x="41" y="11"/>
                  </a:lnTo>
                  <a:lnTo>
                    <a:pt x="61" y="3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8" name="Freeform 145">
              <a:extLst>
                <a:ext uri="{FF2B5EF4-FFF2-40B4-BE49-F238E27FC236}">
                  <a16:creationId xmlns:a16="http://schemas.microsoft.com/office/drawing/2014/main" id="{5E3F2D8A-D169-4C9E-985C-3FAD0B67F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11"/>
              <a:ext cx="208" cy="40"/>
            </a:xfrm>
            <a:custGeom>
              <a:avLst/>
              <a:gdLst>
                <a:gd name="T0" fmla="*/ 84 w 1454"/>
                <a:gd name="T1" fmla="*/ 0 h 280"/>
                <a:gd name="T2" fmla="*/ 1370 w 1454"/>
                <a:gd name="T3" fmla="*/ 0 h 280"/>
                <a:gd name="T4" fmla="*/ 1393 w 1454"/>
                <a:gd name="T5" fmla="*/ 3 h 280"/>
                <a:gd name="T6" fmla="*/ 1413 w 1454"/>
                <a:gd name="T7" fmla="*/ 12 h 280"/>
                <a:gd name="T8" fmla="*/ 1430 w 1454"/>
                <a:gd name="T9" fmla="*/ 24 h 280"/>
                <a:gd name="T10" fmla="*/ 1443 w 1454"/>
                <a:gd name="T11" fmla="*/ 42 h 280"/>
                <a:gd name="T12" fmla="*/ 1452 w 1454"/>
                <a:gd name="T13" fmla="*/ 62 h 280"/>
                <a:gd name="T14" fmla="*/ 1454 w 1454"/>
                <a:gd name="T15" fmla="*/ 85 h 280"/>
                <a:gd name="T16" fmla="*/ 1454 w 1454"/>
                <a:gd name="T17" fmla="*/ 197 h 280"/>
                <a:gd name="T18" fmla="*/ 1452 w 1454"/>
                <a:gd name="T19" fmla="*/ 219 h 280"/>
                <a:gd name="T20" fmla="*/ 1443 w 1454"/>
                <a:gd name="T21" fmla="*/ 238 h 280"/>
                <a:gd name="T22" fmla="*/ 1430 w 1454"/>
                <a:gd name="T23" fmla="*/ 256 h 280"/>
                <a:gd name="T24" fmla="*/ 1413 w 1454"/>
                <a:gd name="T25" fmla="*/ 269 h 280"/>
                <a:gd name="T26" fmla="*/ 1393 w 1454"/>
                <a:gd name="T27" fmla="*/ 277 h 280"/>
                <a:gd name="T28" fmla="*/ 1370 w 1454"/>
                <a:gd name="T29" fmla="*/ 280 h 280"/>
                <a:gd name="T30" fmla="*/ 84 w 1454"/>
                <a:gd name="T31" fmla="*/ 280 h 280"/>
                <a:gd name="T32" fmla="*/ 61 w 1454"/>
                <a:gd name="T33" fmla="*/ 277 h 280"/>
                <a:gd name="T34" fmla="*/ 41 w 1454"/>
                <a:gd name="T35" fmla="*/ 269 h 280"/>
                <a:gd name="T36" fmla="*/ 24 w 1454"/>
                <a:gd name="T37" fmla="*/ 256 h 280"/>
                <a:gd name="T38" fmla="*/ 11 w 1454"/>
                <a:gd name="T39" fmla="*/ 238 h 280"/>
                <a:gd name="T40" fmla="*/ 2 w 1454"/>
                <a:gd name="T41" fmla="*/ 219 h 280"/>
                <a:gd name="T42" fmla="*/ 0 w 1454"/>
                <a:gd name="T43" fmla="*/ 197 h 280"/>
                <a:gd name="T44" fmla="*/ 0 w 1454"/>
                <a:gd name="T45" fmla="*/ 85 h 280"/>
                <a:gd name="T46" fmla="*/ 2 w 1454"/>
                <a:gd name="T47" fmla="*/ 62 h 280"/>
                <a:gd name="T48" fmla="*/ 11 w 1454"/>
                <a:gd name="T49" fmla="*/ 42 h 280"/>
                <a:gd name="T50" fmla="*/ 24 w 1454"/>
                <a:gd name="T51" fmla="*/ 24 h 280"/>
                <a:gd name="T52" fmla="*/ 41 w 1454"/>
                <a:gd name="T53" fmla="*/ 12 h 280"/>
                <a:gd name="T54" fmla="*/ 61 w 1454"/>
                <a:gd name="T55" fmla="*/ 3 h 280"/>
                <a:gd name="T56" fmla="*/ 84 w 1454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54" h="280">
                  <a:moveTo>
                    <a:pt x="84" y="0"/>
                  </a:moveTo>
                  <a:lnTo>
                    <a:pt x="1370" y="0"/>
                  </a:lnTo>
                  <a:lnTo>
                    <a:pt x="1393" y="3"/>
                  </a:lnTo>
                  <a:lnTo>
                    <a:pt x="1413" y="12"/>
                  </a:lnTo>
                  <a:lnTo>
                    <a:pt x="1430" y="24"/>
                  </a:lnTo>
                  <a:lnTo>
                    <a:pt x="1443" y="42"/>
                  </a:lnTo>
                  <a:lnTo>
                    <a:pt x="1452" y="62"/>
                  </a:lnTo>
                  <a:lnTo>
                    <a:pt x="1454" y="85"/>
                  </a:lnTo>
                  <a:lnTo>
                    <a:pt x="1454" y="197"/>
                  </a:lnTo>
                  <a:lnTo>
                    <a:pt x="1452" y="219"/>
                  </a:lnTo>
                  <a:lnTo>
                    <a:pt x="1443" y="238"/>
                  </a:lnTo>
                  <a:lnTo>
                    <a:pt x="1430" y="256"/>
                  </a:lnTo>
                  <a:lnTo>
                    <a:pt x="1413" y="269"/>
                  </a:lnTo>
                  <a:lnTo>
                    <a:pt x="1393" y="277"/>
                  </a:lnTo>
                  <a:lnTo>
                    <a:pt x="1370" y="280"/>
                  </a:lnTo>
                  <a:lnTo>
                    <a:pt x="84" y="280"/>
                  </a:lnTo>
                  <a:lnTo>
                    <a:pt x="61" y="277"/>
                  </a:lnTo>
                  <a:lnTo>
                    <a:pt x="41" y="269"/>
                  </a:lnTo>
                  <a:lnTo>
                    <a:pt x="24" y="256"/>
                  </a:lnTo>
                  <a:lnTo>
                    <a:pt x="11" y="238"/>
                  </a:lnTo>
                  <a:lnTo>
                    <a:pt x="2" y="219"/>
                  </a:lnTo>
                  <a:lnTo>
                    <a:pt x="0" y="197"/>
                  </a:lnTo>
                  <a:lnTo>
                    <a:pt x="0" y="85"/>
                  </a:lnTo>
                  <a:lnTo>
                    <a:pt x="2" y="62"/>
                  </a:lnTo>
                  <a:lnTo>
                    <a:pt x="11" y="42"/>
                  </a:lnTo>
                  <a:lnTo>
                    <a:pt x="24" y="24"/>
                  </a:lnTo>
                  <a:lnTo>
                    <a:pt x="41" y="12"/>
                  </a:lnTo>
                  <a:lnTo>
                    <a:pt x="61" y="3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9" name="Freeform 146">
              <a:extLst>
                <a:ext uri="{FF2B5EF4-FFF2-40B4-BE49-F238E27FC236}">
                  <a16:creationId xmlns:a16="http://schemas.microsoft.com/office/drawing/2014/main" id="{EE416A38-9776-4AB1-89BC-70C371417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83"/>
              <a:ext cx="88" cy="40"/>
            </a:xfrm>
            <a:custGeom>
              <a:avLst/>
              <a:gdLst>
                <a:gd name="T0" fmla="*/ 84 w 615"/>
                <a:gd name="T1" fmla="*/ 0 h 280"/>
                <a:gd name="T2" fmla="*/ 532 w 615"/>
                <a:gd name="T3" fmla="*/ 0 h 280"/>
                <a:gd name="T4" fmla="*/ 554 w 615"/>
                <a:gd name="T5" fmla="*/ 3 h 280"/>
                <a:gd name="T6" fmla="*/ 573 w 615"/>
                <a:gd name="T7" fmla="*/ 11 h 280"/>
                <a:gd name="T8" fmla="*/ 591 w 615"/>
                <a:gd name="T9" fmla="*/ 24 h 280"/>
                <a:gd name="T10" fmla="*/ 604 w 615"/>
                <a:gd name="T11" fmla="*/ 42 h 280"/>
                <a:gd name="T12" fmla="*/ 612 w 615"/>
                <a:gd name="T13" fmla="*/ 61 h 280"/>
                <a:gd name="T14" fmla="*/ 615 w 615"/>
                <a:gd name="T15" fmla="*/ 84 h 280"/>
                <a:gd name="T16" fmla="*/ 615 w 615"/>
                <a:gd name="T17" fmla="*/ 196 h 280"/>
                <a:gd name="T18" fmla="*/ 612 w 615"/>
                <a:gd name="T19" fmla="*/ 218 h 280"/>
                <a:gd name="T20" fmla="*/ 604 w 615"/>
                <a:gd name="T21" fmla="*/ 238 h 280"/>
                <a:gd name="T22" fmla="*/ 591 w 615"/>
                <a:gd name="T23" fmla="*/ 256 h 280"/>
                <a:gd name="T24" fmla="*/ 573 w 615"/>
                <a:gd name="T25" fmla="*/ 268 h 280"/>
                <a:gd name="T26" fmla="*/ 554 w 615"/>
                <a:gd name="T27" fmla="*/ 277 h 280"/>
                <a:gd name="T28" fmla="*/ 532 w 615"/>
                <a:gd name="T29" fmla="*/ 280 h 280"/>
                <a:gd name="T30" fmla="*/ 84 w 615"/>
                <a:gd name="T31" fmla="*/ 280 h 280"/>
                <a:gd name="T32" fmla="*/ 61 w 615"/>
                <a:gd name="T33" fmla="*/ 277 h 280"/>
                <a:gd name="T34" fmla="*/ 41 w 615"/>
                <a:gd name="T35" fmla="*/ 268 h 280"/>
                <a:gd name="T36" fmla="*/ 24 w 615"/>
                <a:gd name="T37" fmla="*/ 256 h 280"/>
                <a:gd name="T38" fmla="*/ 11 w 615"/>
                <a:gd name="T39" fmla="*/ 238 h 280"/>
                <a:gd name="T40" fmla="*/ 2 w 615"/>
                <a:gd name="T41" fmla="*/ 218 h 280"/>
                <a:gd name="T42" fmla="*/ 0 w 615"/>
                <a:gd name="T43" fmla="*/ 196 h 280"/>
                <a:gd name="T44" fmla="*/ 0 w 615"/>
                <a:gd name="T45" fmla="*/ 84 h 280"/>
                <a:gd name="T46" fmla="*/ 2 w 615"/>
                <a:gd name="T47" fmla="*/ 61 h 280"/>
                <a:gd name="T48" fmla="*/ 11 w 615"/>
                <a:gd name="T49" fmla="*/ 42 h 280"/>
                <a:gd name="T50" fmla="*/ 24 w 615"/>
                <a:gd name="T51" fmla="*/ 24 h 280"/>
                <a:gd name="T52" fmla="*/ 41 w 615"/>
                <a:gd name="T53" fmla="*/ 11 h 280"/>
                <a:gd name="T54" fmla="*/ 61 w 615"/>
                <a:gd name="T55" fmla="*/ 3 h 280"/>
                <a:gd name="T56" fmla="*/ 84 w 615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5" h="280">
                  <a:moveTo>
                    <a:pt x="84" y="0"/>
                  </a:moveTo>
                  <a:lnTo>
                    <a:pt x="532" y="0"/>
                  </a:lnTo>
                  <a:lnTo>
                    <a:pt x="554" y="3"/>
                  </a:lnTo>
                  <a:lnTo>
                    <a:pt x="573" y="11"/>
                  </a:lnTo>
                  <a:lnTo>
                    <a:pt x="591" y="24"/>
                  </a:lnTo>
                  <a:lnTo>
                    <a:pt x="604" y="42"/>
                  </a:lnTo>
                  <a:lnTo>
                    <a:pt x="612" y="61"/>
                  </a:lnTo>
                  <a:lnTo>
                    <a:pt x="615" y="84"/>
                  </a:lnTo>
                  <a:lnTo>
                    <a:pt x="615" y="196"/>
                  </a:lnTo>
                  <a:lnTo>
                    <a:pt x="612" y="218"/>
                  </a:lnTo>
                  <a:lnTo>
                    <a:pt x="604" y="238"/>
                  </a:lnTo>
                  <a:lnTo>
                    <a:pt x="591" y="256"/>
                  </a:lnTo>
                  <a:lnTo>
                    <a:pt x="573" y="268"/>
                  </a:lnTo>
                  <a:lnTo>
                    <a:pt x="554" y="277"/>
                  </a:lnTo>
                  <a:lnTo>
                    <a:pt x="532" y="280"/>
                  </a:lnTo>
                  <a:lnTo>
                    <a:pt x="84" y="280"/>
                  </a:lnTo>
                  <a:lnTo>
                    <a:pt x="61" y="277"/>
                  </a:lnTo>
                  <a:lnTo>
                    <a:pt x="41" y="268"/>
                  </a:lnTo>
                  <a:lnTo>
                    <a:pt x="24" y="256"/>
                  </a:lnTo>
                  <a:lnTo>
                    <a:pt x="11" y="238"/>
                  </a:lnTo>
                  <a:lnTo>
                    <a:pt x="2" y="218"/>
                  </a:lnTo>
                  <a:lnTo>
                    <a:pt x="0" y="196"/>
                  </a:lnTo>
                  <a:lnTo>
                    <a:pt x="0" y="84"/>
                  </a:lnTo>
                  <a:lnTo>
                    <a:pt x="2" y="61"/>
                  </a:lnTo>
                  <a:lnTo>
                    <a:pt x="11" y="42"/>
                  </a:lnTo>
                  <a:lnTo>
                    <a:pt x="24" y="24"/>
                  </a:lnTo>
                  <a:lnTo>
                    <a:pt x="41" y="11"/>
                  </a:lnTo>
                  <a:lnTo>
                    <a:pt x="61" y="3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grpSp>
        <p:nvGrpSpPr>
          <p:cNvPr id="40" name="Group 101">
            <a:extLst>
              <a:ext uri="{FF2B5EF4-FFF2-40B4-BE49-F238E27FC236}">
                <a16:creationId xmlns:a16="http://schemas.microsoft.com/office/drawing/2014/main" id="{720C6B54-AEE5-4995-9718-5613F28506F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430587" y="4806380"/>
            <a:ext cx="637963" cy="578992"/>
            <a:chOff x="3285" y="1484"/>
            <a:chExt cx="476" cy="432"/>
          </a:xfrm>
          <a:solidFill>
            <a:schemeClr val="accent1"/>
          </a:solidFill>
        </p:grpSpPr>
        <p:sp>
          <p:nvSpPr>
            <p:cNvPr id="41" name="Freeform 103">
              <a:extLst>
                <a:ext uri="{FF2B5EF4-FFF2-40B4-BE49-F238E27FC236}">
                  <a16:creationId xmlns:a16="http://schemas.microsoft.com/office/drawing/2014/main" id="{1643C2D6-44BA-4D51-9F19-8F049CB086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43" y="1484"/>
              <a:ext cx="160" cy="160"/>
            </a:xfrm>
            <a:custGeom>
              <a:avLst/>
              <a:gdLst>
                <a:gd name="T0" fmla="*/ 518 w 1120"/>
                <a:gd name="T1" fmla="*/ 283 h 1120"/>
                <a:gd name="T2" fmla="*/ 442 w 1120"/>
                <a:gd name="T3" fmla="*/ 305 h 1120"/>
                <a:gd name="T4" fmla="*/ 376 w 1120"/>
                <a:gd name="T5" fmla="*/ 348 h 1120"/>
                <a:gd name="T6" fmla="*/ 325 w 1120"/>
                <a:gd name="T7" fmla="*/ 407 h 1120"/>
                <a:gd name="T8" fmla="*/ 291 w 1120"/>
                <a:gd name="T9" fmla="*/ 480 h 1120"/>
                <a:gd name="T10" fmla="*/ 280 w 1120"/>
                <a:gd name="T11" fmla="*/ 560 h 1120"/>
                <a:gd name="T12" fmla="*/ 291 w 1120"/>
                <a:gd name="T13" fmla="*/ 641 h 1120"/>
                <a:gd name="T14" fmla="*/ 325 w 1120"/>
                <a:gd name="T15" fmla="*/ 713 h 1120"/>
                <a:gd name="T16" fmla="*/ 376 w 1120"/>
                <a:gd name="T17" fmla="*/ 772 h 1120"/>
                <a:gd name="T18" fmla="*/ 442 w 1120"/>
                <a:gd name="T19" fmla="*/ 815 h 1120"/>
                <a:gd name="T20" fmla="*/ 518 w 1120"/>
                <a:gd name="T21" fmla="*/ 838 h 1120"/>
                <a:gd name="T22" fmla="*/ 602 w 1120"/>
                <a:gd name="T23" fmla="*/ 838 h 1120"/>
                <a:gd name="T24" fmla="*/ 678 w 1120"/>
                <a:gd name="T25" fmla="*/ 815 h 1120"/>
                <a:gd name="T26" fmla="*/ 744 w 1120"/>
                <a:gd name="T27" fmla="*/ 772 h 1120"/>
                <a:gd name="T28" fmla="*/ 795 w 1120"/>
                <a:gd name="T29" fmla="*/ 713 h 1120"/>
                <a:gd name="T30" fmla="*/ 829 w 1120"/>
                <a:gd name="T31" fmla="*/ 641 h 1120"/>
                <a:gd name="T32" fmla="*/ 840 w 1120"/>
                <a:gd name="T33" fmla="*/ 560 h 1120"/>
                <a:gd name="T34" fmla="*/ 829 w 1120"/>
                <a:gd name="T35" fmla="*/ 480 h 1120"/>
                <a:gd name="T36" fmla="*/ 795 w 1120"/>
                <a:gd name="T37" fmla="*/ 407 h 1120"/>
                <a:gd name="T38" fmla="*/ 744 w 1120"/>
                <a:gd name="T39" fmla="*/ 348 h 1120"/>
                <a:gd name="T40" fmla="*/ 678 w 1120"/>
                <a:gd name="T41" fmla="*/ 305 h 1120"/>
                <a:gd name="T42" fmla="*/ 602 w 1120"/>
                <a:gd name="T43" fmla="*/ 283 h 1120"/>
                <a:gd name="T44" fmla="*/ 560 w 1120"/>
                <a:gd name="T45" fmla="*/ 0 h 1120"/>
                <a:gd name="T46" fmla="*/ 673 w 1120"/>
                <a:gd name="T47" fmla="*/ 11 h 1120"/>
                <a:gd name="T48" fmla="*/ 778 w 1120"/>
                <a:gd name="T49" fmla="*/ 44 h 1120"/>
                <a:gd name="T50" fmla="*/ 873 w 1120"/>
                <a:gd name="T51" fmla="*/ 96 h 1120"/>
                <a:gd name="T52" fmla="*/ 956 w 1120"/>
                <a:gd name="T53" fmla="*/ 164 h 1120"/>
                <a:gd name="T54" fmla="*/ 1024 w 1120"/>
                <a:gd name="T55" fmla="*/ 247 h 1120"/>
                <a:gd name="T56" fmla="*/ 1076 w 1120"/>
                <a:gd name="T57" fmla="*/ 342 h 1120"/>
                <a:gd name="T58" fmla="*/ 1109 w 1120"/>
                <a:gd name="T59" fmla="*/ 447 h 1120"/>
                <a:gd name="T60" fmla="*/ 1120 w 1120"/>
                <a:gd name="T61" fmla="*/ 560 h 1120"/>
                <a:gd name="T62" fmla="*/ 1109 w 1120"/>
                <a:gd name="T63" fmla="*/ 673 h 1120"/>
                <a:gd name="T64" fmla="*/ 1076 w 1120"/>
                <a:gd name="T65" fmla="*/ 778 h 1120"/>
                <a:gd name="T66" fmla="*/ 1024 w 1120"/>
                <a:gd name="T67" fmla="*/ 874 h 1120"/>
                <a:gd name="T68" fmla="*/ 956 w 1120"/>
                <a:gd name="T69" fmla="*/ 956 h 1120"/>
                <a:gd name="T70" fmla="*/ 873 w 1120"/>
                <a:gd name="T71" fmla="*/ 1024 h 1120"/>
                <a:gd name="T72" fmla="*/ 778 w 1120"/>
                <a:gd name="T73" fmla="*/ 1076 h 1120"/>
                <a:gd name="T74" fmla="*/ 673 w 1120"/>
                <a:gd name="T75" fmla="*/ 1109 h 1120"/>
                <a:gd name="T76" fmla="*/ 560 w 1120"/>
                <a:gd name="T77" fmla="*/ 1120 h 1120"/>
                <a:gd name="T78" fmla="*/ 447 w 1120"/>
                <a:gd name="T79" fmla="*/ 1109 h 1120"/>
                <a:gd name="T80" fmla="*/ 342 w 1120"/>
                <a:gd name="T81" fmla="*/ 1076 h 1120"/>
                <a:gd name="T82" fmla="*/ 247 w 1120"/>
                <a:gd name="T83" fmla="*/ 1024 h 1120"/>
                <a:gd name="T84" fmla="*/ 164 w 1120"/>
                <a:gd name="T85" fmla="*/ 956 h 1120"/>
                <a:gd name="T86" fmla="*/ 96 w 1120"/>
                <a:gd name="T87" fmla="*/ 874 h 1120"/>
                <a:gd name="T88" fmla="*/ 44 w 1120"/>
                <a:gd name="T89" fmla="*/ 778 h 1120"/>
                <a:gd name="T90" fmla="*/ 11 w 1120"/>
                <a:gd name="T91" fmla="*/ 673 h 1120"/>
                <a:gd name="T92" fmla="*/ 0 w 1120"/>
                <a:gd name="T93" fmla="*/ 560 h 1120"/>
                <a:gd name="T94" fmla="*/ 11 w 1120"/>
                <a:gd name="T95" fmla="*/ 447 h 1120"/>
                <a:gd name="T96" fmla="*/ 44 w 1120"/>
                <a:gd name="T97" fmla="*/ 342 h 1120"/>
                <a:gd name="T98" fmla="*/ 96 w 1120"/>
                <a:gd name="T99" fmla="*/ 247 h 1120"/>
                <a:gd name="T100" fmla="*/ 164 w 1120"/>
                <a:gd name="T101" fmla="*/ 164 h 1120"/>
                <a:gd name="T102" fmla="*/ 247 w 1120"/>
                <a:gd name="T103" fmla="*/ 96 h 1120"/>
                <a:gd name="T104" fmla="*/ 342 w 1120"/>
                <a:gd name="T105" fmla="*/ 44 h 1120"/>
                <a:gd name="T106" fmla="*/ 447 w 1120"/>
                <a:gd name="T107" fmla="*/ 11 h 1120"/>
                <a:gd name="T108" fmla="*/ 560 w 1120"/>
                <a:gd name="T109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20" h="1120">
                  <a:moveTo>
                    <a:pt x="560" y="280"/>
                  </a:moveTo>
                  <a:lnTo>
                    <a:pt x="518" y="283"/>
                  </a:lnTo>
                  <a:lnTo>
                    <a:pt x="480" y="291"/>
                  </a:lnTo>
                  <a:lnTo>
                    <a:pt x="442" y="305"/>
                  </a:lnTo>
                  <a:lnTo>
                    <a:pt x="407" y="325"/>
                  </a:lnTo>
                  <a:lnTo>
                    <a:pt x="376" y="348"/>
                  </a:lnTo>
                  <a:lnTo>
                    <a:pt x="348" y="377"/>
                  </a:lnTo>
                  <a:lnTo>
                    <a:pt x="325" y="407"/>
                  </a:lnTo>
                  <a:lnTo>
                    <a:pt x="305" y="442"/>
                  </a:lnTo>
                  <a:lnTo>
                    <a:pt x="291" y="480"/>
                  </a:lnTo>
                  <a:lnTo>
                    <a:pt x="283" y="519"/>
                  </a:lnTo>
                  <a:lnTo>
                    <a:pt x="280" y="560"/>
                  </a:lnTo>
                  <a:lnTo>
                    <a:pt x="283" y="602"/>
                  </a:lnTo>
                  <a:lnTo>
                    <a:pt x="291" y="641"/>
                  </a:lnTo>
                  <a:lnTo>
                    <a:pt x="305" y="678"/>
                  </a:lnTo>
                  <a:lnTo>
                    <a:pt x="325" y="713"/>
                  </a:lnTo>
                  <a:lnTo>
                    <a:pt x="348" y="744"/>
                  </a:lnTo>
                  <a:lnTo>
                    <a:pt x="376" y="772"/>
                  </a:lnTo>
                  <a:lnTo>
                    <a:pt x="407" y="795"/>
                  </a:lnTo>
                  <a:lnTo>
                    <a:pt x="442" y="815"/>
                  </a:lnTo>
                  <a:lnTo>
                    <a:pt x="480" y="829"/>
                  </a:lnTo>
                  <a:lnTo>
                    <a:pt x="518" y="838"/>
                  </a:lnTo>
                  <a:lnTo>
                    <a:pt x="560" y="841"/>
                  </a:lnTo>
                  <a:lnTo>
                    <a:pt x="602" y="838"/>
                  </a:lnTo>
                  <a:lnTo>
                    <a:pt x="640" y="829"/>
                  </a:lnTo>
                  <a:lnTo>
                    <a:pt x="678" y="815"/>
                  </a:lnTo>
                  <a:lnTo>
                    <a:pt x="713" y="795"/>
                  </a:lnTo>
                  <a:lnTo>
                    <a:pt x="744" y="772"/>
                  </a:lnTo>
                  <a:lnTo>
                    <a:pt x="772" y="744"/>
                  </a:lnTo>
                  <a:lnTo>
                    <a:pt x="795" y="713"/>
                  </a:lnTo>
                  <a:lnTo>
                    <a:pt x="815" y="678"/>
                  </a:lnTo>
                  <a:lnTo>
                    <a:pt x="829" y="641"/>
                  </a:lnTo>
                  <a:lnTo>
                    <a:pt x="837" y="602"/>
                  </a:lnTo>
                  <a:lnTo>
                    <a:pt x="840" y="560"/>
                  </a:lnTo>
                  <a:lnTo>
                    <a:pt x="837" y="519"/>
                  </a:lnTo>
                  <a:lnTo>
                    <a:pt x="829" y="480"/>
                  </a:lnTo>
                  <a:lnTo>
                    <a:pt x="815" y="442"/>
                  </a:lnTo>
                  <a:lnTo>
                    <a:pt x="795" y="407"/>
                  </a:lnTo>
                  <a:lnTo>
                    <a:pt x="772" y="377"/>
                  </a:lnTo>
                  <a:lnTo>
                    <a:pt x="744" y="348"/>
                  </a:lnTo>
                  <a:lnTo>
                    <a:pt x="713" y="325"/>
                  </a:lnTo>
                  <a:lnTo>
                    <a:pt x="678" y="305"/>
                  </a:lnTo>
                  <a:lnTo>
                    <a:pt x="640" y="291"/>
                  </a:lnTo>
                  <a:lnTo>
                    <a:pt x="602" y="283"/>
                  </a:lnTo>
                  <a:lnTo>
                    <a:pt x="560" y="280"/>
                  </a:lnTo>
                  <a:close/>
                  <a:moveTo>
                    <a:pt x="560" y="0"/>
                  </a:moveTo>
                  <a:lnTo>
                    <a:pt x="617" y="3"/>
                  </a:lnTo>
                  <a:lnTo>
                    <a:pt x="673" y="11"/>
                  </a:lnTo>
                  <a:lnTo>
                    <a:pt x="726" y="25"/>
                  </a:lnTo>
                  <a:lnTo>
                    <a:pt x="778" y="44"/>
                  </a:lnTo>
                  <a:lnTo>
                    <a:pt x="827" y="68"/>
                  </a:lnTo>
                  <a:lnTo>
                    <a:pt x="873" y="96"/>
                  </a:lnTo>
                  <a:lnTo>
                    <a:pt x="916" y="128"/>
                  </a:lnTo>
                  <a:lnTo>
                    <a:pt x="956" y="164"/>
                  </a:lnTo>
                  <a:lnTo>
                    <a:pt x="992" y="204"/>
                  </a:lnTo>
                  <a:lnTo>
                    <a:pt x="1024" y="247"/>
                  </a:lnTo>
                  <a:lnTo>
                    <a:pt x="1053" y="293"/>
                  </a:lnTo>
                  <a:lnTo>
                    <a:pt x="1076" y="342"/>
                  </a:lnTo>
                  <a:lnTo>
                    <a:pt x="1095" y="394"/>
                  </a:lnTo>
                  <a:lnTo>
                    <a:pt x="1109" y="447"/>
                  </a:lnTo>
                  <a:lnTo>
                    <a:pt x="1117" y="503"/>
                  </a:lnTo>
                  <a:lnTo>
                    <a:pt x="1120" y="560"/>
                  </a:lnTo>
                  <a:lnTo>
                    <a:pt x="1117" y="617"/>
                  </a:lnTo>
                  <a:lnTo>
                    <a:pt x="1109" y="673"/>
                  </a:lnTo>
                  <a:lnTo>
                    <a:pt x="1095" y="727"/>
                  </a:lnTo>
                  <a:lnTo>
                    <a:pt x="1076" y="778"/>
                  </a:lnTo>
                  <a:lnTo>
                    <a:pt x="1053" y="827"/>
                  </a:lnTo>
                  <a:lnTo>
                    <a:pt x="1024" y="874"/>
                  </a:lnTo>
                  <a:lnTo>
                    <a:pt x="992" y="916"/>
                  </a:lnTo>
                  <a:lnTo>
                    <a:pt x="956" y="956"/>
                  </a:lnTo>
                  <a:lnTo>
                    <a:pt x="916" y="993"/>
                  </a:lnTo>
                  <a:lnTo>
                    <a:pt x="873" y="1024"/>
                  </a:lnTo>
                  <a:lnTo>
                    <a:pt x="827" y="1053"/>
                  </a:lnTo>
                  <a:lnTo>
                    <a:pt x="778" y="1076"/>
                  </a:lnTo>
                  <a:lnTo>
                    <a:pt x="726" y="1096"/>
                  </a:lnTo>
                  <a:lnTo>
                    <a:pt x="673" y="1109"/>
                  </a:lnTo>
                  <a:lnTo>
                    <a:pt x="617" y="1118"/>
                  </a:lnTo>
                  <a:lnTo>
                    <a:pt x="560" y="1120"/>
                  </a:lnTo>
                  <a:lnTo>
                    <a:pt x="503" y="1118"/>
                  </a:lnTo>
                  <a:lnTo>
                    <a:pt x="447" y="1109"/>
                  </a:lnTo>
                  <a:lnTo>
                    <a:pt x="394" y="1096"/>
                  </a:lnTo>
                  <a:lnTo>
                    <a:pt x="342" y="1076"/>
                  </a:lnTo>
                  <a:lnTo>
                    <a:pt x="293" y="1053"/>
                  </a:lnTo>
                  <a:lnTo>
                    <a:pt x="247" y="1024"/>
                  </a:lnTo>
                  <a:lnTo>
                    <a:pt x="204" y="993"/>
                  </a:lnTo>
                  <a:lnTo>
                    <a:pt x="164" y="956"/>
                  </a:lnTo>
                  <a:lnTo>
                    <a:pt x="128" y="916"/>
                  </a:lnTo>
                  <a:lnTo>
                    <a:pt x="96" y="874"/>
                  </a:lnTo>
                  <a:lnTo>
                    <a:pt x="67" y="827"/>
                  </a:lnTo>
                  <a:lnTo>
                    <a:pt x="44" y="778"/>
                  </a:lnTo>
                  <a:lnTo>
                    <a:pt x="25" y="727"/>
                  </a:lnTo>
                  <a:lnTo>
                    <a:pt x="11" y="673"/>
                  </a:lnTo>
                  <a:lnTo>
                    <a:pt x="3" y="617"/>
                  </a:lnTo>
                  <a:lnTo>
                    <a:pt x="0" y="560"/>
                  </a:lnTo>
                  <a:lnTo>
                    <a:pt x="3" y="503"/>
                  </a:lnTo>
                  <a:lnTo>
                    <a:pt x="11" y="447"/>
                  </a:lnTo>
                  <a:lnTo>
                    <a:pt x="25" y="394"/>
                  </a:lnTo>
                  <a:lnTo>
                    <a:pt x="44" y="342"/>
                  </a:lnTo>
                  <a:lnTo>
                    <a:pt x="67" y="293"/>
                  </a:lnTo>
                  <a:lnTo>
                    <a:pt x="96" y="247"/>
                  </a:lnTo>
                  <a:lnTo>
                    <a:pt x="128" y="204"/>
                  </a:lnTo>
                  <a:lnTo>
                    <a:pt x="164" y="164"/>
                  </a:lnTo>
                  <a:lnTo>
                    <a:pt x="204" y="128"/>
                  </a:lnTo>
                  <a:lnTo>
                    <a:pt x="247" y="96"/>
                  </a:lnTo>
                  <a:lnTo>
                    <a:pt x="293" y="68"/>
                  </a:lnTo>
                  <a:lnTo>
                    <a:pt x="342" y="44"/>
                  </a:lnTo>
                  <a:lnTo>
                    <a:pt x="394" y="25"/>
                  </a:lnTo>
                  <a:lnTo>
                    <a:pt x="447" y="11"/>
                  </a:lnTo>
                  <a:lnTo>
                    <a:pt x="503" y="3"/>
                  </a:lnTo>
                  <a:lnTo>
                    <a:pt x="5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2" name="Freeform 104">
              <a:extLst>
                <a:ext uri="{FF2B5EF4-FFF2-40B4-BE49-F238E27FC236}">
                  <a16:creationId xmlns:a16="http://schemas.microsoft.com/office/drawing/2014/main" id="{94975823-9CE6-46C1-BA6C-36912463E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8" y="1509"/>
              <a:ext cx="115" cy="142"/>
            </a:xfrm>
            <a:custGeom>
              <a:avLst/>
              <a:gdLst>
                <a:gd name="T0" fmla="*/ 545 w 805"/>
                <a:gd name="T1" fmla="*/ 2 h 991"/>
                <a:gd name="T2" fmla="*/ 638 w 805"/>
                <a:gd name="T3" fmla="*/ 21 h 991"/>
                <a:gd name="T4" fmla="*/ 725 w 805"/>
                <a:gd name="T5" fmla="*/ 56 h 991"/>
                <a:gd name="T6" fmla="*/ 782 w 805"/>
                <a:gd name="T7" fmla="*/ 93 h 991"/>
                <a:gd name="T8" fmla="*/ 800 w 805"/>
                <a:gd name="T9" fmla="*/ 124 h 991"/>
                <a:gd name="T10" fmla="*/ 805 w 805"/>
                <a:gd name="T11" fmla="*/ 160 h 991"/>
                <a:gd name="T12" fmla="*/ 792 w 805"/>
                <a:gd name="T13" fmla="*/ 196 h 991"/>
                <a:gd name="T14" fmla="*/ 700 w 805"/>
                <a:gd name="T15" fmla="*/ 291 h 991"/>
                <a:gd name="T16" fmla="*/ 670 w 805"/>
                <a:gd name="T17" fmla="*/ 311 h 991"/>
                <a:gd name="T18" fmla="*/ 636 w 805"/>
                <a:gd name="T19" fmla="*/ 317 h 991"/>
                <a:gd name="T20" fmla="*/ 602 w 805"/>
                <a:gd name="T21" fmla="*/ 308 h 991"/>
                <a:gd name="T22" fmla="*/ 545 w 805"/>
                <a:gd name="T23" fmla="*/ 285 h 991"/>
                <a:gd name="T24" fmla="*/ 484 w 805"/>
                <a:gd name="T25" fmla="*/ 280 h 991"/>
                <a:gd name="T26" fmla="*/ 424 w 805"/>
                <a:gd name="T27" fmla="*/ 292 h 991"/>
                <a:gd name="T28" fmla="*/ 368 w 805"/>
                <a:gd name="T29" fmla="*/ 322 h 991"/>
                <a:gd name="T30" fmla="*/ 321 w 805"/>
                <a:gd name="T31" fmla="*/ 369 h 991"/>
                <a:gd name="T32" fmla="*/ 290 w 805"/>
                <a:gd name="T33" fmla="*/ 428 h 991"/>
                <a:gd name="T34" fmla="*/ 280 w 805"/>
                <a:gd name="T35" fmla="*/ 495 h 991"/>
                <a:gd name="T36" fmla="*/ 290 w 805"/>
                <a:gd name="T37" fmla="*/ 562 h 991"/>
                <a:gd name="T38" fmla="*/ 321 w 805"/>
                <a:gd name="T39" fmla="*/ 621 h 991"/>
                <a:gd name="T40" fmla="*/ 368 w 805"/>
                <a:gd name="T41" fmla="*/ 669 h 991"/>
                <a:gd name="T42" fmla="*/ 424 w 805"/>
                <a:gd name="T43" fmla="*/ 699 h 991"/>
                <a:gd name="T44" fmla="*/ 484 w 805"/>
                <a:gd name="T45" fmla="*/ 711 h 991"/>
                <a:gd name="T46" fmla="*/ 545 w 805"/>
                <a:gd name="T47" fmla="*/ 705 h 991"/>
                <a:gd name="T48" fmla="*/ 602 w 805"/>
                <a:gd name="T49" fmla="*/ 682 h 991"/>
                <a:gd name="T50" fmla="*/ 636 w 805"/>
                <a:gd name="T51" fmla="*/ 673 h 991"/>
                <a:gd name="T52" fmla="*/ 670 w 805"/>
                <a:gd name="T53" fmla="*/ 679 h 991"/>
                <a:gd name="T54" fmla="*/ 700 w 805"/>
                <a:gd name="T55" fmla="*/ 700 h 991"/>
                <a:gd name="T56" fmla="*/ 792 w 805"/>
                <a:gd name="T57" fmla="*/ 795 h 991"/>
                <a:gd name="T58" fmla="*/ 805 w 805"/>
                <a:gd name="T59" fmla="*/ 830 h 991"/>
                <a:gd name="T60" fmla="*/ 800 w 805"/>
                <a:gd name="T61" fmla="*/ 867 h 991"/>
                <a:gd name="T62" fmla="*/ 781 w 805"/>
                <a:gd name="T63" fmla="*/ 898 h 991"/>
                <a:gd name="T64" fmla="*/ 724 w 805"/>
                <a:gd name="T65" fmla="*/ 935 h 991"/>
                <a:gd name="T66" fmla="*/ 636 w 805"/>
                <a:gd name="T67" fmla="*/ 971 h 991"/>
                <a:gd name="T68" fmla="*/ 543 w 805"/>
                <a:gd name="T69" fmla="*/ 988 h 991"/>
                <a:gd name="T70" fmla="*/ 450 w 805"/>
                <a:gd name="T71" fmla="*/ 989 h 991"/>
                <a:gd name="T72" fmla="*/ 360 w 805"/>
                <a:gd name="T73" fmla="*/ 972 h 991"/>
                <a:gd name="T74" fmla="*/ 273 w 805"/>
                <a:gd name="T75" fmla="*/ 938 h 991"/>
                <a:gd name="T76" fmla="*/ 193 w 805"/>
                <a:gd name="T77" fmla="*/ 887 h 991"/>
                <a:gd name="T78" fmla="*/ 121 w 805"/>
                <a:gd name="T79" fmla="*/ 820 h 991"/>
                <a:gd name="T80" fmla="*/ 62 w 805"/>
                <a:gd name="T81" fmla="*/ 737 h 991"/>
                <a:gd name="T82" fmla="*/ 23 w 805"/>
                <a:gd name="T83" fmla="*/ 646 h 991"/>
                <a:gd name="T84" fmla="*/ 2 w 805"/>
                <a:gd name="T85" fmla="*/ 549 h 991"/>
                <a:gd name="T86" fmla="*/ 2 w 805"/>
                <a:gd name="T87" fmla="*/ 450 h 991"/>
                <a:gd name="T88" fmla="*/ 21 w 805"/>
                <a:gd name="T89" fmla="*/ 352 h 991"/>
                <a:gd name="T90" fmla="*/ 58 w 805"/>
                <a:gd name="T91" fmla="*/ 261 h 991"/>
                <a:gd name="T92" fmla="*/ 116 w 805"/>
                <a:gd name="T93" fmla="*/ 176 h 991"/>
                <a:gd name="T94" fmla="*/ 189 w 805"/>
                <a:gd name="T95" fmla="*/ 106 h 991"/>
                <a:gd name="T96" fmla="*/ 271 w 805"/>
                <a:gd name="T97" fmla="*/ 54 h 991"/>
                <a:gd name="T98" fmla="*/ 359 w 805"/>
                <a:gd name="T99" fmla="*/ 19 h 991"/>
                <a:gd name="T100" fmla="*/ 451 w 805"/>
                <a:gd name="T101" fmla="*/ 2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05" h="991">
                  <a:moveTo>
                    <a:pt x="498" y="0"/>
                  </a:moveTo>
                  <a:lnTo>
                    <a:pt x="545" y="2"/>
                  </a:lnTo>
                  <a:lnTo>
                    <a:pt x="592" y="9"/>
                  </a:lnTo>
                  <a:lnTo>
                    <a:pt x="638" y="21"/>
                  </a:lnTo>
                  <a:lnTo>
                    <a:pt x="682" y="36"/>
                  </a:lnTo>
                  <a:lnTo>
                    <a:pt x="725" y="56"/>
                  </a:lnTo>
                  <a:lnTo>
                    <a:pt x="767" y="81"/>
                  </a:lnTo>
                  <a:lnTo>
                    <a:pt x="782" y="93"/>
                  </a:lnTo>
                  <a:lnTo>
                    <a:pt x="793" y="108"/>
                  </a:lnTo>
                  <a:lnTo>
                    <a:pt x="800" y="124"/>
                  </a:lnTo>
                  <a:lnTo>
                    <a:pt x="805" y="143"/>
                  </a:lnTo>
                  <a:lnTo>
                    <a:pt x="805" y="160"/>
                  </a:lnTo>
                  <a:lnTo>
                    <a:pt x="800" y="178"/>
                  </a:lnTo>
                  <a:lnTo>
                    <a:pt x="792" y="196"/>
                  </a:lnTo>
                  <a:lnTo>
                    <a:pt x="780" y="211"/>
                  </a:lnTo>
                  <a:lnTo>
                    <a:pt x="700" y="291"/>
                  </a:lnTo>
                  <a:lnTo>
                    <a:pt x="686" y="303"/>
                  </a:lnTo>
                  <a:lnTo>
                    <a:pt x="670" y="311"/>
                  </a:lnTo>
                  <a:lnTo>
                    <a:pt x="654" y="316"/>
                  </a:lnTo>
                  <a:lnTo>
                    <a:pt x="636" y="317"/>
                  </a:lnTo>
                  <a:lnTo>
                    <a:pt x="619" y="315"/>
                  </a:lnTo>
                  <a:lnTo>
                    <a:pt x="602" y="308"/>
                  </a:lnTo>
                  <a:lnTo>
                    <a:pt x="574" y="294"/>
                  </a:lnTo>
                  <a:lnTo>
                    <a:pt x="545" y="285"/>
                  </a:lnTo>
                  <a:lnTo>
                    <a:pt x="514" y="280"/>
                  </a:lnTo>
                  <a:lnTo>
                    <a:pt x="484" y="280"/>
                  </a:lnTo>
                  <a:lnTo>
                    <a:pt x="453" y="284"/>
                  </a:lnTo>
                  <a:lnTo>
                    <a:pt x="424" y="292"/>
                  </a:lnTo>
                  <a:lnTo>
                    <a:pt x="394" y="305"/>
                  </a:lnTo>
                  <a:lnTo>
                    <a:pt x="368" y="322"/>
                  </a:lnTo>
                  <a:lnTo>
                    <a:pt x="343" y="342"/>
                  </a:lnTo>
                  <a:lnTo>
                    <a:pt x="321" y="369"/>
                  </a:lnTo>
                  <a:lnTo>
                    <a:pt x="304" y="397"/>
                  </a:lnTo>
                  <a:lnTo>
                    <a:pt x="290" y="428"/>
                  </a:lnTo>
                  <a:lnTo>
                    <a:pt x="282" y="461"/>
                  </a:lnTo>
                  <a:lnTo>
                    <a:pt x="280" y="495"/>
                  </a:lnTo>
                  <a:lnTo>
                    <a:pt x="282" y="530"/>
                  </a:lnTo>
                  <a:lnTo>
                    <a:pt x="290" y="562"/>
                  </a:lnTo>
                  <a:lnTo>
                    <a:pt x="304" y="593"/>
                  </a:lnTo>
                  <a:lnTo>
                    <a:pt x="321" y="621"/>
                  </a:lnTo>
                  <a:lnTo>
                    <a:pt x="343" y="648"/>
                  </a:lnTo>
                  <a:lnTo>
                    <a:pt x="368" y="669"/>
                  </a:lnTo>
                  <a:lnTo>
                    <a:pt x="394" y="685"/>
                  </a:lnTo>
                  <a:lnTo>
                    <a:pt x="424" y="699"/>
                  </a:lnTo>
                  <a:lnTo>
                    <a:pt x="453" y="707"/>
                  </a:lnTo>
                  <a:lnTo>
                    <a:pt x="484" y="711"/>
                  </a:lnTo>
                  <a:lnTo>
                    <a:pt x="514" y="710"/>
                  </a:lnTo>
                  <a:lnTo>
                    <a:pt x="545" y="705"/>
                  </a:lnTo>
                  <a:lnTo>
                    <a:pt x="574" y="697"/>
                  </a:lnTo>
                  <a:lnTo>
                    <a:pt x="602" y="682"/>
                  </a:lnTo>
                  <a:lnTo>
                    <a:pt x="619" y="676"/>
                  </a:lnTo>
                  <a:lnTo>
                    <a:pt x="636" y="673"/>
                  </a:lnTo>
                  <a:lnTo>
                    <a:pt x="654" y="674"/>
                  </a:lnTo>
                  <a:lnTo>
                    <a:pt x="670" y="679"/>
                  </a:lnTo>
                  <a:lnTo>
                    <a:pt x="686" y="687"/>
                  </a:lnTo>
                  <a:lnTo>
                    <a:pt x="700" y="700"/>
                  </a:lnTo>
                  <a:lnTo>
                    <a:pt x="780" y="780"/>
                  </a:lnTo>
                  <a:lnTo>
                    <a:pt x="792" y="795"/>
                  </a:lnTo>
                  <a:lnTo>
                    <a:pt x="800" y="813"/>
                  </a:lnTo>
                  <a:lnTo>
                    <a:pt x="805" y="830"/>
                  </a:lnTo>
                  <a:lnTo>
                    <a:pt x="805" y="848"/>
                  </a:lnTo>
                  <a:lnTo>
                    <a:pt x="800" y="867"/>
                  </a:lnTo>
                  <a:lnTo>
                    <a:pt x="792" y="883"/>
                  </a:lnTo>
                  <a:lnTo>
                    <a:pt x="781" y="898"/>
                  </a:lnTo>
                  <a:lnTo>
                    <a:pt x="766" y="910"/>
                  </a:lnTo>
                  <a:lnTo>
                    <a:pt x="724" y="935"/>
                  </a:lnTo>
                  <a:lnTo>
                    <a:pt x="680" y="955"/>
                  </a:lnTo>
                  <a:lnTo>
                    <a:pt x="636" y="971"/>
                  </a:lnTo>
                  <a:lnTo>
                    <a:pt x="590" y="982"/>
                  </a:lnTo>
                  <a:lnTo>
                    <a:pt x="543" y="988"/>
                  </a:lnTo>
                  <a:lnTo>
                    <a:pt x="496" y="991"/>
                  </a:lnTo>
                  <a:lnTo>
                    <a:pt x="450" y="989"/>
                  </a:lnTo>
                  <a:lnTo>
                    <a:pt x="404" y="982"/>
                  </a:lnTo>
                  <a:lnTo>
                    <a:pt x="360" y="972"/>
                  </a:lnTo>
                  <a:lnTo>
                    <a:pt x="316" y="957"/>
                  </a:lnTo>
                  <a:lnTo>
                    <a:pt x="273" y="938"/>
                  </a:lnTo>
                  <a:lnTo>
                    <a:pt x="232" y="915"/>
                  </a:lnTo>
                  <a:lnTo>
                    <a:pt x="193" y="887"/>
                  </a:lnTo>
                  <a:lnTo>
                    <a:pt x="156" y="855"/>
                  </a:lnTo>
                  <a:lnTo>
                    <a:pt x="121" y="820"/>
                  </a:lnTo>
                  <a:lnTo>
                    <a:pt x="90" y="780"/>
                  </a:lnTo>
                  <a:lnTo>
                    <a:pt x="62" y="737"/>
                  </a:lnTo>
                  <a:lnTo>
                    <a:pt x="41" y="693"/>
                  </a:lnTo>
                  <a:lnTo>
                    <a:pt x="23" y="646"/>
                  </a:lnTo>
                  <a:lnTo>
                    <a:pt x="10" y="598"/>
                  </a:lnTo>
                  <a:lnTo>
                    <a:pt x="2" y="549"/>
                  </a:lnTo>
                  <a:lnTo>
                    <a:pt x="0" y="499"/>
                  </a:lnTo>
                  <a:lnTo>
                    <a:pt x="2" y="450"/>
                  </a:lnTo>
                  <a:lnTo>
                    <a:pt x="8" y="401"/>
                  </a:lnTo>
                  <a:lnTo>
                    <a:pt x="21" y="352"/>
                  </a:lnTo>
                  <a:lnTo>
                    <a:pt x="37" y="306"/>
                  </a:lnTo>
                  <a:lnTo>
                    <a:pt x="58" y="261"/>
                  </a:lnTo>
                  <a:lnTo>
                    <a:pt x="85" y="217"/>
                  </a:lnTo>
                  <a:lnTo>
                    <a:pt x="116" y="176"/>
                  </a:lnTo>
                  <a:lnTo>
                    <a:pt x="152" y="139"/>
                  </a:lnTo>
                  <a:lnTo>
                    <a:pt x="189" y="106"/>
                  </a:lnTo>
                  <a:lnTo>
                    <a:pt x="229" y="78"/>
                  </a:lnTo>
                  <a:lnTo>
                    <a:pt x="271" y="54"/>
                  </a:lnTo>
                  <a:lnTo>
                    <a:pt x="314" y="34"/>
                  </a:lnTo>
                  <a:lnTo>
                    <a:pt x="359" y="19"/>
                  </a:lnTo>
                  <a:lnTo>
                    <a:pt x="405" y="8"/>
                  </a:lnTo>
                  <a:lnTo>
                    <a:pt x="451" y="2"/>
                  </a:lnTo>
                  <a:lnTo>
                    <a:pt x="4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3" name="Freeform 105">
              <a:extLst>
                <a:ext uri="{FF2B5EF4-FFF2-40B4-BE49-F238E27FC236}">
                  <a16:creationId xmlns:a16="http://schemas.microsoft.com/office/drawing/2014/main" id="{EBC4C8E2-18F5-40B6-B52D-973489C5F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" y="1509"/>
              <a:ext cx="115" cy="142"/>
            </a:xfrm>
            <a:custGeom>
              <a:avLst/>
              <a:gdLst>
                <a:gd name="T0" fmla="*/ 358 w 803"/>
                <a:gd name="T1" fmla="*/ 3 h 992"/>
                <a:gd name="T2" fmla="*/ 455 w 803"/>
                <a:gd name="T3" fmla="*/ 23 h 992"/>
                <a:gd name="T4" fmla="*/ 544 w 803"/>
                <a:gd name="T5" fmla="*/ 60 h 992"/>
                <a:gd name="T6" fmla="*/ 626 w 803"/>
                <a:gd name="T7" fmla="*/ 116 h 992"/>
                <a:gd name="T8" fmla="*/ 697 w 803"/>
                <a:gd name="T9" fmla="*/ 189 h 992"/>
                <a:gd name="T10" fmla="*/ 752 w 803"/>
                <a:gd name="T11" fmla="*/ 276 h 992"/>
                <a:gd name="T12" fmla="*/ 788 w 803"/>
                <a:gd name="T13" fmla="*/ 371 h 992"/>
                <a:gd name="T14" fmla="*/ 803 w 803"/>
                <a:gd name="T15" fmla="*/ 471 h 992"/>
                <a:gd name="T16" fmla="*/ 798 w 803"/>
                <a:gd name="T17" fmla="*/ 571 h 992"/>
                <a:gd name="T18" fmla="*/ 772 w 803"/>
                <a:gd name="T19" fmla="*/ 670 h 992"/>
                <a:gd name="T20" fmla="*/ 727 w 803"/>
                <a:gd name="T21" fmla="*/ 762 h 992"/>
                <a:gd name="T22" fmla="*/ 662 w 803"/>
                <a:gd name="T23" fmla="*/ 842 h 992"/>
                <a:gd name="T24" fmla="*/ 587 w 803"/>
                <a:gd name="T25" fmla="*/ 906 h 992"/>
                <a:gd name="T26" fmla="*/ 501 w 803"/>
                <a:gd name="T27" fmla="*/ 953 h 992"/>
                <a:gd name="T28" fmla="*/ 407 w 803"/>
                <a:gd name="T29" fmla="*/ 982 h 992"/>
                <a:gd name="T30" fmla="*/ 308 w 803"/>
                <a:gd name="T31" fmla="*/ 992 h 992"/>
                <a:gd name="T32" fmla="*/ 212 w 803"/>
                <a:gd name="T33" fmla="*/ 983 h 992"/>
                <a:gd name="T34" fmla="*/ 121 w 803"/>
                <a:gd name="T35" fmla="*/ 955 h 992"/>
                <a:gd name="T36" fmla="*/ 37 w 803"/>
                <a:gd name="T37" fmla="*/ 911 h 992"/>
                <a:gd name="T38" fmla="*/ 11 w 803"/>
                <a:gd name="T39" fmla="*/ 884 h 992"/>
                <a:gd name="T40" fmla="*/ 0 w 803"/>
                <a:gd name="T41" fmla="*/ 849 h 992"/>
                <a:gd name="T42" fmla="*/ 3 w 803"/>
                <a:gd name="T43" fmla="*/ 813 h 992"/>
                <a:gd name="T44" fmla="*/ 23 w 803"/>
                <a:gd name="T45" fmla="*/ 781 h 992"/>
                <a:gd name="T46" fmla="*/ 119 w 803"/>
                <a:gd name="T47" fmla="*/ 688 h 992"/>
                <a:gd name="T48" fmla="*/ 150 w 803"/>
                <a:gd name="T49" fmla="*/ 675 h 992"/>
                <a:gd name="T50" fmla="*/ 184 w 803"/>
                <a:gd name="T51" fmla="*/ 676 h 992"/>
                <a:gd name="T52" fmla="*/ 229 w 803"/>
                <a:gd name="T53" fmla="*/ 696 h 992"/>
                <a:gd name="T54" fmla="*/ 290 w 803"/>
                <a:gd name="T55" fmla="*/ 709 h 992"/>
                <a:gd name="T56" fmla="*/ 351 w 803"/>
                <a:gd name="T57" fmla="*/ 706 h 992"/>
                <a:gd name="T58" fmla="*/ 410 w 803"/>
                <a:gd name="T59" fmla="*/ 685 h 992"/>
                <a:gd name="T60" fmla="*/ 461 w 803"/>
                <a:gd name="T61" fmla="*/ 649 h 992"/>
                <a:gd name="T62" fmla="*/ 501 w 803"/>
                <a:gd name="T63" fmla="*/ 594 h 992"/>
                <a:gd name="T64" fmla="*/ 521 w 803"/>
                <a:gd name="T65" fmla="*/ 531 h 992"/>
                <a:gd name="T66" fmla="*/ 521 w 803"/>
                <a:gd name="T67" fmla="*/ 462 h 992"/>
                <a:gd name="T68" fmla="*/ 501 w 803"/>
                <a:gd name="T69" fmla="*/ 398 h 992"/>
                <a:gd name="T70" fmla="*/ 461 w 803"/>
                <a:gd name="T71" fmla="*/ 343 h 992"/>
                <a:gd name="T72" fmla="*/ 410 w 803"/>
                <a:gd name="T73" fmla="*/ 307 h 992"/>
                <a:gd name="T74" fmla="*/ 351 w 803"/>
                <a:gd name="T75" fmla="*/ 286 h 992"/>
                <a:gd name="T76" fmla="*/ 290 w 803"/>
                <a:gd name="T77" fmla="*/ 283 h 992"/>
                <a:gd name="T78" fmla="*/ 229 w 803"/>
                <a:gd name="T79" fmla="*/ 296 h 992"/>
                <a:gd name="T80" fmla="*/ 185 w 803"/>
                <a:gd name="T81" fmla="*/ 316 h 992"/>
                <a:gd name="T82" fmla="*/ 150 w 803"/>
                <a:gd name="T83" fmla="*/ 317 h 992"/>
                <a:gd name="T84" fmla="*/ 119 w 803"/>
                <a:gd name="T85" fmla="*/ 304 h 992"/>
                <a:gd name="T86" fmla="*/ 23 w 803"/>
                <a:gd name="T87" fmla="*/ 211 h 992"/>
                <a:gd name="T88" fmla="*/ 3 w 803"/>
                <a:gd name="T89" fmla="*/ 179 h 992"/>
                <a:gd name="T90" fmla="*/ 0 w 803"/>
                <a:gd name="T91" fmla="*/ 143 h 992"/>
                <a:gd name="T92" fmla="*/ 11 w 803"/>
                <a:gd name="T93" fmla="*/ 108 h 992"/>
                <a:gd name="T94" fmla="*/ 37 w 803"/>
                <a:gd name="T95" fmla="*/ 81 h 992"/>
                <a:gd name="T96" fmla="*/ 121 w 803"/>
                <a:gd name="T97" fmla="*/ 37 h 992"/>
                <a:gd name="T98" fmla="*/ 212 w 803"/>
                <a:gd name="T99" fmla="*/ 9 h 992"/>
                <a:gd name="T100" fmla="*/ 308 w 803"/>
                <a:gd name="T101" fmla="*/ 0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03" h="992">
                  <a:moveTo>
                    <a:pt x="308" y="0"/>
                  </a:moveTo>
                  <a:lnTo>
                    <a:pt x="358" y="3"/>
                  </a:lnTo>
                  <a:lnTo>
                    <a:pt x="407" y="10"/>
                  </a:lnTo>
                  <a:lnTo>
                    <a:pt x="455" y="23"/>
                  </a:lnTo>
                  <a:lnTo>
                    <a:pt x="501" y="39"/>
                  </a:lnTo>
                  <a:lnTo>
                    <a:pt x="544" y="60"/>
                  </a:lnTo>
                  <a:lnTo>
                    <a:pt x="587" y="86"/>
                  </a:lnTo>
                  <a:lnTo>
                    <a:pt x="626" y="116"/>
                  </a:lnTo>
                  <a:lnTo>
                    <a:pt x="662" y="150"/>
                  </a:lnTo>
                  <a:lnTo>
                    <a:pt x="697" y="189"/>
                  </a:lnTo>
                  <a:lnTo>
                    <a:pt x="727" y="231"/>
                  </a:lnTo>
                  <a:lnTo>
                    <a:pt x="752" y="276"/>
                  </a:lnTo>
                  <a:lnTo>
                    <a:pt x="772" y="323"/>
                  </a:lnTo>
                  <a:lnTo>
                    <a:pt x="788" y="371"/>
                  </a:lnTo>
                  <a:lnTo>
                    <a:pt x="798" y="421"/>
                  </a:lnTo>
                  <a:lnTo>
                    <a:pt x="803" y="471"/>
                  </a:lnTo>
                  <a:lnTo>
                    <a:pt x="803" y="521"/>
                  </a:lnTo>
                  <a:lnTo>
                    <a:pt x="798" y="571"/>
                  </a:lnTo>
                  <a:lnTo>
                    <a:pt x="788" y="621"/>
                  </a:lnTo>
                  <a:lnTo>
                    <a:pt x="772" y="670"/>
                  </a:lnTo>
                  <a:lnTo>
                    <a:pt x="752" y="717"/>
                  </a:lnTo>
                  <a:lnTo>
                    <a:pt x="727" y="762"/>
                  </a:lnTo>
                  <a:lnTo>
                    <a:pt x="697" y="804"/>
                  </a:lnTo>
                  <a:lnTo>
                    <a:pt x="662" y="842"/>
                  </a:lnTo>
                  <a:lnTo>
                    <a:pt x="626" y="876"/>
                  </a:lnTo>
                  <a:lnTo>
                    <a:pt x="587" y="906"/>
                  </a:lnTo>
                  <a:lnTo>
                    <a:pt x="544" y="932"/>
                  </a:lnTo>
                  <a:lnTo>
                    <a:pt x="501" y="953"/>
                  </a:lnTo>
                  <a:lnTo>
                    <a:pt x="455" y="969"/>
                  </a:lnTo>
                  <a:lnTo>
                    <a:pt x="407" y="982"/>
                  </a:lnTo>
                  <a:lnTo>
                    <a:pt x="358" y="989"/>
                  </a:lnTo>
                  <a:lnTo>
                    <a:pt x="308" y="992"/>
                  </a:lnTo>
                  <a:lnTo>
                    <a:pt x="259" y="990"/>
                  </a:lnTo>
                  <a:lnTo>
                    <a:pt x="212" y="983"/>
                  </a:lnTo>
                  <a:lnTo>
                    <a:pt x="166" y="972"/>
                  </a:lnTo>
                  <a:lnTo>
                    <a:pt x="121" y="955"/>
                  </a:lnTo>
                  <a:lnTo>
                    <a:pt x="78" y="936"/>
                  </a:lnTo>
                  <a:lnTo>
                    <a:pt x="37" y="911"/>
                  </a:lnTo>
                  <a:lnTo>
                    <a:pt x="22" y="899"/>
                  </a:lnTo>
                  <a:lnTo>
                    <a:pt x="11" y="884"/>
                  </a:lnTo>
                  <a:lnTo>
                    <a:pt x="3" y="868"/>
                  </a:lnTo>
                  <a:lnTo>
                    <a:pt x="0" y="849"/>
                  </a:lnTo>
                  <a:lnTo>
                    <a:pt x="0" y="831"/>
                  </a:lnTo>
                  <a:lnTo>
                    <a:pt x="3" y="813"/>
                  </a:lnTo>
                  <a:lnTo>
                    <a:pt x="11" y="796"/>
                  </a:lnTo>
                  <a:lnTo>
                    <a:pt x="23" y="781"/>
                  </a:lnTo>
                  <a:lnTo>
                    <a:pt x="104" y="700"/>
                  </a:lnTo>
                  <a:lnTo>
                    <a:pt x="119" y="688"/>
                  </a:lnTo>
                  <a:lnTo>
                    <a:pt x="134" y="680"/>
                  </a:lnTo>
                  <a:lnTo>
                    <a:pt x="150" y="675"/>
                  </a:lnTo>
                  <a:lnTo>
                    <a:pt x="168" y="674"/>
                  </a:lnTo>
                  <a:lnTo>
                    <a:pt x="184" y="676"/>
                  </a:lnTo>
                  <a:lnTo>
                    <a:pt x="200" y="682"/>
                  </a:lnTo>
                  <a:lnTo>
                    <a:pt x="229" y="696"/>
                  </a:lnTo>
                  <a:lnTo>
                    <a:pt x="258" y="705"/>
                  </a:lnTo>
                  <a:lnTo>
                    <a:pt x="290" y="709"/>
                  </a:lnTo>
                  <a:lnTo>
                    <a:pt x="320" y="710"/>
                  </a:lnTo>
                  <a:lnTo>
                    <a:pt x="351" y="706"/>
                  </a:lnTo>
                  <a:lnTo>
                    <a:pt x="381" y="698"/>
                  </a:lnTo>
                  <a:lnTo>
                    <a:pt x="410" y="685"/>
                  </a:lnTo>
                  <a:lnTo>
                    <a:pt x="436" y="669"/>
                  </a:lnTo>
                  <a:lnTo>
                    <a:pt x="461" y="649"/>
                  </a:lnTo>
                  <a:lnTo>
                    <a:pt x="483" y="622"/>
                  </a:lnTo>
                  <a:lnTo>
                    <a:pt x="501" y="594"/>
                  </a:lnTo>
                  <a:lnTo>
                    <a:pt x="513" y="563"/>
                  </a:lnTo>
                  <a:lnTo>
                    <a:pt x="521" y="531"/>
                  </a:lnTo>
                  <a:lnTo>
                    <a:pt x="524" y="496"/>
                  </a:lnTo>
                  <a:lnTo>
                    <a:pt x="521" y="462"/>
                  </a:lnTo>
                  <a:lnTo>
                    <a:pt x="513" y="429"/>
                  </a:lnTo>
                  <a:lnTo>
                    <a:pt x="501" y="398"/>
                  </a:lnTo>
                  <a:lnTo>
                    <a:pt x="483" y="370"/>
                  </a:lnTo>
                  <a:lnTo>
                    <a:pt x="461" y="343"/>
                  </a:lnTo>
                  <a:lnTo>
                    <a:pt x="436" y="323"/>
                  </a:lnTo>
                  <a:lnTo>
                    <a:pt x="410" y="307"/>
                  </a:lnTo>
                  <a:lnTo>
                    <a:pt x="381" y="294"/>
                  </a:lnTo>
                  <a:lnTo>
                    <a:pt x="351" y="286"/>
                  </a:lnTo>
                  <a:lnTo>
                    <a:pt x="320" y="283"/>
                  </a:lnTo>
                  <a:lnTo>
                    <a:pt x="290" y="283"/>
                  </a:lnTo>
                  <a:lnTo>
                    <a:pt x="258" y="288"/>
                  </a:lnTo>
                  <a:lnTo>
                    <a:pt x="229" y="296"/>
                  </a:lnTo>
                  <a:lnTo>
                    <a:pt x="200" y="310"/>
                  </a:lnTo>
                  <a:lnTo>
                    <a:pt x="185" y="316"/>
                  </a:lnTo>
                  <a:lnTo>
                    <a:pt x="168" y="319"/>
                  </a:lnTo>
                  <a:lnTo>
                    <a:pt x="150" y="317"/>
                  </a:lnTo>
                  <a:lnTo>
                    <a:pt x="134" y="313"/>
                  </a:lnTo>
                  <a:lnTo>
                    <a:pt x="119" y="304"/>
                  </a:lnTo>
                  <a:lnTo>
                    <a:pt x="104" y="292"/>
                  </a:lnTo>
                  <a:lnTo>
                    <a:pt x="23" y="211"/>
                  </a:lnTo>
                  <a:lnTo>
                    <a:pt x="11" y="196"/>
                  </a:lnTo>
                  <a:lnTo>
                    <a:pt x="3" y="179"/>
                  </a:lnTo>
                  <a:lnTo>
                    <a:pt x="0" y="161"/>
                  </a:lnTo>
                  <a:lnTo>
                    <a:pt x="0" y="143"/>
                  </a:lnTo>
                  <a:lnTo>
                    <a:pt x="3" y="125"/>
                  </a:lnTo>
                  <a:lnTo>
                    <a:pt x="11" y="108"/>
                  </a:lnTo>
                  <a:lnTo>
                    <a:pt x="22" y="94"/>
                  </a:lnTo>
                  <a:lnTo>
                    <a:pt x="37" y="81"/>
                  </a:lnTo>
                  <a:lnTo>
                    <a:pt x="78" y="57"/>
                  </a:lnTo>
                  <a:lnTo>
                    <a:pt x="121" y="37"/>
                  </a:lnTo>
                  <a:lnTo>
                    <a:pt x="166" y="22"/>
                  </a:lnTo>
                  <a:lnTo>
                    <a:pt x="212" y="9"/>
                  </a:lnTo>
                  <a:lnTo>
                    <a:pt x="259" y="3"/>
                  </a:lnTo>
                  <a:lnTo>
                    <a:pt x="3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4" name="Freeform 106">
              <a:extLst>
                <a:ext uri="{FF2B5EF4-FFF2-40B4-BE49-F238E27FC236}">
                  <a16:creationId xmlns:a16="http://schemas.microsoft.com/office/drawing/2014/main" id="{94CD6C56-51E6-4961-82BD-7D7104CEBA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9" y="1678"/>
              <a:ext cx="228" cy="238"/>
            </a:xfrm>
            <a:custGeom>
              <a:avLst/>
              <a:gdLst>
                <a:gd name="T0" fmla="*/ 1266 w 1602"/>
                <a:gd name="T1" fmla="*/ 0 h 1664"/>
                <a:gd name="T2" fmla="*/ 1356 w 1602"/>
                <a:gd name="T3" fmla="*/ 12 h 1664"/>
                <a:gd name="T4" fmla="*/ 1435 w 1602"/>
                <a:gd name="T5" fmla="*/ 46 h 1664"/>
                <a:gd name="T6" fmla="*/ 1504 w 1602"/>
                <a:gd name="T7" fmla="*/ 98 h 1664"/>
                <a:gd name="T8" fmla="*/ 1556 w 1602"/>
                <a:gd name="T9" fmla="*/ 166 h 1664"/>
                <a:gd name="T10" fmla="*/ 1590 w 1602"/>
                <a:gd name="T11" fmla="*/ 247 h 1664"/>
                <a:gd name="T12" fmla="*/ 1602 w 1602"/>
                <a:gd name="T13" fmla="*/ 336 h 1664"/>
                <a:gd name="T14" fmla="*/ 1599 w 1602"/>
                <a:gd name="T15" fmla="*/ 1602 h 1664"/>
                <a:gd name="T16" fmla="*/ 1578 w 1602"/>
                <a:gd name="T17" fmla="*/ 1640 h 1664"/>
                <a:gd name="T18" fmla="*/ 1540 w 1602"/>
                <a:gd name="T19" fmla="*/ 1661 h 1664"/>
                <a:gd name="T20" fmla="*/ 1406 w 1602"/>
                <a:gd name="T21" fmla="*/ 1664 h 1664"/>
                <a:gd name="T22" fmla="*/ 1364 w 1602"/>
                <a:gd name="T23" fmla="*/ 1652 h 1664"/>
                <a:gd name="T24" fmla="*/ 1334 w 1602"/>
                <a:gd name="T25" fmla="*/ 1622 h 1664"/>
                <a:gd name="T26" fmla="*/ 1322 w 1602"/>
                <a:gd name="T27" fmla="*/ 1579 h 1664"/>
                <a:gd name="T28" fmla="*/ 1319 w 1602"/>
                <a:gd name="T29" fmla="*/ 366 h 1664"/>
                <a:gd name="T30" fmla="*/ 1298 w 1602"/>
                <a:gd name="T31" fmla="*/ 322 h 1664"/>
                <a:gd name="T32" fmla="*/ 1259 w 1602"/>
                <a:gd name="T33" fmla="*/ 291 h 1664"/>
                <a:gd name="T34" fmla="*/ 1210 w 1602"/>
                <a:gd name="T35" fmla="*/ 280 h 1664"/>
                <a:gd name="T36" fmla="*/ 366 w 1602"/>
                <a:gd name="T37" fmla="*/ 283 h 1664"/>
                <a:gd name="T38" fmla="*/ 321 w 1602"/>
                <a:gd name="T39" fmla="*/ 305 h 1664"/>
                <a:gd name="T40" fmla="*/ 291 w 1602"/>
                <a:gd name="T41" fmla="*/ 342 h 1664"/>
                <a:gd name="T42" fmla="*/ 280 w 1602"/>
                <a:gd name="T43" fmla="*/ 392 h 1664"/>
                <a:gd name="T44" fmla="*/ 277 w 1602"/>
                <a:gd name="T45" fmla="*/ 1602 h 1664"/>
                <a:gd name="T46" fmla="*/ 255 w 1602"/>
                <a:gd name="T47" fmla="*/ 1640 h 1664"/>
                <a:gd name="T48" fmla="*/ 218 w 1602"/>
                <a:gd name="T49" fmla="*/ 1661 h 1664"/>
                <a:gd name="T50" fmla="*/ 84 w 1602"/>
                <a:gd name="T51" fmla="*/ 1664 h 1664"/>
                <a:gd name="T52" fmla="*/ 41 w 1602"/>
                <a:gd name="T53" fmla="*/ 1652 h 1664"/>
                <a:gd name="T54" fmla="*/ 11 w 1602"/>
                <a:gd name="T55" fmla="*/ 1622 h 1664"/>
                <a:gd name="T56" fmla="*/ 0 w 1602"/>
                <a:gd name="T57" fmla="*/ 1579 h 1664"/>
                <a:gd name="T58" fmla="*/ 3 w 1602"/>
                <a:gd name="T59" fmla="*/ 290 h 1664"/>
                <a:gd name="T60" fmla="*/ 26 w 1602"/>
                <a:gd name="T61" fmla="*/ 205 h 1664"/>
                <a:gd name="T62" fmla="*/ 70 w 1602"/>
                <a:gd name="T63" fmla="*/ 131 h 1664"/>
                <a:gd name="T64" fmla="*/ 130 w 1602"/>
                <a:gd name="T65" fmla="*/ 71 h 1664"/>
                <a:gd name="T66" fmla="*/ 205 w 1602"/>
                <a:gd name="T67" fmla="*/ 27 h 1664"/>
                <a:gd name="T68" fmla="*/ 290 w 1602"/>
                <a:gd name="T69" fmla="*/ 3 h 1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02" h="1664">
                  <a:moveTo>
                    <a:pt x="336" y="0"/>
                  </a:moveTo>
                  <a:lnTo>
                    <a:pt x="1266" y="0"/>
                  </a:lnTo>
                  <a:lnTo>
                    <a:pt x="1312" y="3"/>
                  </a:lnTo>
                  <a:lnTo>
                    <a:pt x="1356" y="12"/>
                  </a:lnTo>
                  <a:lnTo>
                    <a:pt x="1397" y="27"/>
                  </a:lnTo>
                  <a:lnTo>
                    <a:pt x="1435" y="46"/>
                  </a:lnTo>
                  <a:lnTo>
                    <a:pt x="1472" y="71"/>
                  </a:lnTo>
                  <a:lnTo>
                    <a:pt x="1504" y="98"/>
                  </a:lnTo>
                  <a:lnTo>
                    <a:pt x="1532" y="131"/>
                  </a:lnTo>
                  <a:lnTo>
                    <a:pt x="1556" y="166"/>
                  </a:lnTo>
                  <a:lnTo>
                    <a:pt x="1576" y="205"/>
                  </a:lnTo>
                  <a:lnTo>
                    <a:pt x="1590" y="247"/>
                  </a:lnTo>
                  <a:lnTo>
                    <a:pt x="1599" y="290"/>
                  </a:lnTo>
                  <a:lnTo>
                    <a:pt x="1602" y="336"/>
                  </a:lnTo>
                  <a:lnTo>
                    <a:pt x="1602" y="1579"/>
                  </a:lnTo>
                  <a:lnTo>
                    <a:pt x="1599" y="1602"/>
                  </a:lnTo>
                  <a:lnTo>
                    <a:pt x="1591" y="1622"/>
                  </a:lnTo>
                  <a:lnTo>
                    <a:pt x="1578" y="1640"/>
                  </a:lnTo>
                  <a:lnTo>
                    <a:pt x="1561" y="1652"/>
                  </a:lnTo>
                  <a:lnTo>
                    <a:pt x="1540" y="1661"/>
                  </a:lnTo>
                  <a:lnTo>
                    <a:pt x="1518" y="1664"/>
                  </a:lnTo>
                  <a:lnTo>
                    <a:pt x="1406" y="1664"/>
                  </a:lnTo>
                  <a:lnTo>
                    <a:pt x="1384" y="1661"/>
                  </a:lnTo>
                  <a:lnTo>
                    <a:pt x="1364" y="1652"/>
                  </a:lnTo>
                  <a:lnTo>
                    <a:pt x="1347" y="1640"/>
                  </a:lnTo>
                  <a:lnTo>
                    <a:pt x="1334" y="1622"/>
                  </a:lnTo>
                  <a:lnTo>
                    <a:pt x="1325" y="1602"/>
                  </a:lnTo>
                  <a:lnTo>
                    <a:pt x="1322" y="1579"/>
                  </a:lnTo>
                  <a:lnTo>
                    <a:pt x="1322" y="392"/>
                  </a:lnTo>
                  <a:lnTo>
                    <a:pt x="1319" y="366"/>
                  </a:lnTo>
                  <a:lnTo>
                    <a:pt x="1311" y="342"/>
                  </a:lnTo>
                  <a:lnTo>
                    <a:pt x="1298" y="322"/>
                  </a:lnTo>
                  <a:lnTo>
                    <a:pt x="1281" y="305"/>
                  </a:lnTo>
                  <a:lnTo>
                    <a:pt x="1259" y="291"/>
                  </a:lnTo>
                  <a:lnTo>
                    <a:pt x="1236" y="283"/>
                  </a:lnTo>
                  <a:lnTo>
                    <a:pt x="1210" y="280"/>
                  </a:lnTo>
                  <a:lnTo>
                    <a:pt x="392" y="280"/>
                  </a:lnTo>
                  <a:lnTo>
                    <a:pt x="366" y="283"/>
                  </a:lnTo>
                  <a:lnTo>
                    <a:pt x="343" y="291"/>
                  </a:lnTo>
                  <a:lnTo>
                    <a:pt x="321" y="305"/>
                  </a:lnTo>
                  <a:lnTo>
                    <a:pt x="304" y="322"/>
                  </a:lnTo>
                  <a:lnTo>
                    <a:pt x="291" y="342"/>
                  </a:lnTo>
                  <a:lnTo>
                    <a:pt x="283" y="366"/>
                  </a:lnTo>
                  <a:lnTo>
                    <a:pt x="280" y="392"/>
                  </a:lnTo>
                  <a:lnTo>
                    <a:pt x="280" y="1579"/>
                  </a:lnTo>
                  <a:lnTo>
                    <a:pt x="277" y="1602"/>
                  </a:lnTo>
                  <a:lnTo>
                    <a:pt x="268" y="1622"/>
                  </a:lnTo>
                  <a:lnTo>
                    <a:pt x="255" y="1640"/>
                  </a:lnTo>
                  <a:lnTo>
                    <a:pt x="238" y="1652"/>
                  </a:lnTo>
                  <a:lnTo>
                    <a:pt x="218" y="1661"/>
                  </a:lnTo>
                  <a:lnTo>
                    <a:pt x="196" y="1664"/>
                  </a:lnTo>
                  <a:lnTo>
                    <a:pt x="84" y="1664"/>
                  </a:lnTo>
                  <a:lnTo>
                    <a:pt x="62" y="1661"/>
                  </a:lnTo>
                  <a:lnTo>
                    <a:pt x="41" y="1652"/>
                  </a:lnTo>
                  <a:lnTo>
                    <a:pt x="24" y="1640"/>
                  </a:lnTo>
                  <a:lnTo>
                    <a:pt x="11" y="1622"/>
                  </a:lnTo>
                  <a:lnTo>
                    <a:pt x="3" y="1602"/>
                  </a:lnTo>
                  <a:lnTo>
                    <a:pt x="0" y="1579"/>
                  </a:lnTo>
                  <a:lnTo>
                    <a:pt x="0" y="336"/>
                  </a:lnTo>
                  <a:lnTo>
                    <a:pt x="3" y="290"/>
                  </a:lnTo>
                  <a:lnTo>
                    <a:pt x="12" y="247"/>
                  </a:lnTo>
                  <a:lnTo>
                    <a:pt x="26" y="205"/>
                  </a:lnTo>
                  <a:lnTo>
                    <a:pt x="46" y="166"/>
                  </a:lnTo>
                  <a:lnTo>
                    <a:pt x="70" y="131"/>
                  </a:lnTo>
                  <a:lnTo>
                    <a:pt x="98" y="98"/>
                  </a:lnTo>
                  <a:lnTo>
                    <a:pt x="130" y="71"/>
                  </a:lnTo>
                  <a:lnTo>
                    <a:pt x="167" y="46"/>
                  </a:lnTo>
                  <a:lnTo>
                    <a:pt x="205" y="27"/>
                  </a:lnTo>
                  <a:lnTo>
                    <a:pt x="246" y="12"/>
                  </a:lnTo>
                  <a:lnTo>
                    <a:pt x="290" y="3"/>
                  </a:lnTo>
                  <a:lnTo>
                    <a:pt x="3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5" name="Freeform 107">
              <a:extLst>
                <a:ext uri="{FF2B5EF4-FFF2-40B4-BE49-F238E27FC236}">
                  <a16:creationId xmlns:a16="http://schemas.microsoft.com/office/drawing/2014/main" id="{440F255F-39D7-43FB-95B3-18DC4F147E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" y="1695"/>
              <a:ext cx="90" cy="221"/>
            </a:xfrm>
            <a:custGeom>
              <a:avLst/>
              <a:gdLst>
                <a:gd name="T0" fmla="*/ 336 w 630"/>
                <a:gd name="T1" fmla="*/ 0 h 1549"/>
                <a:gd name="T2" fmla="*/ 545 w 630"/>
                <a:gd name="T3" fmla="*/ 0 h 1549"/>
                <a:gd name="T4" fmla="*/ 567 w 630"/>
                <a:gd name="T5" fmla="*/ 3 h 1549"/>
                <a:gd name="T6" fmla="*/ 588 w 630"/>
                <a:gd name="T7" fmla="*/ 12 h 1549"/>
                <a:gd name="T8" fmla="*/ 604 w 630"/>
                <a:gd name="T9" fmla="*/ 25 h 1549"/>
                <a:gd name="T10" fmla="*/ 617 w 630"/>
                <a:gd name="T11" fmla="*/ 42 h 1549"/>
                <a:gd name="T12" fmla="*/ 626 w 630"/>
                <a:gd name="T13" fmla="*/ 61 h 1549"/>
                <a:gd name="T14" fmla="*/ 630 w 630"/>
                <a:gd name="T15" fmla="*/ 84 h 1549"/>
                <a:gd name="T16" fmla="*/ 630 w 630"/>
                <a:gd name="T17" fmla="*/ 196 h 1549"/>
                <a:gd name="T18" fmla="*/ 626 w 630"/>
                <a:gd name="T19" fmla="*/ 218 h 1549"/>
                <a:gd name="T20" fmla="*/ 617 w 630"/>
                <a:gd name="T21" fmla="*/ 239 h 1549"/>
                <a:gd name="T22" fmla="*/ 604 w 630"/>
                <a:gd name="T23" fmla="*/ 255 h 1549"/>
                <a:gd name="T24" fmla="*/ 588 w 630"/>
                <a:gd name="T25" fmla="*/ 268 h 1549"/>
                <a:gd name="T26" fmla="*/ 567 w 630"/>
                <a:gd name="T27" fmla="*/ 277 h 1549"/>
                <a:gd name="T28" fmla="*/ 545 w 630"/>
                <a:gd name="T29" fmla="*/ 280 h 1549"/>
                <a:gd name="T30" fmla="*/ 392 w 630"/>
                <a:gd name="T31" fmla="*/ 280 h 1549"/>
                <a:gd name="T32" fmla="*/ 367 w 630"/>
                <a:gd name="T33" fmla="*/ 283 h 1549"/>
                <a:gd name="T34" fmla="*/ 342 w 630"/>
                <a:gd name="T35" fmla="*/ 292 h 1549"/>
                <a:gd name="T36" fmla="*/ 322 w 630"/>
                <a:gd name="T37" fmla="*/ 305 h 1549"/>
                <a:gd name="T38" fmla="*/ 305 w 630"/>
                <a:gd name="T39" fmla="*/ 322 h 1549"/>
                <a:gd name="T40" fmla="*/ 291 w 630"/>
                <a:gd name="T41" fmla="*/ 342 h 1549"/>
                <a:gd name="T42" fmla="*/ 283 w 630"/>
                <a:gd name="T43" fmla="*/ 366 h 1549"/>
                <a:gd name="T44" fmla="*/ 280 w 630"/>
                <a:gd name="T45" fmla="*/ 392 h 1549"/>
                <a:gd name="T46" fmla="*/ 280 w 630"/>
                <a:gd name="T47" fmla="*/ 1464 h 1549"/>
                <a:gd name="T48" fmla="*/ 277 w 630"/>
                <a:gd name="T49" fmla="*/ 1487 h 1549"/>
                <a:gd name="T50" fmla="*/ 269 w 630"/>
                <a:gd name="T51" fmla="*/ 1507 h 1549"/>
                <a:gd name="T52" fmla="*/ 256 w 630"/>
                <a:gd name="T53" fmla="*/ 1525 h 1549"/>
                <a:gd name="T54" fmla="*/ 239 w 630"/>
                <a:gd name="T55" fmla="*/ 1537 h 1549"/>
                <a:gd name="T56" fmla="*/ 218 w 630"/>
                <a:gd name="T57" fmla="*/ 1546 h 1549"/>
                <a:gd name="T58" fmla="*/ 196 w 630"/>
                <a:gd name="T59" fmla="*/ 1549 h 1549"/>
                <a:gd name="T60" fmla="*/ 85 w 630"/>
                <a:gd name="T61" fmla="*/ 1549 h 1549"/>
                <a:gd name="T62" fmla="*/ 62 w 630"/>
                <a:gd name="T63" fmla="*/ 1546 h 1549"/>
                <a:gd name="T64" fmla="*/ 42 w 630"/>
                <a:gd name="T65" fmla="*/ 1537 h 1549"/>
                <a:gd name="T66" fmla="*/ 25 w 630"/>
                <a:gd name="T67" fmla="*/ 1525 h 1549"/>
                <a:gd name="T68" fmla="*/ 11 w 630"/>
                <a:gd name="T69" fmla="*/ 1507 h 1549"/>
                <a:gd name="T70" fmla="*/ 3 w 630"/>
                <a:gd name="T71" fmla="*/ 1487 h 1549"/>
                <a:gd name="T72" fmla="*/ 0 w 630"/>
                <a:gd name="T73" fmla="*/ 1464 h 1549"/>
                <a:gd name="T74" fmla="*/ 0 w 630"/>
                <a:gd name="T75" fmla="*/ 336 h 1549"/>
                <a:gd name="T76" fmla="*/ 3 w 630"/>
                <a:gd name="T77" fmla="*/ 291 h 1549"/>
                <a:gd name="T78" fmla="*/ 13 w 630"/>
                <a:gd name="T79" fmla="*/ 247 h 1549"/>
                <a:gd name="T80" fmla="*/ 27 w 630"/>
                <a:gd name="T81" fmla="*/ 205 h 1549"/>
                <a:gd name="T82" fmla="*/ 46 w 630"/>
                <a:gd name="T83" fmla="*/ 166 h 1549"/>
                <a:gd name="T84" fmla="*/ 71 w 630"/>
                <a:gd name="T85" fmla="*/ 131 h 1549"/>
                <a:gd name="T86" fmla="*/ 99 w 630"/>
                <a:gd name="T87" fmla="*/ 98 h 1549"/>
                <a:gd name="T88" fmla="*/ 131 w 630"/>
                <a:gd name="T89" fmla="*/ 71 h 1549"/>
                <a:gd name="T90" fmla="*/ 166 w 630"/>
                <a:gd name="T91" fmla="*/ 46 h 1549"/>
                <a:gd name="T92" fmla="*/ 206 w 630"/>
                <a:gd name="T93" fmla="*/ 27 h 1549"/>
                <a:gd name="T94" fmla="*/ 247 w 630"/>
                <a:gd name="T95" fmla="*/ 13 h 1549"/>
                <a:gd name="T96" fmla="*/ 290 w 630"/>
                <a:gd name="T97" fmla="*/ 3 h 1549"/>
                <a:gd name="T98" fmla="*/ 336 w 630"/>
                <a:gd name="T99" fmla="*/ 0 h 1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30" h="1549">
                  <a:moveTo>
                    <a:pt x="336" y="0"/>
                  </a:moveTo>
                  <a:lnTo>
                    <a:pt x="545" y="0"/>
                  </a:lnTo>
                  <a:lnTo>
                    <a:pt x="567" y="3"/>
                  </a:lnTo>
                  <a:lnTo>
                    <a:pt x="588" y="12"/>
                  </a:lnTo>
                  <a:lnTo>
                    <a:pt x="604" y="25"/>
                  </a:lnTo>
                  <a:lnTo>
                    <a:pt x="617" y="42"/>
                  </a:lnTo>
                  <a:lnTo>
                    <a:pt x="626" y="61"/>
                  </a:lnTo>
                  <a:lnTo>
                    <a:pt x="630" y="84"/>
                  </a:lnTo>
                  <a:lnTo>
                    <a:pt x="630" y="196"/>
                  </a:lnTo>
                  <a:lnTo>
                    <a:pt x="626" y="218"/>
                  </a:lnTo>
                  <a:lnTo>
                    <a:pt x="617" y="239"/>
                  </a:lnTo>
                  <a:lnTo>
                    <a:pt x="604" y="255"/>
                  </a:lnTo>
                  <a:lnTo>
                    <a:pt x="588" y="268"/>
                  </a:lnTo>
                  <a:lnTo>
                    <a:pt x="567" y="277"/>
                  </a:lnTo>
                  <a:lnTo>
                    <a:pt x="545" y="280"/>
                  </a:lnTo>
                  <a:lnTo>
                    <a:pt x="392" y="280"/>
                  </a:lnTo>
                  <a:lnTo>
                    <a:pt x="367" y="283"/>
                  </a:lnTo>
                  <a:lnTo>
                    <a:pt x="342" y="292"/>
                  </a:lnTo>
                  <a:lnTo>
                    <a:pt x="322" y="305"/>
                  </a:lnTo>
                  <a:lnTo>
                    <a:pt x="305" y="322"/>
                  </a:lnTo>
                  <a:lnTo>
                    <a:pt x="291" y="342"/>
                  </a:lnTo>
                  <a:lnTo>
                    <a:pt x="283" y="366"/>
                  </a:lnTo>
                  <a:lnTo>
                    <a:pt x="280" y="392"/>
                  </a:lnTo>
                  <a:lnTo>
                    <a:pt x="280" y="1464"/>
                  </a:lnTo>
                  <a:lnTo>
                    <a:pt x="277" y="1487"/>
                  </a:lnTo>
                  <a:lnTo>
                    <a:pt x="269" y="1507"/>
                  </a:lnTo>
                  <a:lnTo>
                    <a:pt x="256" y="1525"/>
                  </a:lnTo>
                  <a:lnTo>
                    <a:pt x="239" y="1537"/>
                  </a:lnTo>
                  <a:lnTo>
                    <a:pt x="218" y="1546"/>
                  </a:lnTo>
                  <a:lnTo>
                    <a:pt x="196" y="1549"/>
                  </a:lnTo>
                  <a:lnTo>
                    <a:pt x="85" y="1549"/>
                  </a:lnTo>
                  <a:lnTo>
                    <a:pt x="62" y="1546"/>
                  </a:lnTo>
                  <a:lnTo>
                    <a:pt x="42" y="1537"/>
                  </a:lnTo>
                  <a:lnTo>
                    <a:pt x="25" y="1525"/>
                  </a:lnTo>
                  <a:lnTo>
                    <a:pt x="11" y="1507"/>
                  </a:lnTo>
                  <a:lnTo>
                    <a:pt x="3" y="1487"/>
                  </a:lnTo>
                  <a:lnTo>
                    <a:pt x="0" y="1464"/>
                  </a:lnTo>
                  <a:lnTo>
                    <a:pt x="0" y="336"/>
                  </a:lnTo>
                  <a:lnTo>
                    <a:pt x="3" y="291"/>
                  </a:lnTo>
                  <a:lnTo>
                    <a:pt x="13" y="247"/>
                  </a:lnTo>
                  <a:lnTo>
                    <a:pt x="27" y="205"/>
                  </a:lnTo>
                  <a:lnTo>
                    <a:pt x="46" y="166"/>
                  </a:lnTo>
                  <a:lnTo>
                    <a:pt x="71" y="131"/>
                  </a:lnTo>
                  <a:lnTo>
                    <a:pt x="99" y="98"/>
                  </a:lnTo>
                  <a:lnTo>
                    <a:pt x="131" y="71"/>
                  </a:lnTo>
                  <a:lnTo>
                    <a:pt x="166" y="46"/>
                  </a:lnTo>
                  <a:lnTo>
                    <a:pt x="206" y="27"/>
                  </a:lnTo>
                  <a:lnTo>
                    <a:pt x="247" y="13"/>
                  </a:lnTo>
                  <a:lnTo>
                    <a:pt x="290" y="3"/>
                  </a:lnTo>
                  <a:lnTo>
                    <a:pt x="3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6" name="Freeform 108">
              <a:extLst>
                <a:ext uri="{FF2B5EF4-FFF2-40B4-BE49-F238E27FC236}">
                  <a16:creationId xmlns:a16="http://schemas.microsoft.com/office/drawing/2014/main" id="{BD7805AA-11E2-41B4-B9B7-4A77DC8379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" y="1695"/>
              <a:ext cx="90" cy="221"/>
            </a:xfrm>
            <a:custGeom>
              <a:avLst/>
              <a:gdLst>
                <a:gd name="T0" fmla="*/ 85 w 630"/>
                <a:gd name="T1" fmla="*/ 0 h 1549"/>
                <a:gd name="T2" fmla="*/ 294 w 630"/>
                <a:gd name="T3" fmla="*/ 0 h 1549"/>
                <a:gd name="T4" fmla="*/ 340 w 630"/>
                <a:gd name="T5" fmla="*/ 3 h 1549"/>
                <a:gd name="T6" fmla="*/ 383 w 630"/>
                <a:gd name="T7" fmla="*/ 13 h 1549"/>
                <a:gd name="T8" fmla="*/ 424 w 630"/>
                <a:gd name="T9" fmla="*/ 27 h 1549"/>
                <a:gd name="T10" fmla="*/ 464 w 630"/>
                <a:gd name="T11" fmla="*/ 46 h 1549"/>
                <a:gd name="T12" fmla="*/ 499 w 630"/>
                <a:gd name="T13" fmla="*/ 71 h 1549"/>
                <a:gd name="T14" fmla="*/ 531 w 630"/>
                <a:gd name="T15" fmla="*/ 98 h 1549"/>
                <a:gd name="T16" fmla="*/ 559 w 630"/>
                <a:gd name="T17" fmla="*/ 131 h 1549"/>
                <a:gd name="T18" fmla="*/ 584 w 630"/>
                <a:gd name="T19" fmla="*/ 166 h 1549"/>
                <a:gd name="T20" fmla="*/ 603 w 630"/>
                <a:gd name="T21" fmla="*/ 205 h 1549"/>
                <a:gd name="T22" fmla="*/ 617 w 630"/>
                <a:gd name="T23" fmla="*/ 247 h 1549"/>
                <a:gd name="T24" fmla="*/ 627 w 630"/>
                <a:gd name="T25" fmla="*/ 291 h 1549"/>
                <a:gd name="T26" fmla="*/ 630 w 630"/>
                <a:gd name="T27" fmla="*/ 336 h 1549"/>
                <a:gd name="T28" fmla="*/ 630 w 630"/>
                <a:gd name="T29" fmla="*/ 1464 h 1549"/>
                <a:gd name="T30" fmla="*/ 627 w 630"/>
                <a:gd name="T31" fmla="*/ 1487 h 1549"/>
                <a:gd name="T32" fmla="*/ 619 w 630"/>
                <a:gd name="T33" fmla="*/ 1507 h 1549"/>
                <a:gd name="T34" fmla="*/ 605 w 630"/>
                <a:gd name="T35" fmla="*/ 1525 h 1549"/>
                <a:gd name="T36" fmla="*/ 588 w 630"/>
                <a:gd name="T37" fmla="*/ 1537 h 1549"/>
                <a:gd name="T38" fmla="*/ 568 w 630"/>
                <a:gd name="T39" fmla="*/ 1546 h 1549"/>
                <a:gd name="T40" fmla="*/ 545 w 630"/>
                <a:gd name="T41" fmla="*/ 1549 h 1549"/>
                <a:gd name="T42" fmla="*/ 434 w 630"/>
                <a:gd name="T43" fmla="*/ 1549 h 1549"/>
                <a:gd name="T44" fmla="*/ 412 w 630"/>
                <a:gd name="T45" fmla="*/ 1546 h 1549"/>
                <a:gd name="T46" fmla="*/ 391 w 630"/>
                <a:gd name="T47" fmla="*/ 1537 h 1549"/>
                <a:gd name="T48" fmla="*/ 374 w 630"/>
                <a:gd name="T49" fmla="*/ 1525 h 1549"/>
                <a:gd name="T50" fmla="*/ 361 w 630"/>
                <a:gd name="T51" fmla="*/ 1507 h 1549"/>
                <a:gd name="T52" fmla="*/ 353 w 630"/>
                <a:gd name="T53" fmla="*/ 1487 h 1549"/>
                <a:gd name="T54" fmla="*/ 350 w 630"/>
                <a:gd name="T55" fmla="*/ 1464 h 1549"/>
                <a:gd name="T56" fmla="*/ 350 w 630"/>
                <a:gd name="T57" fmla="*/ 392 h 1549"/>
                <a:gd name="T58" fmla="*/ 347 w 630"/>
                <a:gd name="T59" fmla="*/ 366 h 1549"/>
                <a:gd name="T60" fmla="*/ 339 w 630"/>
                <a:gd name="T61" fmla="*/ 342 h 1549"/>
                <a:gd name="T62" fmla="*/ 325 w 630"/>
                <a:gd name="T63" fmla="*/ 322 h 1549"/>
                <a:gd name="T64" fmla="*/ 308 w 630"/>
                <a:gd name="T65" fmla="*/ 305 h 1549"/>
                <a:gd name="T66" fmla="*/ 288 w 630"/>
                <a:gd name="T67" fmla="*/ 292 h 1549"/>
                <a:gd name="T68" fmla="*/ 263 w 630"/>
                <a:gd name="T69" fmla="*/ 283 h 1549"/>
                <a:gd name="T70" fmla="*/ 238 w 630"/>
                <a:gd name="T71" fmla="*/ 280 h 1549"/>
                <a:gd name="T72" fmla="*/ 85 w 630"/>
                <a:gd name="T73" fmla="*/ 280 h 1549"/>
                <a:gd name="T74" fmla="*/ 63 w 630"/>
                <a:gd name="T75" fmla="*/ 277 h 1549"/>
                <a:gd name="T76" fmla="*/ 42 w 630"/>
                <a:gd name="T77" fmla="*/ 268 h 1549"/>
                <a:gd name="T78" fmla="*/ 26 w 630"/>
                <a:gd name="T79" fmla="*/ 255 h 1549"/>
                <a:gd name="T80" fmla="*/ 13 w 630"/>
                <a:gd name="T81" fmla="*/ 239 h 1549"/>
                <a:gd name="T82" fmla="*/ 4 w 630"/>
                <a:gd name="T83" fmla="*/ 218 h 1549"/>
                <a:gd name="T84" fmla="*/ 0 w 630"/>
                <a:gd name="T85" fmla="*/ 196 h 1549"/>
                <a:gd name="T86" fmla="*/ 0 w 630"/>
                <a:gd name="T87" fmla="*/ 84 h 1549"/>
                <a:gd name="T88" fmla="*/ 4 w 630"/>
                <a:gd name="T89" fmla="*/ 61 h 1549"/>
                <a:gd name="T90" fmla="*/ 13 w 630"/>
                <a:gd name="T91" fmla="*/ 42 h 1549"/>
                <a:gd name="T92" fmla="*/ 26 w 630"/>
                <a:gd name="T93" fmla="*/ 25 h 1549"/>
                <a:gd name="T94" fmla="*/ 42 w 630"/>
                <a:gd name="T95" fmla="*/ 12 h 1549"/>
                <a:gd name="T96" fmla="*/ 63 w 630"/>
                <a:gd name="T97" fmla="*/ 3 h 1549"/>
                <a:gd name="T98" fmla="*/ 85 w 630"/>
                <a:gd name="T99" fmla="*/ 0 h 1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30" h="1549">
                  <a:moveTo>
                    <a:pt x="85" y="0"/>
                  </a:moveTo>
                  <a:lnTo>
                    <a:pt x="294" y="0"/>
                  </a:lnTo>
                  <a:lnTo>
                    <a:pt x="340" y="3"/>
                  </a:lnTo>
                  <a:lnTo>
                    <a:pt x="383" y="13"/>
                  </a:lnTo>
                  <a:lnTo>
                    <a:pt x="424" y="27"/>
                  </a:lnTo>
                  <a:lnTo>
                    <a:pt x="464" y="46"/>
                  </a:lnTo>
                  <a:lnTo>
                    <a:pt x="499" y="71"/>
                  </a:lnTo>
                  <a:lnTo>
                    <a:pt x="531" y="98"/>
                  </a:lnTo>
                  <a:lnTo>
                    <a:pt x="559" y="131"/>
                  </a:lnTo>
                  <a:lnTo>
                    <a:pt x="584" y="166"/>
                  </a:lnTo>
                  <a:lnTo>
                    <a:pt x="603" y="205"/>
                  </a:lnTo>
                  <a:lnTo>
                    <a:pt x="617" y="247"/>
                  </a:lnTo>
                  <a:lnTo>
                    <a:pt x="627" y="291"/>
                  </a:lnTo>
                  <a:lnTo>
                    <a:pt x="630" y="336"/>
                  </a:lnTo>
                  <a:lnTo>
                    <a:pt x="630" y="1464"/>
                  </a:lnTo>
                  <a:lnTo>
                    <a:pt x="627" y="1487"/>
                  </a:lnTo>
                  <a:lnTo>
                    <a:pt x="619" y="1507"/>
                  </a:lnTo>
                  <a:lnTo>
                    <a:pt x="605" y="1525"/>
                  </a:lnTo>
                  <a:lnTo>
                    <a:pt x="588" y="1537"/>
                  </a:lnTo>
                  <a:lnTo>
                    <a:pt x="568" y="1546"/>
                  </a:lnTo>
                  <a:lnTo>
                    <a:pt x="545" y="1549"/>
                  </a:lnTo>
                  <a:lnTo>
                    <a:pt x="434" y="1549"/>
                  </a:lnTo>
                  <a:lnTo>
                    <a:pt x="412" y="1546"/>
                  </a:lnTo>
                  <a:lnTo>
                    <a:pt x="391" y="1537"/>
                  </a:lnTo>
                  <a:lnTo>
                    <a:pt x="374" y="1525"/>
                  </a:lnTo>
                  <a:lnTo>
                    <a:pt x="361" y="1507"/>
                  </a:lnTo>
                  <a:lnTo>
                    <a:pt x="353" y="1487"/>
                  </a:lnTo>
                  <a:lnTo>
                    <a:pt x="350" y="1464"/>
                  </a:lnTo>
                  <a:lnTo>
                    <a:pt x="350" y="392"/>
                  </a:lnTo>
                  <a:lnTo>
                    <a:pt x="347" y="366"/>
                  </a:lnTo>
                  <a:lnTo>
                    <a:pt x="339" y="342"/>
                  </a:lnTo>
                  <a:lnTo>
                    <a:pt x="325" y="322"/>
                  </a:lnTo>
                  <a:lnTo>
                    <a:pt x="308" y="305"/>
                  </a:lnTo>
                  <a:lnTo>
                    <a:pt x="288" y="292"/>
                  </a:lnTo>
                  <a:lnTo>
                    <a:pt x="263" y="283"/>
                  </a:lnTo>
                  <a:lnTo>
                    <a:pt x="238" y="280"/>
                  </a:lnTo>
                  <a:lnTo>
                    <a:pt x="85" y="280"/>
                  </a:lnTo>
                  <a:lnTo>
                    <a:pt x="63" y="277"/>
                  </a:lnTo>
                  <a:lnTo>
                    <a:pt x="42" y="268"/>
                  </a:lnTo>
                  <a:lnTo>
                    <a:pt x="26" y="255"/>
                  </a:lnTo>
                  <a:lnTo>
                    <a:pt x="13" y="239"/>
                  </a:lnTo>
                  <a:lnTo>
                    <a:pt x="4" y="218"/>
                  </a:lnTo>
                  <a:lnTo>
                    <a:pt x="0" y="196"/>
                  </a:lnTo>
                  <a:lnTo>
                    <a:pt x="0" y="84"/>
                  </a:lnTo>
                  <a:lnTo>
                    <a:pt x="4" y="61"/>
                  </a:lnTo>
                  <a:lnTo>
                    <a:pt x="13" y="42"/>
                  </a:lnTo>
                  <a:lnTo>
                    <a:pt x="26" y="25"/>
                  </a:lnTo>
                  <a:lnTo>
                    <a:pt x="42" y="12"/>
                  </a:lnTo>
                  <a:lnTo>
                    <a:pt x="63" y="3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7" name="Freeform 109">
              <a:extLst>
                <a:ext uri="{FF2B5EF4-FFF2-40B4-BE49-F238E27FC236}">
                  <a16:creationId xmlns:a16="http://schemas.microsoft.com/office/drawing/2014/main" id="{567D494A-8C41-4769-8489-74BAE15C5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3" y="1752"/>
              <a:ext cx="41" cy="40"/>
            </a:xfrm>
            <a:custGeom>
              <a:avLst/>
              <a:gdLst>
                <a:gd name="T0" fmla="*/ 83 w 287"/>
                <a:gd name="T1" fmla="*/ 0 h 280"/>
                <a:gd name="T2" fmla="*/ 204 w 287"/>
                <a:gd name="T3" fmla="*/ 0 h 280"/>
                <a:gd name="T4" fmla="*/ 226 w 287"/>
                <a:gd name="T5" fmla="*/ 3 h 280"/>
                <a:gd name="T6" fmla="*/ 246 w 287"/>
                <a:gd name="T7" fmla="*/ 11 h 280"/>
                <a:gd name="T8" fmla="*/ 263 w 287"/>
                <a:gd name="T9" fmla="*/ 24 h 280"/>
                <a:gd name="T10" fmla="*/ 276 w 287"/>
                <a:gd name="T11" fmla="*/ 41 h 280"/>
                <a:gd name="T12" fmla="*/ 284 w 287"/>
                <a:gd name="T13" fmla="*/ 62 h 280"/>
                <a:gd name="T14" fmla="*/ 287 w 287"/>
                <a:gd name="T15" fmla="*/ 84 h 280"/>
                <a:gd name="T16" fmla="*/ 287 w 287"/>
                <a:gd name="T17" fmla="*/ 195 h 280"/>
                <a:gd name="T18" fmla="*/ 284 w 287"/>
                <a:gd name="T19" fmla="*/ 217 h 280"/>
                <a:gd name="T20" fmla="*/ 276 w 287"/>
                <a:gd name="T21" fmla="*/ 238 h 280"/>
                <a:gd name="T22" fmla="*/ 263 w 287"/>
                <a:gd name="T23" fmla="*/ 255 h 280"/>
                <a:gd name="T24" fmla="*/ 246 w 287"/>
                <a:gd name="T25" fmla="*/ 268 h 280"/>
                <a:gd name="T26" fmla="*/ 226 w 287"/>
                <a:gd name="T27" fmla="*/ 276 h 280"/>
                <a:gd name="T28" fmla="*/ 204 w 287"/>
                <a:gd name="T29" fmla="*/ 280 h 280"/>
                <a:gd name="T30" fmla="*/ 83 w 287"/>
                <a:gd name="T31" fmla="*/ 280 h 280"/>
                <a:gd name="T32" fmla="*/ 62 w 287"/>
                <a:gd name="T33" fmla="*/ 276 h 280"/>
                <a:gd name="T34" fmla="*/ 42 w 287"/>
                <a:gd name="T35" fmla="*/ 268 h 280"/>
                <a:gd name="T36" fmla="*/ 24 w 287"/>
                <a:gd name="T37" fmla="*/ 255 h 280"/>
                <a:gd name="T38" fmla="*/ 11 w 287"/>
                <a:gd name="T39" fmla="*/ 238 h 280"/>
                <a:gd name="T40" fmla="*/ 3 w 287"/>
                <a:gd name="T41" fmla="*/ 217 h 280"/>
                <a:gd name="T42" fmla="*/ 0 w 287"/>
                <a:gd name="T43" fmla="*/ 195 h 280"/>
                <a:gd name="T44" fmla="*/ 0 w 287"/>
                <a:gd name="T45" fmla="*/ 84 h 280"/>
                <a:gd name="T46" fmla="*/ 3 w 287"/>
                <a:gd name="T47" fmla="*/ 62 h 280"/>
                <a:gd name="T48" fmla="*/ 11 w 287"/>
                <a:gd name="T49" fmla="*/ 41 h 280"/>
                <a:gd name="T50" fmla="*/ 24 w 287"/>
                <a:gd name="T51" fmla="*/ 24 h 280"/>
                <a:gd name="T52" fmla="*/ 42 w 287"/>
                <a:gd name="T53" fmla="*/ 11 h 280"/>
                <a:gd name="T54" fmla="*/ 62 w 287"/>
                <a:gd name="T55" fmla="*/ 3 h 280"/>
                <a:gd name="T56" fmla="*/ 83 w 287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" h="280">
                  <a:moveTo>
                    <a:pt x="83" y="0"/>
                  </a:moveTo>
                  <a:lnTo>
                    <a:pt x="204" y="0"/>
                  </a:lnTo>
                  <a:lnTo>
                    <a:pt x="226" y="3"/>
                  </a:lnTo>
                  <a:lnTo>
                    <a:pt x="246" y="11"/>
                  </a:lnTo>
                  <a:lnTo>
                    <a:pt x="263" y="24"/>
                  </a:lnTo>
                  <a:lnTo>
                    <a:pt x="276" y="41"/>
                  </a:lnTo>
                  <a:lnTo>
                    <a:pt x="284" y="62"/>
                  </a:lnTo>
                  <a:lnTo>
                    <a:pt x="287" y="84"/>
                  </a:lnTo>
                  <a:lnTo>
                    <a:pt x="287" y="195"/>
                  </a:lnTo>
                  <a:lnTo>
                    <a:pt x="284" y="217"/>
                  </a:lnTo>
                  <a:lnTo>
                    <a:pt x="276" y="238"/>
                  </a:lnTo>
                  <a:lnTo>
                    <a:pt x="263" y="255"/>
                  </a:lnTo>
                  <a:lnTo>
                    <a:pt x="246" y="268"/>
                  </a:lnTo>
                  <a:lnTo>
                    <a:pt x="226" y="276"/>
                  </a:lnTo>
                  <a:lnTo>
                    <a:pt x="204" y="280"/>
                  </a:lnTo>
                  <a:lnTo>
                    <a:pt x="83" y="280"/>
                  </a:lnTo>
                  <a:lnTo>
                    <a:pt x="62" y="276"/>
                  </a:lnTo>
                  <a:lnTo>
                    <a:pt x="42" y="268"/>
                  </a:lnTo>
                  <a:lnTo>
                    <a:pt x="24" y="255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4"/>
                  </a:lnTo>
                  <a:lnTo>
                    <a:pt x="3" y="62"/>
                  </a:lnTo>
                  <a:lnTo>
                    <a:pt x="11" y="41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3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grpSp>
        <p:nvGrpSpPr>
          <p:cNvPr id="48" name="Group 155">
            <a:extLst>
              <a:ext uri="{FF2B5EF4-FFF2-40B4-BE49-F238E27FC236}">
                <a16:creationId xmlns:a16="http://schemas.microsoft.com/office/drawing/2014/main" id="{9735E002-045E-434F-AD34-21AA9438331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059234" y="3578155"/>
            <a:ext cx="329749" cy="329749"/>
            <a:chOff x="3291" y="2116"/>
            <a:chExt cx="480" cy="480"/>
          </a:xfrm>
          <a:solidFill>
            <a:schemeClr val="accent5"/>
          </a:solidFill>
        </p:grpSpPr>
        <p:sp>
          <p:nvSpPr>
            <p:cNvPr id="49" name="Freeform 157">
              <a:extLst>
                <a:ext uri="{FF2B5EF4-FFF2-40B4-BE49-F238E27FC236}">
                  <a16:creationId xmlns:a16="http://schemas.microsoft.com/office/drawing/2014/main" id="{DD62037D-A44D-481D-BD48-38062E470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158">
              <a:extLst>
                <a:ext uri="{FF2B5EF4-FFF2-40B4-BE49-F238E27FC236}">
                  <a16:creationId xmlns:a16="http://schemas.microsoft.com/office/drawing/2014/main" id="{D42953E3-3A11-47F8-99C4-4098398EBD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1" name="Rectángulo 50">
            <a:extLst>
              <a:ext uri="{FF2B5EF4-FFF2-40B4-BE49-F238E27FC236}">
                <a16:creationId xmlns:a16="http://schemas.microsoft.com/office/drawing/2014/main" id="{9F5131EE-08A9-4087-ADBA-6A43DD1FB7A4}"/>
              </a:ext>
            </a:extLst>
          </p:cNvPr>
          <p:cNvSpPr/>
          <p:nvPr/>
        </p:nvSpPr>
        <p:spPr>
          <a:xfrm>
            <a:off x="7325479" y="3556221"/>
            <a:ext cx="22756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$73.6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grpSp>
        <p:nvGrpSpPr>
          <p:cNvPr id="52" name="Group 155">
            <a:extLst>
              <a:ext uri="{FF2B5EF4-FFF2-40B4-BE49-F238E27FC236}">
                <a16:creationId xmlns:a16="http://schemas.microsoft.com/office/drawing/2014/main" id="{D90C9A7A-9DF6-4B20-A742-EE8F2EEE5A6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277614" y="5528770"/>
            <a:ext cx="329749" cy="329749"/>
            <a:chOff x="3291" y="2116"/>
            <a:chExt cx="480" cy="480"/>
          </a:xfrm>
          <a:solidFill>
            <a:schemeClr val="accent5"/>
          </a:solidFill>
        </p:grpSpPr>
        <p:sp>
          <p:nvSpPr>
            <p:cNvPr id="53" name="Freeform 157">
              <a:extLst>
                <a:ext uri="{FF2B5EF4-FFF2-40B4-BE49-F238E27FC236}">
                  <a16:creationId xmlns:a16="http://schemas.microsoft.com/office/drawing/2014/main" id="{534DF658-0AA5-4786-888B-43E692901D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158">
              <a:extLst>
                <a:ext uri="{FF2B5EF4-FFF2-40B4-BE49-F238E27FC236}">
                  <a16:creationId xmlns:a16="http://schemas.microsoft.com/office/drawing/2014/main" id="{77F7F912-C913-4F7E-AC39-01FC91CA09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5" name="Rectángulo 54">
            <a:extLst>
              <a:ext uri="{FF2B5EF4-FFF2-40B4-BE49-F238E27FC236}">
                <a16:creationId xmlns:a16="http://schemas.microsoft.com/office/drawing/2014/main" id="{158842DD-9730-4240-BE8A-4DFEC16E6040}"/>
              </a:ext>
            </a:extLst>
          </p:cNvPr>
          <p:cNvSpPr/>
          <p:nvPr/>
        </p:nvSpPr>
        <p:spPr>
          <a:xfrm>
            <a:off x="7549346" y="5505085"/>
            <a:ext cx="22756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150,0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sp>
        <p:nvSpPr>
          <p:cNvPr id="80" name="Elipse 79">
            <a:extLst>
              <a:ext uri="{FF2B5EF4-FFF2-40B4-BE49-F238E27FC236}">
                <a16:creationId xmlns:a16="http://schemas.microsoft.com/office/drawing/2014/main" id="{DA5EA063-4B59-4672-BF9D-2776441E9F5B}"/>
              </a:ext>
            </a:extLst>
          </p:cNvPr>
          <p:cNvSpPr/>
          <p:nvPr/>
        </p:nvSpPr>
        <p:spPr>
          <a:xfrm>
            <a:off x="-248830" y="-82689"/>
            <a:ext cx="1812587" cy="1812070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1" name="Elipse 80">
            <a:extLst>
              <a:ext uri="{FF2B5EF4-FFF2-40B4-BE49-F238E27FC236}">
                <a16:creationId xmlns:a16="http://schemas.microsoft.com/office/drawing/2014/main" id="{3966574D-7520-47C8-B58E-35E29DFA61E9}"/>
              </a:ext>
            </a:extLst>
          </p:cNvPr>
          <p:cNvSpPr/>
          <p:nvPr/>
        </p:nvSpPr>
        <p:spPr>
          <a:xfrm>
            <a:off x="53008" y="238539"/>
            <a:ext cx="1192696" cy="1132537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Rectangle 3">
            <a:extLst>
              <a:ext uri="{FF2B5EF4-FFF2-40B4-BE49-F238E27FC236}">
                <a16:creationId xmlns:a16="http://schemas.microsoft.com/office/drawing/2014/main" id="{31CAF121-80CB-4FBF-9D67-ADBCA6DEE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08" y="450631"/>
            <a:ext cx="940744" cy="920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60958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66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pleSoft-Bold" panose="02000000000000000000" pitchFamily="50" charset="0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876553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23" grpId="0" autoUpdateAnimBg="0"/>
      <p:bldP spid="24" grpId="0"/>
      <p:bldP spid="25" grpId="0" autoUpdateAnimBg="0"/>
      <p:bldP spid="30" grpId="0"/>
      <p:bldP spid="31" grpId="0" autoUpdateAnimBg="0"/>
      <p:bldP spid="32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>
            <a:extLst>
              <a:ext uri="{FF2B5EF4-FFF2-40B4-BE49-F238E27FC236}">
                <a16:creationId xmlns:a16="http://schemas.microsoft.com/office/drawing/2014/main" id="{1FCE7519-9A78-C24A-95FE-3F1964D72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373" y="389884"/>
            <a:ext cx="10407339" cy="1118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s-ES" sz="2667" dirty="0">
                <a:solidFill>
                  <a:srgbClr val="253D90"/>
                </a:solidFill>
                <a:latin typeface="+mj-lt"/>
              </a:rPr>
              <a:t>Generamos y divulgamos el conocimiento más profundo y relevante del tejido empresarial de la Ciudad – Región</a:t>
            </a:r>
          </a:p>
          <a:p>
            <a:pPr>
              <a:lnSpc>
                <a:spcPct val="90000"/>
              </a:lnSpc>
            </a:pPr>
            <a:endParaRPr lang="es-CO" sz="2667" dirty="0">
              <a:solidFill>
                <a:srgbClr val="253D90"/>
              </a:solidFill>
              <a:latin typeface="+mj-lt"/>
            </a:endParaRPr>
          </a:p>
        </p:txBody>
      </p:sp>
      <p:sp>
        <p:nvSpPr>
          <p:cNvPr id="23" name="Text Box 2">
            <a:extLst>
              <a:ext uri="{FF2B5EF4-FFF2-40B4-BE49-F238E27FC236}">
                <a16:creationId xmlns:a16="http://schemas.microsoft.com/office/drawing/2014/main" id="{AC1830F0-E309-46BE-83F3-BCE83D90C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850" y="1975967"/>
            <a:ext cx="527853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117" lvl="1" indent="0" algn="just" defTabSz="609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ES_tradnl" sz="1600" dirty="0">
                <a:solidFill>
                  <a:srgbClr val="59595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El entendimiento de las fortalezas competitivas del valle del Cauca identificadas en la Narrativa “Un Valle que se Atreve”, permite diseñar estrategias y alinear una hoja de ruta para alcanzar un futuro más próspero en la región a partir del crecimiento empresarial</a:t>
            </a:r>
          </a:p>
        </p:txBody>
      </p:sp>
      <p:sp>
        <p:nvSpPr>
          <p:cNvPr id="24" name="object 4">
            <a:extLst>
              <a:ext uri="{FF2B5EF4-FFF2-40B4-BE49-F238E27FC236}">
                <a16:creationId xmlns:a16="http://schemas.microsoft.com/office/drawing/2014/main" id="{FF99E08A-3305-4BBB-818C-6471784D0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23" y="1621691"/>
            <a:ext cx="42602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400" dirty="0">
                <a:solidFill>
                  <a:schemeClr val="accent1"/>
                </a:solidFill>
                <a:latin typeface="AmpleSoft-Bold"/>
                <a:cs typeface="Calibri" panose="020F0502020204030204" pitchFamily="34" charset="0"/>
              </a:rPr>
              <a:t>Generación de Contenido</a:t>
            </a:r>
          </a:p>
        </p:txBody>
      </p:sp>
      <p:sp>
        <p:nvSpPr>
          <p:cNvPr id="25" name="Text Box 2">
            <a:extLst>
              <a:ext uri="{FF2B5EF4-FFF2-40B4-BE49-F238E27FC236}">
                <a16:creationId xmlns:a16="http://schemas.microsoft.com/office/drawing/2014/main" id="{0215968A-EAC5-410A-8C9B-F318CCDFD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6113" y="1966248"/>
            <a:ext cx="527853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000" dirty="0">
                <a:solidFill>
                  <a:schemeClr val="accent1"/>
                </a:solidFill>
                <a:latin typeface="AmpleSoft-Bold"/>
                <a:ea typeface="+mn-ea"/>
                <a:cs typeface="Calibri" panose="020F0502020204030204" pitchFamily="34" charset="0"/>
              </a:rPr>
              <a:t>1</a:t>
            </a:r>
            <a:r>
              <a:rPr lang="es-CO" altLang="es-CO" sz="16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s-CO" sz="1600" dirty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Foro ”Un Valle de </a:t>
            </a:r>
            <a:r>
              <a:rPr lang="es-CO" sz="1600" dirty="0" err="1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Bionegocios</a:t>
            </a:r>
            <a:r>
              <a:rPr lang="es-CO" sz="1600" dirty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”</a:t>
            </a:r>
            <a:endParaRPr lang="es-CO" altLang="es-CO" sz="1600" dirty="0">
              <a:solidFill>
                <a:schemeClr val="accent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588" lvl="1" indent="0">
              <a:buClr>
                <a:srgbClr val="FF0353"/>
              </a:buClr>
              <a:buSzPct val="50000"/>
              <a:defRPr/>
            </a:pPr>
            <a:r>
              <a:rPr lang="es-CO" altLang="es-CO" sz="2000" dirty="0">
                <a:solidFill>
                  <a:schemeClr val="accent1"/>
                </a:solidFill>
                <a:latin typeface="AmpleSoft-Bold"/>
                <a:ea typeface="+mn-ea"/>
                <a:cs typeface="Calibri" panose="020F0502020204030204" pitchFamily="34" charset="0"/>
              </a:rPr>
              <a:t>20</a:t>
            </a:r>
            <a:r>
              <a:rPr lang="es-CO" altLang="es-CO" sz="2000" dirty="0">
                <a:solidFill>
                  <a:srgbClr val="FF0353"/>
                </a:solidFill>
                <a:latin typeface="AmpleSoft-Bold"/>
                <a:ea typeface="+mn-ea"/>
                <a:cs typeface="Calibri" panose="020F0502020204030204" pitchFamily="34" charset="0"/>
              </a:rPr>
              <a:t> </a:t>
            </a:r>
            <a:r>
              <a:rPr lang="es-CO" sz="1600" dirty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Presentaciones y Documentos de Actualización</a:t>
            </a:r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B5DCA68C-190C-458A-9D48-DCA33FE43B94}"/>
              </a:ext>
            </a:extLst>
          </p:cNvPr>
          <p:cNvCxnSpPr>
            <a:cxnSpLocks/>
          </p:cNvCxnSpPr>
          <p:nvPr/>
        </p:nvCxnSpPr>
        <p:spPr>
          <a:xfrm flipV="1">
            <a:off x="6233823" y="1992450"/>
            <a:ext cx="0" cy="1214576"/>
          </a:xfrm>
          <a:prstGeom prst="line">
            <a:avLst/>
          </a:prstGeom>
          <a:ln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object 4">
            <a:extLst>
              <a:ext uri="{FF2B5EF4-FFF2-40B4-BE49-F238E27FC236}">
                <a16:creationId xmlns:a16="http://schemas.microsoft.com/office/drawing/2014/main" id="{ED2F4021-313D-4B55-BC47-06E1CCE4B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620" y="3297297"/>
            <a:ext cx="52785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400" dirty="0">
                <a:solidFill>
                  <a:schemeClr val="accent1"/>
                </a:solidFill>
                <a:latin typeface="AmpleSoft-Bold"/>
                <a:cs typeface="Calibri" panose="020F0502020204030204" pitchFamily="34" charset="0"/>
              </a:rPr>
              <a:t>Coordinación de Trabajo Interinstitucional</a:t>
            </a:r>
          </a:p>
        </p:txBody>
      </p:sp>
      <p:sp>
        <p:nvSpPr>
          <p:cNvPr id="31" name="Text Box 2">
            <a:extLst>
              <a:ext uri="{FF2B5EF4-FFF2-40B4-BE49-F238E27FC236}">
                <a16:creationId xmlns:a16="http://schemas.microsoft.com/office/drawing/2014/main" id="{B46AE6C5-F9CB-4D5B-B007-D449A74F3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534" y="4037536"/>
            <a:ext cx="5261094" cy="136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117" lvl="1" indent="0" algn="just" defTabSz="609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ES_tradnl" sz="1600" dirty="0">
                <a:solidFill>
                  <a:srgbClr val="59595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Generar espacios de discusión entorno a temas de competitividad e innovación, así como facilitar el acceso a información contribuye a orientar la toma de decisiones empresariales y de políticas públicas</a:t>
            </a:r>
          </a:p>
          <a:p>
            <a:pPr marL="2117" lvl="1" indent="0" defTabSz="609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endParaRPr kumimoji="1" lang="es-ES_tradnl" sz="1867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529017A4-D58C-42D1-85D2-413581813124}"/>
              </a:ext>
            </a:extLst>
          </p:cNvPr>
          <p:cNvCxnSpPr>
            <a:cxnSpLocks/>
          </p:cNvCxnSpPr>
          <p:nvPr/>
        </p:nvCxnSpPr>
        <p:spPr>
          <a:xfrm flipV="1">
            <a:off x="6233823" y="3547015"/>
            <a:ext cx="0" cy="1499849"/>
          </a:xfrm>
          <a:prstGeom prst="line">
            <a:avLst/>
          </a:prstGeom>
          <a:ln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8" name="Group 155">
            <a:extLst>
              <a:ext uri="{FF2B5EF4-FFF2-40B4-BE49-F238E27FC236}">
                <a16:creationId xmlns:a16="http://schemas.microsoft.com/office/drawing/2014/main" id="{9735E002-045E-434F-AD34-21AA9438331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133022" y="2769390"/>
            <a:ext cx="329749" cy="329749"/>
            <a:chOff x="3291" y="2116"/>
            <a:chExt cx="480" cy="480"/>
          </a:xfrm>
          <a:solidFill>
            <a:schemeClr val="accent5"/>
          </a:solidFill>
        </p:grpSpPr>
        <p:sp>
          <p:nvSpPr>
            <p:cNvPr id="49" name="Freeform 157">
              <a:extLst>
                <a:ext uri="{FF2B5EF4-FFF2-40B4-BE49-F238E27FC236}">
                  <a16:creationId xmlns:a16="http://schemas.microsoft.com/office/drawing/2014/main" id="{DD62037D-A44D-481D-BD48-38062E470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158">
              <a:extLst>
                <a:ext uri="{FF2B5EF4-FFF2-40B4-BE49-F238E27FC236}">
                  <a16:creationId xmlns:a16="http://schemas.microsoft.com/office/drawing/2014/main" id="{D42953E3-3A11-47F8-99C4-4098398EBD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1" name="Rectángulo 50">
            <a:extLst>
              <a:ext uri="{FF2B5EF4-FFF2-40B4-BE49-F238E27FC236}">
                <a16:creationId xmlns:a16="http://schemas.microsoft.com/office/drawing/2014/main" id="{9F5131EE-08A9-4087-ADBA-6A43DD1FB7A4}"/>
              </a:ext>
            </a:extLst>
          </p:cNvPr>
          <p:cNvSpPr/>
          <p:nvPr/>
        </p:nvSpPr>
        <p:spPr>
          <a:xfrm>
            <a:off x="7467695" y="2749959"/>
            <a:ext cx="22756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$92,3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grpSp>
        <p:nvGrpSpPr>
          <p:cNvPr id="52" name="Group 155">
            <a:extLst>
              <a:ext uri="{FF2B5EF4-FFF2-40B4-BE49-F238E27FC236}">
                <a16:creationId xmlns:a16="http://schemas.microsoft.com/office/drawing/2014/main" id="{D90C9A7A-9DF6-4B20-A742-EE8F2EEE5A6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56413" y="4659409"/>
            <a:ext cx="329749" cy="329749"/>
            <a:chOff x="3291" y="2116"/>
            <a:chExt cx="480" cy="480"/>
          </a:xfrm>
          <a:solidFill>
            <a:schemeClr val="accent5"/>
          </a:solidFill>
        </p:grpSpPr>
        <p:sp>
          <p:nvSpPr>
            <p:cNvPr id="53" name="Freeform 157">
              <a:extLst>
                <a:ext uri="{FF2B5EF4-FFF2-40B4-BE49-F238E27FC236}">
                  <a16:creationId xmlns:a16="http://schemas.microsoft.com/office/drawing/2014/main" id="{534DF658-0AA5-4786-888B-43E692901D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158">
              <a:extLst>
                <a:ext uri="{FF2B5EF4-FFF2-40B4-BE49-F238E27FC236}">
                  <a16:creationId xmlns:a16="http://schemas.microsoft.com/office/drawing/2014/main" id="{77F7F912-C913-4F7E-AC39-01FC91CA09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5" name="Rectángulo 54">
            <a:extLst>
              <a:ext uri="{FF2B5EF4-FFF2-40B4-BE49-F238E27FC236}">
                <a16:creationId xmlns:a16="http://schemas.microsoft.com/office/drawing/2014/main" id="{158842DD-9730-4240-BE8A-4DFEC16E6040}"/>
              </a:ext>
            </a:extLst>
          </p:cNvPr>
          <p:cNvSpPr/>
          <p:nvPr/>
        </p:nvSpPr>
        <p:spPr>
          <a:xfrm>
            <a:off x="7628145" y="4635724"/>
            <a:ext cx="22756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$29,7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grpSp>
        <p:nvGrpSpPr>
          <p:cNvPr id="56" name="Group 22">
            <a:extLst>
              <a:ext uri="{FF2B5EF4-FFF2-40B4-BE49-F238E27FC236}">
                <a16:creationId xmlns:a16="http://schemas.microsoft.com/office/drawing/2014/main" id="{796533FE-E0B1-43DC-AC64-70D082FDF22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145296" y="3185236"/>
            <a:ext cx="367707" cy="251266"/>
            <a:chOff x="2699" y="1093"/>
            <a:chExt cx="480" cy="328"/>
          </a:xfrm>
          <a:solidFill>
            <a:schemeClr val="accent5"/>
          </a:solidFill>
        </p:grpSpPr>
        <p:sp>
          <p:nvSpPr>
            <p:cNvPr id="57" name="Freeform 24">
              <a:extLst>
                <a:ext uri="{FF2B5EF4-FFF2-40B4-BE49-F238E27FC236}">
                  <a16:creationId xmlns:a16="http://schemas.microsoft.com/office/drawing/2014/main" id="{F38AF285-433A-4436-BFF8-7658F37BD0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1" y="1161"/>
              <a:ext cx="152" cy="152"/>
            </a:xfrm>
            <a:custGeom>
              <a:avLst/>
              <a:gdLst>
                <a:gd name="T0" fmla="*/ 495 w 1064"/>
                <a:gd name="T1" fmla="*/ 283 h 1064"/>
                <a:gd name="T2" fmla="*/ 426 w 1064"/>
                <a:gd name="T3" fmla="*/ 303 h 1064"/>
                <a:gd name="T4" fmla="*/ 367 w 1064"/>
                <a:gd name="T5" fmla="*/ 342 h 1064"/>
                <a:gd name="T6" fmla="*/ 321 w 1064"/>
                <a:gd name="T7" fmla="*/ 395 h 1064"/>
                <a:gd name="T8" fmla="*/ 290 w 1064"/>
                <a:gd name="T9" fmla="*/ 459 h 1064"/>
                <a:gd name="T10" fmla="*/ 280 w 1064"/>
                <a:gd name="T11" fmla="*/ 533 h 1064"/>
                <a:gd name="T12" fmla="*/ 290 w 1064"/>
                <a:gd name="T13" fmla="*/ 605 h 1064"/>
                <a:gd name="T14" fmla="*/ 321 w 1064"/>
                <a:gd name="T15" fmla="*/ 669 h 1064"/>
                <a:gd name="T16" fmla="*/ 367 w 1064"/>
                <a:gd name="T17" fmla="*/ 722 h 1064"/>
                <a:gd name="T18" fmla="*/ 426 w 1064"/>
                <a:gd name="T19" fmla="*/ 761 h 1064"/>
                <a:gd name="T20" fmla="*/ 495 w 1064"/>
                <a:gd name="T21" fmla="*/ 781 h 1064"/>
                <a:gd name="T22" fmla="*/ 569 w 1064"/>
                <a:gd name="T23" fmla="*/ 781 h 1064"/>
                <a:gd name="T24" fmla="*/ 638 w 1064"/>
                <a:gd name="T25" fmla="*/ 761 h 1064"/>
                <a:gd name="T26" fmla="*/ 697 w 1064"/>
                <a:gd name="T27" fmla="*/ 722 h 1064"/>
                <a:gd name="T28" fmla="*/ 743 w 1064"/>
                <a:gd name="T29" fmla="*/ 669 h 1064"/>
                <a:gd name="T30" fmla="*/ 774 w 1064"/>
                <a:gd name="T31" fmla="*/ 605 h 1064"/>
                <a:gd name="T32" fmla="*/ 784 w 1064"/>
                <a:gd name="T33" fmla="*/ 533 h 1064"/>
                <a:gd name="T34" fmla="*/ 774 w 1064"/>
                <a:gd name="T35" fmla="*/ 459 h 1064"/>
                <a:gd name="T36" fmla="*/ 743 w 1064"/>
                <a:gd name="T37" fmla="*/ 395 h 1064"/>
                <a:gd name="T38" fmla="*/ 697 w 1064"/>
                <a:gd name="T39" fmla="*/ 342 h 1064"/>
                <a:gd name="T40" fmla="*/ 638 w 1064"/>
                <a:gd name="T41" fmla="*/ 303 h 1064"/>
                <a:gd name="T42" fmla="*/ 569 w 1064"/>
                <a:gd name="T43" fmla="*/ 283 h 1064"/>
                <a:gd name="T44" fmla="*/ 533 w 1064"/>
                <a:gd name="T45" fmla="*/ 0 h 1064"/>
                <a:gd name="T46" fmla="*/ 646 w 1064"/>
                <a:gd name="T47" fmla="*/ 12 h 1064"/>
                <a:gd name="T48" fmla="*/ 751 w 1064"/>
                <a:gd name="T49" fmla="*/ 48 h 1064"/>
                <a:gd name="T50" fmla="*/ 846 w 1064"/>
                <a:gd name="T51" fmla="*/ 103 h 1064"/>
                <a:gd name="T52" fmla="*/ 927 w 1064"/>
                <a:gd name="T53" fmla="*/ 176 h 1064"/>
                <a:gd name="T54" fmla="*/ 992 w 1064"/>
                <a:gd name="T55" fmla="*/ 264 h 1064"/>
                <a:gd name="T56" fmla="*/ 1037 w 1064"/>
                <a:gd name="T57" fmla="*/ 365 h 1064"/>
                <a:gd name="T58" fmla="*/ 1061 w 1064"/>
                <a:gd name="T59" fmla="*/ 474 h 1064"/>
                <a:gd name="T60" fmla="*/ 1061 w 1064"/>
                <a:gd name="T61" fmla="*/ 590 h 1064"/>
                <a:gd name="T62" fmla="*/ 1037 w 1064"/>
                <a:gd name="T63" fmla="*/ 699 h 1064"/>
                <a:gd name="T64" fmla="*/ 992 w 1064"/>
                <a:gd name="T65" fmla="*/ 800 h 1064"/>
                <a:gd name="T66" fmla="*/ 927 w 1064"/>
                <a:gd name="T67" fmla="*/ 888 h 1064"/>
                <a:gd name="T68" fmla="*/ 846 w 1064"/>
                <a:gd name="T69" fmla="*/ 961 h 1064"/>
                <a:gd name="T70" fmla="*/ 751 w 1064"/>
                <a:gd name="T71" fmla="*/ 1016 h 1064"/>
                <a:gd name="T72" fmla="*/ 646 w 1064"/>
                <a:gd name="T73" fmla="*/ 1052 h 1064"/>
                <a:gd name="T74" fmla="*/ 533 w 1064"/>
                <a:gd name="T75" fmla="*/ 1064 h 1064"/>
                <a:gd name="T76" fmla="*/ 418 w 1064"/>
                <a:gd name="T77" fmla="*/ 1052 h 1064"/>
                <a:gd name="T78" fmla="*/ 313 w 1064"/>
                <a:gd name="T79" fmla="*/ 1016 h 1064"/>
                <a:gd name="T80" fmla="*/ 218 w 1064"/>
                <a:gd name="T81" fmla="*/ 961 h 1064"/>
                <a:gd name="T82" fmla="*/ 137 w 1064"/>
                <a:gd name="T83" fmla="*/ 888 h 1064"/>
                <a:gd name="T84" fmla="*/ 72 w 1064"/>
                <a:gd name="T85" fmla="*/ 800 h 1064"/>
                <a:gd name="T86" fmla="*/ 27 w 1064"/>
                <a:gd name="T87" fmla="*/ 699 h 1064"/>
                <a:gd name="T88" fmla="*/ 3 w 1064"/>
                <a:gd name="T89" fmla="*/ 590 h 1064"/>
                <a:gd name="T90" fmla="*/ 3 w 1064"/>
                <a:gd name="T91" fmla="*/ 474 h 1064"/>
                <a:gd name="T92" fmla="*/ 27 w 1064"/>
                <a:gd name="T93" fmla="*/ 365 h 1064"/>
                <a:gd name="T94" fmla="*/ 72 w 1064"/>
                <a:gd name="T95" fmla="*/ 264 h 1064"/>
                <a:gd name="T96" fmla="*/ 137 w 1064"/>
                <a:gd name="T97" fmla="*/ 176 h 1064"/>
                <a:gd name="T98" fmla="*/ 218 w 1064"/>
                <a:gd name="T99" fmla="*/ 103 h 1064"/>
                <a:gd name="T100" fmla="*/ 313 w 1064"/>
                <a:gd name="T101" fmla="*/ 48 h 1064"/>
                <a:gd name="T102" fmla="*/ 418 w 1064"/>
                <a:gd name="T103" fmla="*/ 12 h 1064"/>
                <a:gd name="T104" fmla="*/ 533 w 1064"/>
                <a:gd name="T105" fmla="*/ 0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64" h="1064">
                  <a:moveTo>
                    <a:pt x="533" y="280"/>
                  </a:moveTo>
                  <a:lnTo>
                    <a:pt x="495" y="283"/>
                  </a:lnTo>
                  <a:lnTo>
                    <a:pt x="459" y="290"/>
                  </a:lnTo>
                  <a:lnTo>
                    <a:pt x="426" y="303"/>
                  </a:lnTo>
                  <a:lnTo>
                    <a:pt x="395" y="321"/>
                  </a:lnTo>
                  <a:lnTo>
                    <a:pt x="367" y="342"/>
                  </a:lnTo>
                  <a:lnTo>
                    <a:pt x="342" y="367"/>
                  </a:lnTo>
                  <a:lnTo>
                    <a:pt x="321" y="395"/>
                  </a:lnTo>
                  <a:lnTo>
                    <a:pt x="303" y="426"/>
                  </a:lnTo>
                  <a:lnTo>
                    <a:pt x="290" y="459"/>
                  </a:lnTo>
                  <a:lnTo>
                    <a:pt x="283" y="495"/>
                  </a:lnTo>
                  <a:lnTo>
                    <a:pt x="280" y="533"/>
                  </a:lnTo>
                  <a:lnTo>
                    <a:pt x="283" y="569"/>
                  </a:lnTo>
                  <a:lnTo>
                    <a:pt x="290" y="605"/>
                  </a:lnTo>
                  <a:lnTo>
                    <a:pt x="303" y="638"/>
                  </a:lnTo>
                  <a:lnTo>
                    <a:pt x="321" y="669"/>
                  </a:lnTo>
                  <a:lnTo>
                    <a:pt x="342" y="697"/>
                  </a:lnTo>
                  <a:lnTo>
                    <a:pt x="367" y="722"/>
                  </a:lnTo>
                  <a:lnTo>
                    <a:pt x="395" y="743"/>
                  </a:lnTo>
                  <a:lnTo>
                    <a:pt x="426" y="761"/>
                  </a:lnTo>
                  <a:lnTo>
                    <a:pt x="459" y="774"/>
                  </a:lnTo>
                  <a:lnTo>
                    <a:pt x="495" y="781"/>
                  </a:lnTo>
                  <a:lnTo>
                    <a:pt x="533" y="784"/>
                  </a:lnTo>
                  <a:lnTo>
                    <a:pt x="569" y="781"/>
                  </a:lnTo>
                  <a:lnTo>
                    <a:pt x="605" y="774"/>
                  </a:lnTo>
                  <a:lnTo>
                    <a:pt x="638" y="761"/>
                  </a:lnTo>
                  <a:lnTo>
                    <a:pt x="669" y="743"/>
                  </a:lnTo>
                  <a:lnTo>
                    <a:pt x="697" y="722"/>
                  </a:lnTo>
                  <a:lnTo>
                    <a:pt x="722" y="697"/>
                  </a:lnTo>
                  <a:lnTo>
                    <a:pt x="743" y="669"/>
                  </a:lnTo>
                  <a:lnTo>
                    <a:pt x="761" y="638"/>
                  </a:lnTo>
                  <a:lnTo>
                    <a:pt x="774" y="605"/>
                  </a:lnTo>
                  <a:lnTo>
                    <a:pt x="781" y="569"/>
                  </a:lnTo>
                  <a:lnTo>
                    <a:pt x="784" y="533"/>
                  </a:lnTo>
                  <a:lnTo>
                    <a:pt x="781" y="495"/>
                  </a:lnTo>
                  <a:lnTo>
                    <a:pt x="774" y="459"/>
                  </a:lnTo>
                  <a:lnTo>
                    <a:pt x="761" y="426"/>
                  </a:lnTo>
                  <a:lnTo>
                    <a:pt x="743" y="395"/>
                  </a:lnTo>
                  <a:lnTo>
                    <a:pt x="722" y="367"/>
                  </a:lnTo>
                  <a:lnTo>
                    <a:pt x="697" y="342"/>
                  </a:lnTo>
                  <a:lnTo>
                    <a:pt x="669" y="321"/>
                  </a:lnTo>
                  <a:lnTo>
                    <a:pt x="638" y="303"/>
                  </a:lnTo>
                  <a:lnTo>
                    <a:pt x="605" y="290"/>
                  </a:lnTo>
                  <a:lnTo>
                    <a:pt x="569" y="283"/>
                  </a:lnTo>
                  <a:lnTo>
                    <a:pt x="533" y="280"/>
                  </a:lnTo>
                  <a:close/>
                  <a:moveTo>
                    <a:pt x="533" y="0"/>
                  </a:moveTo>
                  <a:lnTo>
                    <a:pt x="590" y="3"/>
                  </a:lnTo>
                  <a:lnTo>
                    <a:pt x="646" y="12"/>
                  </a:lnTo>
                  <a:lnTo>
                    <a:pt x="699" y="27"/>
                  </a:lnTo>
                  <a:lnTo>
                    <a:pt x="751" y="48"/>
                  </a:lnTo>
                  <a:lnTo>
                    <a:pt x="800" y="72"/>
                  </a:lnTo>
                  <a:lnTo>
                    <a:pt x="846" y="103"/>
                  </a:lnTo>
                  <a:lnTo>
                    <a:pt x="888" y="137"/>
                  </a:lnTo>
                  <a:lnTo>
                    <a:pt x="927" y="176"/>
                  </a:lnTo>
                  <a:lnTo>
                    <a:pt x="961" y="218"/>
                  </a:lnTo>
                  <a:lnTo>
                    <a:pt x="992" y="264"/>
                  </a:lnTo>
                  <a:lnTo>
                    <a:pt x="1016" y="313"/>
                  </a:lnTo>
                  <a:lnTo>
                    <a:pt x="1037" y="365"/>
                  </a:lnTo>
                  <a:lnTo>
                    <a:pt x="1052" y="418"/>
                  </a:lnTo>
                  <a:lnTo>
                    <a:pt x="1061" y="474"/>
                  </a:lnTo>
                  <a:lnTo>
                    <a:pt x="1064" y="533"/>
                  </a:lnTo>
                  <a:lnTo>
                    <a:pt x="1061" y="590"/>
                  </a:lnTo>
                  <a:lnTo>
                    <a:pt x="1052" y="646"/>
                  </a:lnTo>
                  <a:lnTo>
                    <a:pt x="1037" y="699"/>
                  </a:lnTo>
                  <a:lnTo>
                    <a:pt x="1016" y="751"/>
                  </a:lnTo>
                  <a:lnTo>
                    <a:pt x="992" y="800"/>
                  </a:lnTo>
                  <a:lnTo>
                    <a:pt x="961" y="846"/>
                  </a:lnTo>
                  <a:lnTo>
                    <a:pt x="927" y="888"/>
                  </a:lnTo>
                  <a:lnTo>
                    <a:pt x="888" y="927"/>
                  </a:lnTo>
                  <a:lnTo>
                    <a:pt x="846" y="961"/>
                  </a:lnTo>
                  <a:lnTo>
                    <a:pt x="800" y="992"/>
                  </a:lnTo>
                  <a:lnTo>
                    <a:pt x="751" y="1016"/>
                  </a:lnTo>
                  <a:lnTo>
                    <a:pt x="699" y="1037"/>
                  </a:lnTo>
                  <a:lnTo>
                    <a:pt x="646" y="1052"/>
                  </a:lnTo>
                  <a:lnTo>
                    <a:pt x="590" y="1061"/>
                  </a:lnTo>
                  <a:lnTo>
                    <a:pt x="533" y="1064"/>
                  </a:lnTo>
                  <a:lnTo>
                    <a:pt x="474" y="1061"/>
                  </a:lnTo>
                  <a:lnTo>
                    <a:pt x="418" y="1052"/>
                  </a:lnTo>
                  <a:lnTo>
                    <a:pt x="365" y="1037"/>
                  </a:lnTo>
                  <a:lnTo>
                    <a:pt x="313" y="1016"/>
                  </a:lnTo>
                  <a:lnTo>
                    <a:pt x="264" y="992"/>
                  </a:lnTo>
                  <a:lnTo>
                    <a:pt x="218" y="961"/>
                  </a:lnTo>
                  <a:lnTo>
                    <a:pt x="176" y="927"/>
                  </a:lnTo>
                  <a:lnTo>
                    <a:pt x="137" y="888"/>
                  </a:lnTo>
                  <a:lnTo>
                    <a:pt x="103" y="846"/>
                  </a:lnTo>
                  <a:lnTo>
                    <a:pt x="72" y="800"/>
                  </a:lnTo>
                  <a:lnTo>
                    <a:pt x="48" y="751"/>
                  </a:lnTo>
                  <a:lnTo>
                    <a:pt x="27" y="699"/>
                  </a:lnTo>
                  <a:lnTo>
                    <a:pt x="12" y="646"/>
                  </a:lnTo>
                  <a:lnTo>
                    <a:pt x="3" y="590"/>
                  </a:lnTo>
                  <a:lnTo>
                    <a:pt x="0" y="533"/>
                  </a:lnTo>
                  <a:lnTo>
                    <a:pt x="3" y="474"/>
                  </a:lnTo>
                  <a:lnTo>
                    <a:pt x="12" y="418"/>
                  </a:lnTo>
                  <a:lnTo>
                    <a:pt x="27" y="365"/>
                  </a:lnTo>
                  <a:lnTo>
                    <a:pt x="48" y="313"/>
                  </a:lnTo>
                  <a:lnTo>
                    <a:pt x="72" y="264"/>
                  </a:lnTo>
                  <a:lnTo>
                    <a:pt x="103" y="218"/>
                  </a:lnTo>
                  <a:lnTo>
                    <a:pt x="137" y="176"/>
                  </a:lnTo>
                  <a:lnTo>
                    <a:pt x="176" y="137"/>
                  </a:lnTo>
                  <a:lnTo>
                    <a:pt x="218" y="103"/>
                  </a:lnTo>
                  <a:lnTo>
                    <a:pt x="264" y="72"/>
                  </a:lnTo>
                  <a:lnTo>
                    <a:pt x="313" y="48"/>
                  </a:lnTo>
                  <a:lnTo>
                    <a:pt x="365" y="27"/>
                  </a:lnTo>
                  <a:lnTo>
                    <a:pt x="418" y="12"/>
                  </a:lnTo>
                  <a:lnTo>
                    <a:pt x="474" y="3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4" name="Freeform 25">
              <a:extLst>
                <a:ext uri="{FF2B5EF4-FFF2-40B4-BE49-F238E27FC236}">
                  <a16:creationId xmlns:a16="http://schemas.microsoft.com/office/drawing/2014/main" id="{C6E2CB08-1233-459A-8FA7-04B76596C6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" y="1213"/>
              <a:ext cx="56" cy="56"/>
            </a:xfrm>
            <a:custGeom>
              <a:avLst/>
              <a:gdLst>
                <a:gd name="T0" fmla="*/ 197 w 392"/>
                <a:gd name="T1" fmla="*/ 0 h 392"/>
                <a:gd name="T2" fmla="*/ 231 w 392"/>
                <a:gd name="T3" fmla="*/ 3 h 392"/>
                <a:gd name="T4" fmla="*/ 265 w 392"/>
                <a:gd name="T5" fmla="*/ 12 h 392"/>
                <a:gd name="T6" fmla="*/ 295 w 392"/>
                <a:gd name="T7" fmla="*/ 26 h 392"/>
                <a:gd name="T8" fmla="*/ 323 w 392"/>
                <a:gd name="T9" fmla="*/ 45 h 392"/>
                <a:gd name="T10" fmla="*/ 346 w 392"/>
                <a:gd name="T11" fmla="*/ 69 h 392"/>
                <a:gd name="T12" fmla="*/ 366 w 392"/>
                <a:gd name="T13" fmla="*/ 96 h 392"/>
                <a:gd name="T14" fmla="*/ 380 w 392"/>
                <a:gd name="T15" fmla="*/ 127 h 392"/>
                <a:gd name="T16" fmla="*/ 389 w 392"/>
                <a:gd name="T17" fmla="*/ 159 h 392"/>
                <a:gd name="T18" fmla="*/ 392 w 392"/>
                <a:gd name="T19" fmla="*/ 195 h 392"/>
                <a:gd name="T20" fmla="*/ 389 w 392"/>
                <a:gd name="T21" fmla="*/ 231 h 392"/>
                <a:gd name="T22" fmla="*/ 380 w 392"/>
                <a:gd name="T23" fmla="*/ 263 h 392"/>
                <a:gd name="T24" fmla="*/ 366 w 392"/>
                <a:gd name="T25" fmla="*/ 294 h 392"/>
                <a:gd name="T26" fmla="*/ 346 w 392"/>
                <a:gd name="T27" fmla="*/ 321 h 392"/>
                <a:gd name="T28" fmla="*/ 323 w 392"/>
                <a:gd name="T29" fmla="*/ 345 h 392"/>
                <a:gd name="T30" fmla="*/ 295 w 392"/>
                <a:gd name="T31" fmla="*/ 364 h 392"/>
                <a:gd name="T32" fmla="*/ 265 w 392"/>
                <a:gd name="T33" fmla="*/ 378 h 392"/>
                <a:gd name="T34" fmla="*/ 231 w 392"/>
                <a:gd name="T35" fmla="*/ 387 h 392"/>
                <a:gd name="T36" fmla="*/ 197 w 392"/>
                <a:gd name="T37" fmla="*/ 392 h 392"/>
                <a:gd name="T38" fmla="*/ 161 w 392"/>
                <a:gd name="T39" fmla="*/ 387 h 392"/>
                <a:gd name="T40" fmla="*/ 127 w 392"/>
                <a:gd name="T41" fmla="*/ 378 h 392"/>
                <a:gd name="T42" fmla="*/ 97 w 392"/>
                <a:gd name="T43" fmla="*/ 364 h 392"/>
                <a:gd name="T44" fmla="*/ 69 w 392"/>
                <a:gd name="T45" fmla="*/ 345 h 392"/>
                <a:gd name="T46" fmla="*/ 46 w 392"/>
                <a:gd name="T47" fmla="*/ 321 h 392"/>
                <a:gd name="T48" fmla="*/ 26 w 392"/>
                <a:gd name="T49" fmla="*/ 294 h 392"/>
                <a:gd name="T50" fmla="*/ 12 w 392"/>
                <a:gd name="T51" fmla="*/ 263 h 392"/>
                <a:gd name="T52" fmla="*/ 3 w 392"/>
                <a:gd name="T53" fmla="*/ 231 h 392"/>
                <a:gd name="T54" fmla="*/ 0 w 392"/>
                <a:gd name="T55" fmla="*/ 195 h 392"/>
                <a:gd name="T56" fmla="*/ 3 w 392"/>
                <a:gd name="T57" fmla="*/ 159 h 392"/>
                <a:gd name="T58" fmla="*/ 12 w 392"/>
                <a:gd name="T59" fmla="*/ 127 h 392"/>
                <a:gd name="T60" fmla="*/ 26 w 392"/>
                <a:gd name="T61" fmla="*/ 96 h 392"/>
                <a:gd name="T62" fmla="*/ 46 w 392"/>
                <a:gd name="T63" fmla="*/ 69 h 392"/>
                <a:gd name="T64" fmla="*/ 69 w 392"/>
                <a:gd name="T65" fmla="*/ 45 h 392"/>
                <a:gd name="T66" fmla="*/ 97 w 392"/>
                <a:gd name="T67" fmla="*/ 26 h 392"/>
                <a:gd name="T68" fmla="*/ 127 w 392"/>
                <a:gd name="T69" fmla="*/ 12 h 392"/>
                <a:gd name="T70" fmla="*/ 161 w 392"/>
                <a:gd name="T71" fmla="*/ 3 h 392"/>
                <a:gd name="T72" fmla="*/ 197 w 392"/>
                <a:gd name="T73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2" h="392">
                  <a:moveTo>
                    <a:pt x="197" y="0"/>
                  </a:moveTo>
                  <a:lnTo>
                    <a:pt x="231" y="3"/>
                  </a:lnTo>
                  <a:lnTo>
                    <a:pt x="265" y="12"/>
                  </a:lnTo>
                  <a:lnTo>
                    <a:pt x="295" y="26"/>
                  </a:lnTo>
                  <a:lnTo>
                    <a:pt x="323" y="45"/>
                  </a:lnTo>
                  <a:lnTo>
                    <a:pt x="346" y="69"/>
                  </a:lnTo>
                  <a:lnTo>
                    <a:pt x="366" y="96"/>
                  </a:lnTo>
                  <a:lnTo>
                    <a:pt x="380" y="127"/>
                  </a:lnTo>
                  <a:lnTo>
                    <a:pt x="389" y="159"/>
                  </a:lnTo>
                  <a:lnTo>
                    <a:pt x="392" y="195"/>
                  </a:lnTo>
                  <a:lnTo>
                    <a:pt x="389" y="231"/>
                  </a:lnTo>
                  <a:lnTo>
                    <a:pt x="380" y="263"/>
                  </a:lnTo>
                  <a:lnTo>
                    <a:pt x="366" y="294"/>
                  </a:lnTo>
                  <a:lnTo>
                    <a:pt x="346" y="321"/>
                  </a:lnTo>
                  <a:lnTo>
                    <a:pt x="323" y="345"/>
                  </a:lnTo>
                  <a:lnTo>
                    <a:pt x="295" y="364"/>
                  </a:lnTo>
                  <a:lnTo>
                    <a:pt x="265" y="378"/>
                  </a:lnTo>
                  <a:lnTo>
                    <a:pt x="231" y="387"/>
                  </a:lnTo>
                  <a:lnTo>
                    <a:pt x="197" y="392"/>
                  </a:lnTo>
                  <a:lnTo>
                    <a:pt x="161" y="387"/>
                  </a:lnTo>
                  <a:lnTo>
                    <a:pt x="127" y="378"/>
                  </a:lnTo>
                  <a:lnTo>
                    <a:pt x="97" y="364"/>
                  </a:lnTo>
                  <a:lnTo>
                    <a:pt x="69" y="345"/>
                  </a:lnTo>
                  <a:lnTo>
                    <a:pt x="46" y="321"/>
                  </a:lnTo>
                  <a:lnTo>
                    <a:pt x="26" y="294"/>
                  </a:lnTo>
                  <a:lnTo>
                    <a:pt x="12" y="263"/>
                  </a:lnTo>
                  <a:lnTo>
                    <a:pt x="3" y="231"/>
                  </a:lnTo>
                  <a:lnTo>
                    <a:pt x="0" y="195"/>
                  </a:lnTo>
                  <a:lnTo>
                    <a:pt x="3" y="159"/>
                  </a:lnTo>
                  <a:lnTo>
                    <a:pt x="12" y="127"/>
                  </a:lnTo>
                  <a:lnTo>
                    <a:pt x="26" y="96"/>
                  </a:lnTo>
                  <a:lnTo>
                    <a:pt x="46" y="69"/>
                  </a:lnTo>
                  <a:lnTo>
                    <a:pt x="69" y="45"/>
                  </a:lnTo>
                  <a:lnTo>
                    <a:pt x="97" y="26"/>
                  </a:lnTo>
                  <a:lnTo>
                    <a:pt x="127" y="12"/>
                  </a:lnTo>
                  <a:lnTo>
                    <a:pt x="161" y="3"/>
                  </a:lnTo>
                  <a:lnTo>
                    <a:pt x="1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5" name="Freeform 26">
              <a:extLst>
                <a:ext uri="{FF2B5EF4-FFF2-40B4-BE49-F238E27FC236}">
                  <a16:creationId xmlns:a16="http://schemas.microsoft.com/office/drawing/2014/main" id="{94797FE3-80FD-4B87-B751-F199F79F3D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9" y="1093"/>
              <a:ext cx="432" cy="288"/>
            </a:xfrm>
            <a:custGeom>
              <a:avLst/>
              <a:gdLst>
                <a:gd name="T0" fmla="*/ 2856 w 3024"/>
                <a:gd name="T1" fmla="*/ 0 h 2018"/>
                <a:gd name="T2" fmla="*/ 2915 w 3024"/>
                <a:gd name="T3" fmla="*/ 12 h 2018"/>
                <a:gd name="T4" fmla="*/ 2964 w 3024"/>
                <a:gd name="T5" fmla="*/ 40 h 2018"/>
                <a:gd name="T6" fmla="*/ 3001 w 3024"/>
                <a:gd name="T7" fmla="*/ 84 h 2018"/>
                <a:gd name="T8" fmla="*/ 3021 w 3024"/>
                <a:gd name="T9" fmla="*/ 139 h 2018"/>
                <a:gd name="T10" fmla="*/ 3024 w 3024"/>
                <a:gd name="T11" fmla="*/ 869 h 2018"/>
                <a:gd name="T12" fmla="*/ 3013 w 3024"/>
                <a:gd name="T13" fmla="*/ 912 h 2018"/>
                <a:gd name="T14" fmla="*/ 2982 w 3024"/>
                <a:gd name="T15" fmla="*/ 941 h 2018"/>
                <a:gd name="T16" fmla="*/ 2941 w 3024"/>
                <a:gd name="T17" fmla="*/ 954 h 2018"/>
                <a:gd name="T18" fmla="*/ 2806 w 3024"/>
                <a:gd name="T19" fmla="*/ 950 h 2018"/>
                <a:gd name="T20" fmla="*/ 2768 w 3024"/>
                <a:gd name="T21" fmla="*/ 928 h 2018"/>
                <a:gd name="T22" fmla="*/ 2747 w 3024"/>
                <a:gd name="T23" fmla="*/ 891 h 2018"/>
                <a:gd name="T24" fmla="*/ 2744 w 3024"/>
                <a:gd name="T25" fmla="*/ 562 h 2018"/>
                <a:gd name="T26" fmla="*/ 2664 w 3024"/>
                <a:gd name="T27" fmla="*/ 549 h 2018"/>
                <a:gd name="T28" fmla="*/ 2591 w 3024"/>
                <a:gd name="T29" fmla="*/ 516 h 2018"/>
                <a:gd name="T30" fmla="*/ 2532 w 3024"/>
                <a:gd name="T31" fmla="*/ 465 h 2018"/>
                <a:gd name="T32" fmla="*/ 2490 w 3024"/>
                <a:gd name="T33" fmla="*/ 399 h 2018"/>
                <a:gd name="T34" fmla="*/ 2467 w 3024"/>
                <a:gd name="T35" fmla="*/ 322 h 2018"/>
                <a:gd name="T36" fmla="*/ 560 w 3024"/>
                <a:gd name="T37" fmla="*/ 280 h 2018"/>
                <a:gd name="T38" fmla="*/ 548 w 3024"/>
                <a:gd name="T39" fmla="*/ 362 h 2018"/>
                <a:gd name="T40" fmla="*/ 515 w 3024"/>
                <a:gd name="T41" fmla="*/ 433 h 2018"/>
                <a:gd name="T42" fmla="*/ 463 w 3024"/>
                <a:gd name="T43" fmla="*/ 492 h 2018"/>
                <a:gd name="T44" fmla="*/ 398 w 3024"/>
                <a:gd name="T45" fmla="*/ 535 h 2018"/>
                <a:gd name="T46" fmla="*/ 322 w 3024"/>
                <a:gd name="T47" fmla="*/ 558 h 2018"/>
                <a:gd name="T48" fmla="*/ 280 w 3024"/>
                <a:gd name="T49" fmla="*/ 1458 h 2018"/>
                <a:gd name="T50" fmla="*/ 360 w 3024"/>
                <a:gd name="T51" fmla="*/ 1469 h 2018"/>
                <a:gd name="T52" fmla="*/ 433 w 3024"/>
                <a:gd name="T53" fmla="*/ 1502 h 2018"/>
                <a:gd name="T54" fmla="*/ 492 w 3024"/>
                <a:gd name="T55" fmla="*/ 1553 h 2018"/>
                <a:gd name="T56" fmla="*/ 534 w 3024"/>
                <a:gd name="T57" fmla="*/ 1619 h 2018"/>
                <a:gd name="T58" fmla="*/ 557 w 3024"/>
                <a:gd name="T59" fmla="*/ 1696 h 2018"/>
                <a:gd name="T60" fmla="*/ 2101 w 3024"/>
                <a:gd name="T61" fmla="*/ 1738 h 2018"/>
                <a:gd name="T62" fmla="*/ 2142 w 3024"/>
                <a:gd name="T63" fmla="*/ 1749 h 2018"/>
                <a:gd name="T64" fmla="*/ 2173 w 3024"/>
                <a:gd name="T65" fmla="*/ 1778 h 2018"/>
                <a:gd name="T66" fmla="*/ 2184 w 3024"/>
                <a:gd name="T67" fmla="*/ 1821 h 2018"/>
                <a:gd name="T68" fmla="*/ 2181 w 3024"/>
                <a:gd name="T69" fmla="*/ 1955 h 2018"/>
                <a:gd name="T70" fmla="*/ 2160 w 3024"/>
                <a:gd name="T71" fmla="*/ 1992 h 2018"/>
                <a:gd name="T72" fmla="*/ 2122 w 3024"/>
                <a:gd name="T73" fmla="*/ 2014 h 2018"/>
                <a:gd name="T74" fmla="*/ 168 w 3024"/>
                <a:gd name="T75" fmla="*/ 2018 h 2018"/>
                <a:gd name="T76" fmla="*/ 109 w 3024"/>
                <a:gd name="T77" fmla="*/ 2006 h 2018"/>
                <a:gd name="T78" fmla="*/ 60 w 3024"/>
                <a:gd name="T79" fmla="*/ 1978 h 2018"/>
                <a:gd name="T80" fmla="*/ 23 w 3024"/>
                <a:gd name="T81" fmla="*/ 1934 h 2018"/>
                <a:gd name="T82" fmla="*/ 3 w 3024"/>
                <a:gd name="T83" fmla="*/ 1879 h 2018"/>
                <a:gd name="T84" fmla="*/ 0 w 3024"/>
                <a:gd name="T85" fmla="*/ 170 h 2018"/>
                <a:gd name="T86" fmla="*/ 10 w 3024"/>
                <a:gd name="T87" fmla="*/ 110 h 2018"/>
                <a:gd name="T88" fmla="*/ 40 w 3024"/>
                <a:gd name="T89" fmla="*/ 61 h 2018"/>
                <a:gd name="T90" fmla="*/ 83 w 3024"/>
                <a:gd name="T91" fmla="*/ 24 h 2018"/>
                <a:gd name="T92" fmla="*/ 137 w 3024"/>
                <a:gd name="T93" fmla="*/ 4 h 2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024" h="2018">
                  <a:moveTo>
                    <a:pt x="168" y="0"/>
                  </a:moveTo>
                  <a:lnTo>
                    <a:pt x="2856" y="0"/>
                  </a:lnTo>
                  <a:lnTo>
                    <a:pt x="2887" y="4"/>
                  </a:lnTo>
                  <a:lnTo>
                    <a:pt x="2915" y="12"/>
                  </a:lnTo>
                  <a:lnTo>
                    <a:pt x="2941" y="24"/>
                  </a:lnTo>
                  <a:lnTo>
                    <a:pt x="2964" y="40"/>
                  </a:lnTo>
                  <a:lnTo>
                    <a:pt x="2984" y="61"/>
                  </a:lnTo>
                  <a:lnTo>
                    <a:pt x="3001" y="84"/>
                  </a:lnTo>
                  <a:lnTo>
                    <a:pt x="3014" y="110"/>
                  </a:lnTo>
                  <a:lnTo>
                    <a:pt x="3021" y="139"/>
                  </a:lnTo>
                  <a:lnTo>
                    <a:pt x="3024" y="170"/>
                  </a:lnTo>
                  <a:lnTo>
                    <a:pt x="3024" y="869"/>
                  </a:lnTo>
                  <a:lnTo>
                    <a:pt x="3021" y="891"/>
                  </a:lnTo>
                  <a:lnTo>
                    <a:pt x="3013" y="912"/>
                  </a:lnTo>
                  <a:lnTo>
                    <a:pt x="3000" y="928"/>
                  </a:lnTo>
                  <a:lnTo>
                    <a:pt x="2982" y="941"/>
                  </a:lnTo>
                  <a:lnTo>
                    <a:pt x="2962" y="950"/>
                  </a:lnTo>
                  <a:lnTo>
                    <a:pt x="2941" y="954"/>
                  </a:lnTo>
                  <a:lnTo>
                    <a:pt x="2829" y="954"/>
                  </a:lnTo>
                  <a:lnTo>
                    <a:pt x="2806" y="950"/>
                  </a:lnTo>
                  <a:lnTo>
                    <a:pt x="2786" y="941"/>
                  </a:lnTo>
                  <a:lnTo>
                    <a:pt x="2768" y="928"/>
                  </a:lnTo>
                  <a:lnTo>
                    <a:pt x="2755" y="912"/>
                  </a:lnTo>
                  <a:lnTo>
                    <a:pt x="2747" y="891"/>
                  </a:lnTo>
                  <a:lnTo>
                    <a:pt x="2744" y="869"/>
                  </a:lnTo>
                  <a:lnTo>
                    <a:pt x="2744" y="562"/>
                  </a:lnTo>
                  <a:lnTo>
                    <a:pt x="2702" y="558"/>
                  </a:lnTo>
                  <a:lnTo>
                    <a:pt x="2664" y="549"/>
                  </a:lnTo>
                  <a:lnTo>
                    <a:pt x="2626" y="535"/>
                  </a:lnTo>
                  <a:lnTo>
                    <a:pt x="2591" y="516"/>
                  </a:lnTo>
                  <a:lnTo>
                    <a:pt x="2561" y="492"/>
                  </a:lnTo>
                  <a:lnTo>
                    <a:pt x="2532" y="465"/>
                  </a:lnTo>
                  <a:lnTo>
                    <a:pt x="2509" y="433"/>
                  </a:lnTo>
                  <a:lnTo>
                    <a:pt x="2490" y="399"/>
                  </a:lnTo>
                  <a:lnTo>
                    <a:pt x="2476" y="362"/>
                  </a:lnTo>
                  <a:lnTo>
                    <a:pt x="2467" y="322"/>
                  </a:lnTo>
                  <a:lnTo>
                    <a:pt x="2464" y="280"/>
                  </a:lnTo>
                  <a:lnTo>
                    <a:pt x="560" y="280"/>
                  </a:lnTo>
                  <a:lnTo>
                    <a:pt x="557" y="322"/>
                  </a:lnTo>
                  <a:lnTo>
                    <a:pt x="548" y="362"/>
                  </a:lnTo>
                  <a:lnTo>
                    <a:pt x="534" y="399"/>
                  </a:lnTo>
                  <a:lnTo>
                    <a:pt x="515" y="433"/>
                  </a:lnTo>
                  <a:lnTo>
                    <a:pt x="492" y="465"/>
                  </a:lnTo>
                  <a:lnTo>
                    <a:pt x="463" y="492"/>
                  </a:lnTo>
                  <a:lnTo>
                    <a:pt x="433" y="516"/>
                  </a:lnTo>
                  <a:lnTo>
                    <a:pt x="398" y="535"/>
                  </a:lnTo>
                  <a:lnTo>
                    <a:pt x="360" y="549"/>
                  </a:lnTo>
                  <a:lnTo>
                    <a:pt x="322" y="558"/>
                  </a:lnTo>
                  <a:lnTo>
                    <a:pt x="280" y="562"/>
                  </a:lnTo>
                  <a:lnTo>
                    <a:pt x="280" y="1458"/>
                  </a:lnTo>
                  <a:lnTo>
                    <a:pt x="322" y="1460"/>
                  </a:lnTo>
                  <a:lnTo>
                    <a:pt x="360" y="1469"/>
                  </a:lnTo>
                  <a:lnTo>
                    <a:pt x="398" y="1483"/>
                  </a:lnTo>
                  <a:lnTo>
                    <a:pt x="433" y="1502"/>
                  </a:lnTo>
                  <a:lnTo>
                    <a:pt x="463" y="1526"/>
                  </a:lnTo>
                  <a:lnTo>
                    <a:pt x="492" y="1553"/>
                  </a:lnTo>
                  <a:lnTo>
                    <a:pt x="515" y="1585"/>
                  </a:lnTo>
                  <a:lnTo>
                    <a:pt x="534" y="1619"/>
                  </a:lnTo>
                  <a:lnTo>
                    <a:pt x="548" y="1656"/>
                  </a:lnTo>
                  <a:lnTo>
                    <a:pt x="557" y="1696"/>
                  </a:lnTo>
                  <a:lnTo>
                    <a:pt x="560" y="1738"/>
                  </a:lnTo>
                  <a:lnTo>
                    <a:pt x="2101" y="1738"/>
                  </a:lnTo>
                  <a:lnTo>
                    <a:pt x="2122" y="1740"/>
                  </a:lnTo>
                  <a:lnTo>
                    <a:pt x="2142" y="1749"/>
                  </a:lnTo>
                  <a:lnTo>
                    <a:pt x="2160" y="1762"/>
                  </a:lnTo>
                  <a:lnTo>
                    <a:pt x="2173" y="1778"/>
                  </a:lnTo>
                  <a:lnTo>
                    <a:pt x="2181" y="1799"/>
                  </a:lnTo>
                  <a:lnTo>
                    <a:pt x="2184" y="1821"/>
                  </a:lnTo>
                  <a:lnTo>
                    <a:pt x="2184" y="1933"/>
                  </a:lnTo>
                  <a:lnTo>
                    <a:pt x="2181" y="1955"/>
                  </a:lnTo>
                  <a:lnTo>
                    <a:pt x="2173" y="1976"/>
                  </a:lnTo>
                  <a:lnTo>
                    <a:pt x="2160" y="1992"/>
                  </a:lnTo>
                  <a:lnTo>
                    <a:pt x="2142" y="2005"/>
                  </a:lnTo>
                  <a:lnTo>
                    <a:pt x="2122" y="2014"/>
                  </a:lnTo>
                  <a:lnTo>
                    <a:pt x="2101" y="2018"/>
                  </a:lnTo>
                  <a:lnTo>
                    <a:pt x="168" y="2018"/>
                  </a:lnTo>
                  <a:lnTo>
                    <a:pt x="137" y="2014"/>
                  </a:lnTo>
                  <a:lnTo>
                    <a:pt x="109" y="2006"/>
                  </a:lnTo>
                  <a:lnTo>
                    <a:pt x="83" y="1994"/>
                  </a:lnTo>
                  <a:lnTo>
                    <a:pt x="60" y="1978"/>
                  </a:lnTo>
                  <a:lnTo>
                    <a:pt x="40" y="1957"/>
                  </a:lnTo>
                  <a:lnTo>
                    <a:pt x="23" y="1934"/>
                  </a:lnTo>
                  <a:lnTo>
                    <a:pt x="10" y="1908"/>
                  </a:lnTo>
                  <a:lnTo>
                    <a:pt x="3" y="1879"/>
                  </a:lnTo>
                  <a:lnTo>
                    <a:pt x="0" y="1850"/>
                  </a:lnTo>
                  <a:lnTo>
                    <a:pt x="0" y="170"/>
                  </a:lnTo>
                  <a:lnTo>
                    <a:pt x="3" y="139"/>
                  </a:lnTo>
                  <a:lnTo>
                    <a:pt x="10" y="110"/>
                  </a:lnTo>
                  <a:lnTo>
                    <a:pt x="23" y="84"/>
                  </a:lnTo>
                  <a:lnTo>
                    <a:pt x="40" y="61"/>
                  </a:lnTo>
                  <a:lnTo>
                    <a:pt x="60" y="40"/>
                  </a:lnTo>
                  <a:lnTo>
                    <a:pt x="83" y="24"/>
                  </a:lnTo>
                  <a:lnTo>
                    <a:pt x="109" y="12"/>
                  </a:lnTo>
                  <a:lnTo>
                    <a:pt x="137" y="4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6" name="Freeform 27">
              <a:extLst>
                <a:ext uri="{FF2B5EF4-FFF2-40B4-BE49-F238E27FC236}">
                  <a16:creationId xmlns:a16="http://schemas.microsoft.com/office/drawing/2014/main" id="{28507592-0432-4EF9-9B0A-E68D1663C2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81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7" name="Freeform 28">
              <a:extLst>
                <a:ext uri="{FF2B5EF4-FFF2-40B4-BE49-F238E27FC236}">
                  <a16:creationId xmlns:a16="http://schemas.microsoft.com/office/drawing/2014/main" id="{681E5598-B673-4692-9AA5-64FB2B865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17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8" name="Freeform 29">
              <a:extLst>
                <a:ext uri="{FF2B5EF4-FFF2-40B4-BE49-F238E27FC236}">
                  <a16:creationId xmlns:a16="http://schemas.microsoft.com/office/drawing/2014/main" id="{356A4AC9-CD29-40EA-9399-D738E1865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253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79" name="Rectángulo 78">
            <a:extLst>
              <a:ext uri="{FF2B5EF4-FFF2-40B4-BE49-F238E27FC236}">
                <a16:creationId xmlns:a16="http://schemas.microsoft.com/office/drawing/2014/main" id="{6B7EDD2A-6598-4C4F-941E-45723079A083}"/>
              </a:ext>
            </a:extLst>
          </p:cNvPr>
          <p:cNvSpPr/>
          <p:nvPr/>
        </p:nvSpPr>
        <p:spPr>
          <a:xfrm>
            <a:off x="7462771" y="3117456"/>
            <a:ext cx="24914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$62,0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ingreso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650844E-649D-41B4-B661-5F81D41E742E}"/>
              </a:ext>
            </a:extLst>
          </p:cNvPr>
          <p:cNvSpPr/>
          <p:nvPr/>
        </p:nvSpPr>
        <p:spPr>
          <a:xfrm>
            <a:off x="6687398" y="3815670"/>
            <a:ext cx="5615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s-CO" sz="1600" dirty="0">
                <a:solidFill>
                  <a:schemeClr val="accent1"/>
                </a:solidFill>
                <a:latin typeface="Calibri" panose="020F0502020204030204" pitchFamily="34" charset="0"/>
              </a:rPr>
              <a:t>Observatorio de Competitividad Regional</a:t>
            </a:r>
          </a:p>
          <a:p>
            <a:pPr marL="742950" lvl="1" indent="-285750"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s-CO" sz="1600" dirty="0">
                <a:solidFill>
                  <a:schemeClr val="accent1"/>
                </a:solidFill>
                <a:latin typeface="Calibri" panose="020F0502020204030204" pitchFamily="34" charset="0"/>
              </a:rPr>
              <a:t>Comité de Agencias</a:t>
            </a:r>
          </a:p>
          <a:p>
            <a:pPr marL="742950" lvl="1" indent="-285750"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s-CO" altLang="es-CO" sz="1600" dirty="0">
                <a:solidFill>
                  <a:schemeClr val="accent1"/>
                </a:solidFill>
                <a:latin typeface="Calibri" panose="020F0502020204030204" pitchFamily="34" charset="0"/>
              </a:rPr>
              <a:t>Mesa empresarial de </a:t>
            </a:r>
            <a:r>
              <a:rPr lang="es-CO" altLang="es-CO" sz="1600" dirty="0" err="1">
                <a:solidFill>
                  <a:schemeClr val="accent1"/>
                </a:solidFill>
                <a:latin typeface="Calibri" panose="020F0502020204030204" pitchFamily="34" charset="0"/>
              </a:rPr>
              <a:t>Bionegocios</a:t>
            </a:r>
            <a:r>
              <a:rPr lang="es-CO" altLang="es-CO" sz="1600" dirty="0">
                <a:solidFill>
                  <a:schemeClr val="accent1"/>
                </a:solidFill>
                <a:latin typeface="Calibri" panose="020F0502020204030204" pitchFamily="34" charset="0"/>
              </a:rPr>
              <a:t> y Economía Circular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250A8AE-639E-4D4E-92A9-5E4E4FDE82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1" t="11224" r="15605" b="23478"/>
          <a:stretch/>
        </p:blipFill>
        <p:spPr>
          <a:xfrm>
            <a:off x="6307179" y="2059833"/>
            <a:ext cx="760438" cy="70788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140762CE-9188-4A39-877F-30F98BD3EE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7" t="5685" r="4011" b="16137"/>
          <a:stretch/>
        </p:blipFill>
        <p:spPr>
          <a:xfrm>
            <a:off x="6345134" y="3851814"/>
            <a:ext cx="700042" cy="622452"/>
          </a:xfrm>
          <a:prstGeom prst="rect">
            <a:avLst/>
          </a:prstGeom>
        </p:spPr>
      </p:pic>
      <p:sp>
        <p:nvSpPr>
          <p:cNvPr id="58" name="object 4">
            <a:extLst>
              <a:ext uri="{FF2B5EF4-FFF2-40B4-BE49-F238E27FC236}">
                <a16:creationId xmlns:a16="http://schemas.microsoft.com/office/drawing/2014/main" id="{5957E80C-FE41-4E54-9F6C-37499B49E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602" y="5122615"/>
            <a:ext cx="42602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400" dirty="0">
                <a:solidFill>
                  <a:schemeClr val="accent1"/>
                </a:solidFill>
                <a:latin typeface="AmpleSoft-Bold"/>
                <a:cs typeface="Calibri" panose="020F0502020204030204" pitchFamily="34" charset="0"/>
              </a:rPr>
              <a:t>Jornadas de Formación</a:t>
            </a:r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85B60C86-ECDF-4177-A5D9-9CAA137ED794}"/>
              </a:ext>
            </a:extLst>
          </p:cNvPr>
          <p:cNvSpPr/>
          <p:nvPr/>
        </p:nvSpPr>
        <p:spPr>
          <a:xfrm>
            <a:off x="781850" y="5535509"/>
            <a:ext cx="53404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17" lvl="1" indent="0" algn="just" defTabSz="609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ES" altLang="en-US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de formación sobre coyuntura económica regional, apuestas productivas y ecosistema de emprendimiento e innovación</a:t>
            </a:r>
          </a:p>
        </p:txBody>
      </p:sp>
      <p:cxnSp>
        <p:nvCxnSpPr>
          <p:cNvPr id="60" name="Conector recto 59">
            <a:extLst>
              <a:ext uri="{FF2B5EF4-FFF2-40B4-BE49-F238E27FC236}">
                <a16:creationId xmlns:a16="http://schemas.microsoft.com/office/drawing/2014/main" id="{E5606306-ADE2-44E4-9919-3D4B6458236A}"/>
              </a:ext>
            </a:extLst>
          </p:cNvPr>
          <p:cNvCxnSpPr>
            <a:cxnSpLocks/>
          </p:cNvCxnSpPr>
          <p:nvPr/>
        </p:nvCxnSpPr>
        <p:spPr>
          <a:xfrm flipV="1">
            <a:off x="6233823" y="5353447"/>
            <a:ext cx="0" cy="1214576"/>
          </a:xfrm>
          <a:prstGeom prst="line">
            <a:avLst/>
          </a:prstGeom>
          <a:ln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 Box 2">
            <a:extLst>
              <a:ext uri="{FF2B5EF4-FFF2-40B4-BE49-F238E27FC236}">
                <a16:creationId xmlns:a16="http://schemas.microsoft.com/office/drawing/2014/main" id="{288BBC3F-10A7-4CB0-B6D8-E60C087F3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0670" y="5584280"/>
            <a:ext cx="22756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000" dirty="0">
                <a:solidFill>
                  <a:schemeClr val="accent1"/>
                </a:solidFill>
                <a:latin typeface="AmpleSoft-Bold"/>
                <a:ea typeface="+mn-ea"/>
                <a:cs typeface="Calibri" panose="020F0502020204030204" pitchFamily="34" charset="0"/>
              </a:rPr>
              <a:t>2</a:t>
            </a:r>
            <a:r>
              <a:rPr lang="es-CO" altLang="es-CO" sz="16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s-CO" sz="1600" dirty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Jornadas de Formación</a:t>
            </a:r>
            <a:endParaRPr lang="es-CO" altLang="es-CO" sz="1600" dirty="0">
              <a:solidFill>
                <a:schemeClr val="accent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588" lvl="1" indent="0">
              <a:buClr>
                <a:srgbClr val="FF0353"/>
              </a:buClr>
              <a:buSzPct val="50000"/>
              <a:defRPr/>
            </a:pPr>
            <a:endParaRPr lang="es-CO" sz="1600" dirty="0">
              <a:solidFill>
                <a:schemeClr val="accent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62" name="Group 155">
            <a:extLst>
              <a:ext uri="{FF2B5EF4-FFF2-40B4-BE49-F238E27FC236}">
                <a16:creationId xmlns:a16="http://schemas.microsoft.com/office/drawing/2014/main" id="{E9A1504C-547B-415B-A721-665D864E5DC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35651" y="5945709"/>
            <a:ext cx="329749" cy="329749"/>
            <a:chOff x="3291" y="2116"/>
            <a:chExt cx="480" cy="480"/>
          </a:xfrm>
          <a:solidFill>
            <a:schemeClr val="accent5"/>
          </a:solidFill>
        </p:grpSpPr>
        <p:sp>
          <p:nvSpPr>
            <p:cNvPr id="63" name="Freeform 157">
              <a:extLst>
                <a:ext uri="{FF2B5EF4-FFF2-40B4-BE49-F238E27FC236}">
                  <a16:creationId xmlns:a16="http://schemas.microsoft.com/office/drawing/2014/main" id="{BF130BB9-3C61-486B-95E5-8ACC02607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Freeform 158">
              <a:extLst>
                <a:ext uri="{FF2B5EF4-FFF2-40B4-BE49-F238E27FC236}">
                  <a16:creationId xmlns:a16="http://schemas.microsoft.com/office/drawing/2014/main" id="{06CAFF36-EB16-40FD-B0F5-19D973B077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5" name="Rectángulo 64">
            <a:extLst>
              <a:ext uri="{FF2B5EF4-FFF2-40B4-BE49-F238E27FC236}">
                <a16:creationId xmlns:a16="http://schemas.microsoft.com/office/drawing/2014/main" id="{56CD8197-D6EC-487B-B492-60442B187758}"/>
              </a:ext>
            </a:extLst>
          </p:cNvPr>
          <p:cNvSpPr/>
          <p:nvPr/>
        </p:nvSpPr>
        <p:spPr>
          <a:xfrm>
            <a:off x="7670324" y="5926278"/>
            <a:ext cx="22756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$5,5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8EE6B41F-539F-4C59-870D-DA1614283F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8" r="21056" b="55784"/>
          <a:stretch/>
        </p:blipFill>
        <p:spPr>
          <a:xfrm>
            <a:off x="6423210" y="5639389"/>
            <a:ext cx="700041" cy="536111"/>
          </a:xfrm>
          <a:prstGeom prst="rect">
            <a:avLst/>
          </a:prstGeom>
        </p:spPr>
      </p:pic>
      <p:grpSp>
        <p:nvGrpSpPr>
          <p:cNvPr id="72" name="Group 22">
            <a:extLst>
              <a:ext uri="{FF2B5EF4-FFF2-40B4-BE49-F238E27FC236}">
                <a16:creationId xmlns:a16="http://schemas.microsoft.com/office/drawing/2014/main" id="{FE2E0236-3606-4956-9C84-472C80352E1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70802" y="6366619"/>
            <a:ext cx="367707" cy="251266"/>
            <a:chOff x="2699" y="1093"/>
            <a:chExt cx="480" cy="328"/>
          </a:xfrm>
          <a:solidFill>
            <a:schemeClr val="accent5"/>
          </a:solidFill>
        </p:grpSpPr>
        <p:sp>
          <p:nvSpPr>
            <p:cNvPr id="73" name="Freeform 24">
              <a:extLst>
                <a:ext uri="{FF2B5EF4-FFF2-40B4-BE49-F238E27FC236}">
                  <a16:creationId xmlns:a16="http://schemas.microsoft.com/office/drawing/2014/main" id="{B4F45861-E724-44B3-8F38-B21B779F5A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1" y="1161"/>
              <a:ext cx="152" cy="152"/>
            </a:xfrm>
            <a:custGeom>
              <a:avLst/>
              <a:gdLst>
                <a:gd name="T0" fmla="*/ 495 w 1064"/>
                <a:gd name="T1" fmla="*/ 283 h 1064"/>
                <a:gd name="T2" fmla="*/ 426 w 1064"/>
                <a:gd name="T3" fmla="*/ 303 h 1064"/>
                <a:gd name="T4" fmla="*/ 367 w 1064"/>
                <a:gd name="T5" fmla="*/ 342 h 1064"/>
                <a:gd name="T6" fmla="*/ 321 w 1064"/>
                <a:gd name="T7" fmla="*/ 395 h 1064"/>
                <a:gd name="T8" fmla="*/ 290 w 1064"/>
                <a:gd name="T9" fmla="*/ 459 h 1064"/>
                <a:gd name="T10" fmla="*/ 280 w 1064"/>
                <a:gd name="T11" fmla="*/ 533 h 1064"/>
                <a:gd name="T12" fmla="*/ 290 w 1064"/>
                <a:gd name="T13" fmla="*/ 605 h 1064"/>
                <a:gd name="T14" fmla="*/ 321 w 1064"/>
                <a:gd name="T15" fmla="*/ 669 h 1064"/>
                <a:gd name="T16" fmla="*/ 367 w 1064"/>
                <a:gd name="T17" fmla="*/ 722 h 1064"/>
                <a:gd name="T18" fmla="*/ 426 w 1064"/>
                <a:gd name="T19" fmla="*/ 761 h 1064"/>
                <a:gd name="T20" fmla="*/ 495 w 1064"/>
                <a:gd name="T21" fmla="*/ 781 h 1064"/>
                <a:gd name="T22" fmla="*/ 569 w 1064"/>
                <a:gd name="T23" fmla="*/ 781 h 1064"/>
                <a:gd name="T24" fmla="*/ 638 w 1064"/>
                <a:gd name="T25" fmla="*/ 761 h 1064"/>
                <a:gd name="T26" fmla="*/ 697 w 1064"/>
                <a:gd name="T27" fmla="*/ 722 h 1064"/>
                <a:gd name="T28" fmla="*/ 743 w 1064"/>
                <a:gd name="T29" fmla="*/ 669 h 1064"/>
                <a:gd name="T30" fmla="*/ 774 w 1064"/>
                <a:gd name="T31" fmla="*/ 605 h 1064"/>
                <a:gd name="T32" fmla="*/ 784 w 1064"/>
                <a:gd name="T33" fmla="*/ 533 h 1064"/>
                <a:gd name="T34" fmla="*/ 774 w 1064"/>
                <a:gd name="T35" fmla="*/ 459 h 1064"/>
                <a:gd name="T36" fmla="*/ 743 w 1064"/>
                <a:gd name="T37" fmla="*/ 395 h 1064"/>
                <a:gd name="T38" fmla="*/ 697 w 1064"/>
                <a:gd name="T39" fmla="*/ 342 h 1064"/>
                <a:gd name="T40" fmla="*/ 638 w 1064"/>
                <a:gd name="T41" fmla="*/ 303 h 1064"/>
                <a:gd name="T42" fmla="*/ 569 w 1064"/>
                <a:gd name="T43" fmla="*/ 283 h 1064"/>
                <a:gd name="T44" fmla="*/ 533 w 1064"/>
                <a:gd name="T45" fmla="*/ 0 h 1064"/>
                <a:gd name="T46" fmla="*/ 646 w 1064"/>
                <a:gd name="T47" fmla="*/ 12 h 1064"/>
                <a:gd name="T48" fmla="*/ 751 w 1064"/>
                <a:gd name="T49" fmla="*/ 48 h 1064"/>
                <a:gd name="T50" fmla="*/ 846 w 1064"/>
                <a:gd name="T51" fmla="*/ 103 h 1064"/>
                <a:gd name="T52" fmla="*/ 927 w 1064"/>
                <a:gd name="T53" fmla="*/ 176 h 1064"/>
                <a:gd name="T54" fmla="*/ 992 w 1064"/>
                <a:gd name="T55" fmla="*/ 264 h 1064"/>
                <a:gd name="T56" fmla="*/ 1037 w 1064"/>
                <a:gd name="T57" fmla="*/ 365 h 1064"/>
                <a:gd name="T58" fmla="*/ 1061 w 1064"/>
                <a:gd name="T59" fmla="*/ 474 h 1064"/>
                <a:gd name="T60" fmla="*/ 1061 w 1064"/>
                <a:gd name="T61" fmla="*/ 590 h 1064"/>
                <a:gd name="T62" fmla="*/ 1037 w 1064"/>
                <a:gd name="T63" fmla="*/ 699 h 1064"/>
                <a:gd name="T64" fmla="*/ 992 w 1064"/>
                <a:gd name="T65" fmla="*/ 800 h 1064"/>
                <a:gd name="T66" fmla="*/ 927 w 1064"/>
                <a:gd name="T67" fmla="*/ 888 h 1064"/>
                <a:gd name="T68" fmla="*/ 846 w 1064"/>
                <a:gd name="T69" fmla="*/ 961 h 1064"/>
                <a:gd name="T70" fmla="*/ 751 w 1064"/>
                <a:gd name="T71" fmla="*/ 1016 h 1064"/>
                <a:gd name="T72" fmla="*/ 646 w 1064"/>
                <a:gd name="T73" fmla="*/ 1052 h 1064"/>
                <a:gd name="T74" fmla="*/ 533 w 1064"/>
                <a:gd name="T75" fmla="*/ 1064 h 1064"/>
                <a:gd name="T76" fmla="*/ 418 w 1064"/>
                <a:gd name="T77" fmla="*/ 1052 h 1064"/>
                <a:gd name="T78" fmla="*/ 313 w 1064"/>
                <a:gd name="T79" fmla="*/ 1016 h 1064"/>
                <a:gd name="T80" fmla="*/ 218 w 1064"/>
                <a:gd name="T81" fmla="*/ 961 h 1064"/>
                <a:gd name="T82" fmla="*/ 137 w 1064"/>
                <a:gd name="T83" fmla="*/ 888 h 1064"/>
                <a:gd name="T84" fmla="*/ 72 w 1064"/>
                <a:gd name="T85" fmla="*/ 800 h 1064"/>
                <a:gd name="T86" fmla="*/ 27 w 1064"/>
                <a:gd name="T87" fmla="*/ 699 h 1064"/>
                <a:gd name="T88" fmla="*/ 3 w 1064"/>
                <a:gd name="T89" fmla="*/ 590 h 1064"/>
                <a:gd name="T90" fmla="*/ 3 w 1064"/>
                <a:gd name="T91" fmla="*/ 474 h 1064"/>
                <a:gd name="T92" fmla="*/ 27 w 1064"/>
                <a:gd name="T93" fmla="*/ 365 h 1064"/>
                <a:gd name="T94" fmla="*/ 72 w 1064"/>
                <a:gd name="T95" fmla="*/ 264 h 1064"/>
                <a:gd name="T96" fmla="*/ 137 w 1064"/>
                <a:gd name="T97" fmla="*/ 176 h 1064"/>
                <a:gd name="T98" fmla="*/ 218 w 1064"/>
                <a:gd name="T99" fmla="*/ 103 h 1064"/>
                <a:gd name="T100" fmla="*/ 313 w 1064"/>
                <a:gd name="T101" fmla="*/ 48 h 1064"/>
                <a:gd name="T102" fmla="*/ 418 w 1064"/>
                <a:gd name="T103" fmla="*/ 12 h 1064"/>
                <a:gd name="T104" fmla="*/ 533 w 1064"/>
                <a:gd name="T105" fmla="*/ 0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64" h="1064">
                  <a:moveTo>
                    <a:pt x="533" y="280"/>
                  </a:moveTo>
                  <a:lnTo>
                    <a:pt x="495" y="283"/>
                  </a:lnTo>
                  <a:lnTo>
                    <a:pt x="459" y="290"/>
                  </a:lnTo>
                  <a:lnTo>
                    <a:pt x="426" y="303"/>
                  </a:lnTo>
                  <a:lnTo>
                    <a:pt x="395" y="321"/>
                  </a:lnTo>
                  <a:lnTo>
                    <a:pt x="367" y="342"/>
                  </a:lnTo>
                  <a:lnTo>
                    <a:pt x="342" y="367"/>
                  </a:lnTo>
                  <a:lnTo>
                    <a:pt x="321" y="395"/>
                  </a:lnTo>
                  <a:lnTo>
                    <a:pt x="303" y="426"/>
                  </a:lnTo>
                  <a:lnTo>
                    <a:pt x="290" y="459"/>
                  </a:lnTo>
                  <a:lnTo>
                    <a:pt x="283" y="495"/>
                  </a:lnTo>
                  <a:lnTo>
                    <a:pt x="280" y="533"/>
                  </a:lnTo>
                  <a:lnTo>
                    <a:pt x="283" y="569"/>
                  </a:lnTo>
                  <a:lnTo>
                    <a:pt x="290" y="605"/>
                  </a:lnTo>
                  <a:lnTo>
                    <a:pt x="303" y="638"/>
                  </a:lnTo>
                  <a:lnTo>
                    <a:pt x="321" y="669"/>
                  </a:lnTo>
                  <a:lnTo>
                    <a:pt x="342" y="697"/>
                  </a:lnTo>
                  <a:lnTo>
                    <a:pt x="367" y="722"/>
                  </a:lnTo>
                  <a:lnTo>
                    <a:pt x="395" y="743"/>
                  </a:lnTo>
                  <a:lnTo>
                    <a:pt x="426" y="761"/>
                  </a:lnTo>
                  <a:lnTo>
                    <a:pt x="459" y="774"/>
                  </a:lnTo>
                  <a:lnTo>
                    <a:pt x="495" y="781"/>
                  </a:lnTo>
                  <a:lnTo>
                    <a:pt x="533" y="784"/>
                  </a:lnTo>
                  <a:lnTo>
                    <a:pt x="569" y="781"/>
                  </a:lnTo>
                  <a:lnTo>
                    <a:pt x="605" y="774"/>
                  </a:lnTo>
                  <a:lnTo>
                    <a:pt x="638" y="761"/>
                  </a:lnTo>
                  <a:lnTo>
                    <a:pt x="669" y="743"/>
                  </a:lnTo>
                  <a:lnTo>
                    <a:pt x="697" y="722"/>
                  </a:lnTo>
                  <a:lnTo>
                    <a:pt x="722" y="697"/>
                  </a:lnTo>
                  <a:lnTo>
                    <a:pt x="743" y="669"/>
                  </a:lnTo>
                  <a:lnTo>
                    <a:pt x="761" y="638"/>
                  </a:lnTo>
                  <a:lnTo>
                    <a:pt x="774" y="605"/>
                  </a:lnTo>
                  <a:lnTo>
                    <a:pt x="781" y="569"/>
                  </a:lnTo>
                  <a:lnTo>
                    <a:pt x="784" y="533"/>
                  </a:lnTo>
                  <a:lnTo>
                    <a:pt x="781" y="495"/>
                  </a:lnTo>
                  <a:lnTo>
                    <a:pt x="774" y="459"/>
                  </a:lnTo>
                  <a:lnTo>
                    <a:pt x="761" y="426"/>
                  </a:lnTo>
                  <a:lnTo>
                    <a:pt x="743" y="395"/>
                  </a:lnTo>
                  <a:lnTo>
                    <a:pt x="722" y="367"/>
                  </a:lnTo>
                  <a:lnTo>
                    <a:pt x="697" y="342"/>
                  </a:lnTo>
                  <a:lnTo>
                    <a:pt x="669" y="321"/>
                  </a:lnTo>
                  <a:lnTo>
                    <a:pt x="638" y="303"/>
                  </a:lnTo>
                  <a:lnTo>
                    <a:pt x="605" y="290"/>
                  </a:lnTo>
                  <a:lnTo>
                    <a:pt x="569" y="283"/>
                  </a:lnTo>
                  <a:lnTo>
                    <a:pt x="533" y="280"/>
                  </a:lnTo>
                  <a:close/>
                  <a:moveTo>
                    <a:pt x="533" y="0"/>
                  </a:moveTo>
                  <a:lnTo>
                    <a:pt x="590" y="3"/>
                  </a:lnTo>
                  <a:lnTo>
                    <a:pt x="646" y="12"/>
                  </a:lnTo>
                  <a:lnTo>
                    <a:pt x="699" y="27"/>
                  </a:lnTo>
                  <a:lnTo>
                    <a:pt x="751" y="48"/>
                  </a:lnTo>
                  <a:lnTo>
                    <a:pt x="800" y="72"/>
                  </a:lnTo>
                  <a:lnTo>
                    <a:pt x="846" y="103"/>
                  </a:lnTo>
                  <a:lnTo>
                    <a:pt x="888" y="137"/>
                  </a:lnTo>
                  <a:lnTo>
                    <a:pt x="927" y="176"/>
                  </a:lnTo>
                  <a:lnTo>
                    <a:pt x="961" y="218"/>
                  </a:lnTo>
                  <a:lnTo>
                    <a:pt x="992" y="264"/>
                  </a:lnTo>
                  <a:lnTo>
                    <a:pt x="1016" y="313"/>
                  </a:lnTo>
                  <a:lnTo>
                    <a:pt x="1037" y="365"/>
                  </a:lnTo>
                  <a:lnTo>
                    <a:pt x="1052" y="418"/>
                  </a:lnTo>
                  <a:lnTo>
                    <a:pt x="1061" y="474"/>
                  </a:lnTo>
                  <a:lnTo>
                    <a:pt x="1064" y="533"/>
                  </a:lnTo>
                  <a:lnTo>
                    <a:pt x="1061" y="590"/>
                  </a:lnTo>
                  <a:lnTo>
                    <a:pt x="1052" y="646"/>
                  </a:lnTo>
                  <a:lnTo>
                    <a:pt x="1037" y="699"/>
                  </a:lnTo>
                  <a:lnTo>
                    <a:pt x="1016" y="751"/>
                  </a:lnTo>
                  <a:lnTo>
                    <a:pt x="992" y="800"/>
                  </a:lnTo>
                  <a:lnTo>
                    <a:pt x="961" y="846"/>
                  </a:lnTo>
                  <a:lnTo>
                    <a:pt x="927" y="888"/>
                  </a:lnTo>
                  <a:lnTo>
                    <a:pt x="888" y="927"/>
                  </a:lnTo>
                  <a:lnTo>
                    <a:pt x="846" y="961"/>
                  </a:lnTo>
                  <a:lnTo>
                    <a:pt x="800" y="992"/>
                  </a:lnTo>
                  <a:lnTo>
                    <a:pt x="751" y="1016"/>
                  </a:lnTo>
                  <a:lnTo>
                    <a:pt x="699" y="1037"/>
                  </a:lnTo>
                  <a:lnTo>
                    <a:pt x="646" y="1052"/>
                  </a:lnTo>
                  <a:lnTo>
                    <a:pt x="590" y="1061"/>
                  </a:lnTo>
                  <a:lnTo>
                    <a:pt x="533" y="1064"/>
                  </a:lnTo>
                  <a:lnTo>
                    <a:pt x="474" y="1061"/>
                  </a:lnTo>
                  <a:lnTo>
                    <a:pt x="418" y="1052"/>
                  </a:lnTo>
                  <a:lnTo>
                    <a:pt x="365" y="1037"/>
                  </a:lnTo>
                  <a:lnTo>
                    <a:pt x="313" y="1016"/>
                  </a:lnTo>
                  <a:lnTo>
                    <a:pt x="264" y="992"/>
                  </a:lnTo>
                  <a:lnTo>
                    <a:pt x="218" y="961"/>
                  </a:lnTo>
                  <a:lnTo>
                    <a:pt x="176" y="927"/>
                  </a:lnTo>
                  <a:lnTo>
                    <a:pt x="137" y="888"/>
                  </a:lnTo>
                  <a:lnTo>
                    <a:pt x="103" y="846"/>
                  </a:lnTo>
                  <a:lnTo>
                    <a:pt x="72" y="800"/>
                  </a:lnTo>
                  <a:lnTo>
                    <a:pt x="48" y="751"/>
                  </a:lnTo>
                  <a:lnTo>
                    <a:pt x="27" y="699"/>
                  </a:lnTo>
                  <a:lnTo>
                    <a:pt x="12" y="646"/>
                  </a:lnTo>
                  <a:lnTo>
                    <a:pt x="3" y="590"/>
                  </a:lnTo>
                  <a:lnTo>
                    <a:pt x="0" y="533"/>
                  </a:lnTo>
                  <a:lnTo>
                    <a:pt x="3" y="474"/>
                  </a:lnTo>
                  <a:lnTo>
                    <a:pt x="12" y="418"/>
                  </a:lnTo>
                  <a:lnTo>
                    <a:pt x="27" y="365"/>
                  </a:lnTo>
                  <a:lnTo>
                    <a:pt x="48" y="313"/>
                  </a:lnTo>
                  <a:lnTo>
                    <a:pt x="72" y="264"/>
                  </a:lnTo>
                  <a:lnTo>
                    <a:pt x="103" y="218"/>
                  </a:lnTo>
                  <a:lnTo>
                    <a:pt x="137" y="176"/>
                  </a:lnTo>
                  <a:lnTo>
                    <a:pt x="176" y="137"/>
                  </a:lnTo>
                  <a:lnTo>
                    <a:pt x="218" y="103"/>
                  </a:lnTo>
                  <a:lnTo>
                    <a:pt x="264" y="72"/>
                  </a:lnTo>
                  <a:lnTo>
                    <a:pt x="313" y="48"/>
                  </a:lnTo>
                  <a:lnTo>
                    <a:pt x="365" y="27"/>
                  </a:lnTo>
                  <a:lnTo>
                    <a:pt x="418" y="12"/>
                  </a:lnTo>
                  <a:lnTo>
                    <a:pt x="474" y="3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0" name="Freeform 25">
              <a:extLst>
                <a:ext uri="{FF2B5EF4-FFF2-40B4-BE49-F238E27FC236}">
                  <a16:creationId xmlns:a16="http://schemas.microsoft.com/office/drawing/2014/main" id="{7C54E409-53B6-474B-A392-D58DA048D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" y="1213"/>
              <a:ext cx="56" cy="56"/>
            </a:xfrm>
            <a:custGeom>
              <a:avLst/>
              <a:gdLst>
                <a:gd name="T0" fmla="*/ 197 w 392"/>
                <a:gd name="T1" fmla="*/ 0 h 392"/>
                <a:gd name="T2" fmla="*/ 231 w 392"/>
                <a:gd name="T3" fmla="*/ 3 h 392"/>
                <a:gd name="T4" fmla="*/ 265 w 392"/>
                <a:gd name="T5" fmla="*/ 12 h 392"/>
                <a:gd name="T6" fmla="*/ 295 w 392"/>
                <a:gd name="T7" fmla="*/ 26 h 392"/>
                <a:gd name="T8" fmla="*/ 323 w 392"/>
                <a:gd name="T9" fmla="*/ 45 h 392"/>
                <a:gd name="T10" fmla="*/ 346 w 392"/>
                <a:gd name="T11" fmla="*/ 69 h 392"/>
                <a:gd name="T12" fmla="*/ 366 w 392"/>
                <a:gd name="T13" fmla="*/ 96 h 392"/>
                <a:gd name="T14" fmla="*/ 380 w 392"/>
                <a:gd name="T15" fmla="*/ 127 h 392"/>
                <a:gd name="T16" fmla="*/ 389 w 392"/>
                <a:gd name="T17" fmla="*/ 159 h 392"/>
                <a:gd name="T18" fmla="*/ 392 w 392"/>
                <a:gd name="T19" fmla="*/ 195 h 392"/>
                <a:gd name="T20" fmla="*/ 389 w 392"/>
                <a:gd name="T21" fmla="*/ 231 h 392"/>
                <a:gd name="T22" fmla="*/ 380 w 392"/>
                <a:gd name="T23" fmla="*/ 263 h 392"/>
                <a:gd name="T24" fmla="*/ 366 w 392"/>
                <a:gd name="T25" fmla="*/ 294 h 392"/>
                <a:gd name="T26" fmla="*/ 346 w 392"/>
                <a:gd name="T27" fmla="*/ 321 h 392"/>
                <a:gd name="T28" fmla="*/ 323 w 392"/>
                <a:gd name="T29" fmla="*/ 345 h 392"/>
                <a:gd name="T30" fmla="*/ 295 w 392"/>
                <a:gd name="T31" fmla="*/ 364 h 392"/>
                <a:gd name="T32" fmla="*/ 265 w 392"/>
                <a:gd name="T33" fmla="*/ 378 h 392"/>
                <a:gd name="T34" fmla="*/ 231 w 392"/>
                <a:gd name="T35" fmla="*/ 387 h 392"/>
                <a:gd name="T36" fmla="*/ 197 w 392"/>
                <a:gd name="T37" fmla="*/ 392 h 392"/>
                <a:gd name="T38" fmla="*/ 161 w 392"/>
                <a:gd name="T39" fmla="*/ 387 h 392"/>
                <a:gd name="T40" fmla="*/ 127 w 392"/>
                <a:gd name="T41" fmla="*/ 378 h 392"/>
                <a:gd name="T42" fmla="*/ 97 w 392"/>
                <a:gd name="T43" fmla="*/ 364 h 392"/>
                <a:gd name="T44" fmla="*/ 69 w 392"/>
                <a:gd name="T45" fmla="*/ 345 h 392"/>
                <a:gd name="T46" fmla="*/ 46 w 392"/>
                <a:gd name="T47" fmla="*/ 321 h 392"/>
                <a:gd name="T48" fmla="*/ 26 w 392"/>
                <a:gd name="T49" fmla="*/ 294 h 392"/>
                <a:gd name="T50" fmla="*/ 12 w 392"/>
                <a:gd name="T51" fmla="*/ 263 h 392"/>
                <a:gd name="T52" fmla="*/ 3 w 392"/>
                <a:gd name="T53" fmla="*/ 231 h 392"/>
                <a:gd name="T54" fmla="*/ 0 w 392"/>
                <a:gd name="T55" fmla="*/ 195 h 392"/>
                <a:gd name="T56" fmla="*/ 3 w 392"/>
                <a:gd name="T57" fmla="*/ 159 h 392"/>
                <a:gd name="T58" fmla="*/ 12 w 392"/>
                <a:gd name="T59" fmla="*/ 127 h 392"/>
                <a:gd name="T60" fmla="*/ 26 w 392"/>
                <a:gd name="T61" fmla="*/ 96 h 392"/>
                <a:gd name="T62" fmla="*/ 46 w 392"/>
                <a:gd name="T63" fmla="*/ 69 h 392"/>
                <a:gd name="T64" fmla="*/ 69 w 392"/>
                <a:gd name="T65" fmla="*/ 45 h 392"/>
                <a:gd name="T66" fmla="*/ 97 w 392"/>
                <a:gd name="T67" fmla="*/ 26 h 392"/>
                <a:gd name="T68" fmla="*/ 127 w 392"/>
                <a:gd name="T69" fmla="*/ 12 h 392"/>
                <a:gd name="T70" fmla="*/ 161 w 392"/>
                <a:gd name="T71" fmla="*/ 3 h 392"/>
                <a:gd name="T72" fmla="*/ 197 w 392"/>
                <a:gd name="T73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2" h="392">
                  <a:moveTo>
                    <a:pt x="197" y="0"/>
                  </a:moveTo>
                  <a:lnTo>
                    <a:pt x="231" y="3"/>
                  </a:lnTo>
                  <a:lnTo>
                    <a:pt x="265" y="12"/>
                  </a:lnTo>
                  <a:lnTo>
                    <a:pt x="295" y="26"/>
                  </a:lnTo>
                  <a:lnTo>
                    <a:pt x="323" y="45"/>
                  </a:lnTo>
                  <a:lnTo>
                    <a:pt x="346" y="69"/>
                  </a:lnTo>
                  <a:lnTo>
                    <a:pt x="366" y="96"/>
                  </a:lnTo>
                  <a:lnTo>
                    <a:pt x="380" y="127"/>
                  </a:lnTo>
                  <a:lnTo>
                    <a:pt x="389" y="159"/>
                  </a:lnTo>
                  <a:lnTo>
                    <a:pt x="392" y="195"/>
                  </a:lnTo>
                  <a:lnTo>
                    <a:pt x="389" y="231"/>
                  </a:lnTo>
                  <a:lnTo>
                    <a:pt x="380" y="263"/>
                  </a:lnTo>
                  <a:lnTo>
                    <a:pt x="366" y="294"/>
                  </a:lnTo>
                  <a:lnTo>
                    <a:pt x="346" y="321"/>
                  </a:lnTo>
                  <a:lnTo>
                    <a:pt x="323" y="345"/>
                  </a:lnTo>
                  <a:lnTo>
                    <a:pt x="295" y="364"/>
                  </a:lnTo>
                  <a:lnTo>
                    <a:pt x="265" y="378"/>
                  </a:lnTo>
                  <a:lnTo>
                    <a:pt x="231" y="387"/>
                  </a:lnTo>
                  <a:lnTo>
                    <a:pt x="197" y="392"/>
                  </a:lnTo>
                  <a:lnTo>
                    <a:pt x="161" y="387"/>
                  </a:lnTo>
                  <a:lnTo>
                    <a:pt x="127" y="378"/>
                  </a:lnTo>
                  <a:lnTo>
                    <a:pt x="97" y="364"/>
                  </a:lnTo>
                  <a:lnTo>
                    <a:pt x="69" y="345"/>
                  </a:lnTo>
                  <a:lnTo>
                    <a:pt x="46" y="321"/>
                  </a:lnTo>
                  <a:lnTo>
                    <a:pt x="26" y="294"/>
                  </a:lnTo>
                  <a:lnTo>
                    <a:pt x="12" y="263"/>
                  </a:lnTo>
                  <a:lnTo>
                    <a:pt x="3" y="231"/>
                  </a:lnTo>
                  <a:lnTo>
                    <a:pt x="0" y="195"/>
                  </a:lnTo>
                  <a:lnTo>
                    <a:pt x="3" y="159"/>
                  </a:lnTo>
                  <a:lnTo>
                    <a:pt x="12" y="127"/>
                  </a:lnTo>
                  <a:lnTo>
                    <a:pt x="26" y="96"/>
                  </a:lnTo>
                  <a:lnTo>
                    <a:pt x="46" y="69"/>
                  </a:lnTo>
                  <a:lnTo>
                    <a:pt x="69" y="45"/>
                  </a:lnTo>
                  <a:lnTo>
                    <a:pt x="97" y="26"/>
                  </a:lnTo>
                  <a:lnTo>
                    <a:pt x="127" y="12"/>
                  </a:lnTo>
                  <a:lnTo>
                    <a:pt x="161" y="3"/>
                  </a:lnTo>
                  <a:lnTo>
                    <a:pt x="1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1" name="Freeform 26">
              <a:extLst>
                <a:ext uri="{FF2B5EF4-FFF2-40B4-BE49-F238E27FC236}">
                  <a16:creationId xmlns:a16="http://schemas.microsoft.com/office/drawing/2014/main" id="{4D484E86-A7A1-4E7C-9976-536CB0C1BA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9" y="1093"/>
              <a:ext cx="432" cy="288"/>
            </a:xfrm>
            <a:custGeom>
              <a:avLst/>
              <a:gdLst>
                <a:gd name="T0" fmla="*/ 2856 w 3024"/>
                <a:gd name="T1" fmla="*/ 0 h 2018"/>
                <a:gd name="T2" fmla="*/ 2915 w 3024"/>
                <a:gd name="T3" fmla="*/ 12 h 2018"/>
                <a:gd name="T4" fmla="*/ 2964 w 3024"/>
                <a:gd name="T5" fmla="*/ 40 h 2018"/>
                <a:gd name="T6" fmla="*/ 3001 w 3024"/>
                <a:gd name="T7" fmla="*/ 84 h 2018"/>
                <a:gd name="T8" fmla="*/ 3021 w 3024"/>
                <a:gd name="T9" fmla="*/ 139 h 2018"/>
                <a:gd name="T10" fmla="*/ 3024 w 3024"/>
                <a:gd name="T11" fmla="*/ 869 h 2018"/>
                <a:gd name="T12" fmla="*/ 3013 w 3024"/>
                <a:gd name="T13" fmla="*/ 912 h 2018"/>
                <a:gd name="T14" fmla="*/ 2982 w 3024"/>
                <a:gd name="T15" fmla="*/ 941 h 2018"/>
                <a:gd name="T16" fmla="*/ 2941 w 3024"/>
                <a:gd name="T17" fmla="*/ 954 h 2018"/>
                <a:gd name="T18" fmla="*/ 2806 w 3024"/>
                <a:gd name="T19" fmla="*/ 950 h 2018"/>
                <a:gd name="T20" fmla="*/ 2768 w 3024"/>
                <a:gd name="T21" fmla="*/ 928 h 2018"/>
                <a:gd name="T22" fmla="*/ 2747 w 3024"/>
                <a:gd name="T23" fmla="*/ 891 h 2018"/>
                <a:gd name="T24" fmla="*/ 2744 w 3024"/>
                <a:gd name="T25" fmla="*/ 562 h 2018"/>
                <a:gd name="T26" fmla="*/ 2664 w 3024"/>
                <a:gd name="T27" fmla="*/ 549 h 2018"/>
                <a:gd name="T28" fmla="*/ 2591 w 3024"/>
                <a:gd name="T29" fmla="*/ 516 h 2018"/>
                <a:gd name="T30" fmla="*/ 2532 w 3024"/>
                <a:gd name="T31" fmla="*/ 465 h 2018"/>
                <a:gd name="T32" fmla="*/ 2490 w 3024"/>
                <a:gd name="T33" fmla="*/ 399 h 2018"/>
                <a:gd name="T34" fmla="*/ 2467 w 3024"/>
                <a:gd name="T35" fmla="*/ 322 h 2018"/>
                <a:gd name="T36" fmla="*/ 560 w 3024"/>
                <a:gd name="T37" fmla="*/ 280 h 2018"/>
                <a:gd name="T38" fmla="*/ 548 w 3024"/>
                <a:gd name="T39" fmla="*/ 362 h 2018"/>
                <a:gd name="T40" fmla="*/ 515 w 3024"/>
                <a:gd name="T41" fmla="*/ 433 h 2018"/>
                <a:gd name="T42" fmla="*/ 463 w 3024"/>
                <a:gd name="T43" fmla="*/ 492 h 2018"/>
                <a:gd name="T44" fmla="*/ 398 w 3024"/>
                <a:gd name="T45" fmla="*/ 535 h 2018"/>
                <a:gd name="T46" fmla="*/ 322 w 3024"/>
                <a:gd name="T47" fmla="*/ 558 h 2018"/>
                <a:gd name="T48" fmla="*/ 280 w 3024"/>
                <a:gd name="T49" fmla="*/ 1458 h 2018"/>
                <a:gd name="T50" fmla="*/ 360 w 3024"/>
                <a:gd name="T51" fmla="*/ 1469 h 2018"/>
                <a:gd name="T52" fmla="*/ 433 w 3024"/>
                <a:gd name="T53" fmla="*/ 1502 h 2018"/>
                <a:gd name="T54" fmla="*/ 492 w 3024"/>
                <a:gd name="T55" fmla="*/ 1553 h 2018"/>
                <a:gd name="T56" fmla="*/ 534 w 3024"/>
                <a:gd name="T57" fmla="*/ 1619 h 2018"/>
                <a:gd name="T58" fmla="*/ 557 w 3024"/>
                <a:gd name="T59" fmla="*/ 1696 h 2018"/>
                <a:gd name="T60" fmla="*/ 2101 w 3024"/>
                <a:gd name="T61" fmla="*/ 1738 h 2018"/>
                <a:gd name="T62" fmla="*/ 2142 w 3024"/>
                <a:gd name="T63" fmla="*/ 1749 h 2018"/>
                <a:gd name="T64" fmla="*/ 2173 w 3024"/>
                <a:gd name="T65" fmla="*/ 1778 h 2018"/>
                <a:gd name="T66" fmla="*/ 2184 w 3024"/>
                <a:gd name="T67" fmla="*/ 1821 h 2018"/>
                <a:gd name="T68" fmla="*/ 2181 w 3024"/>
                <a:gd name="T69" fmla="*/ 1955 h 2018"/>
                <a:gd name="T70" fmla="*/ 2160 w 3024"/>
                <a:gd name="T71" fmla="*/ 1992 h 2018"/>
                <a:gd name="T72" fmla="*/ 2122 w 3024"/>
                <a:gd name="T73" fmla="*/ 2014 h 2018"/>
                <a:gd name="T74" fmla="*/ 168 w 3024"/>
                <a:gd name="T75" fmla="*/ 2018 h 2018"/>
                <a:gd name="T76" fmla="*/ 109 w 3024"/>
                <a:gd name="T77" fmla="*/ 2006 h 2018"/>
                <a:gd name="T78" fmla="*/ 60 w 3024"/>
                <a:gd name="T79" fmla="*/ 1978 h 2018"/>
                <a:gd name="T80" fmla="*/ 23 w 3024"/>
                <a:gd name="T81" fmla="*/ 1934 h 2018"/>
                <a:gd name="T82" fmla="*/ 3 w 3024"/>
                <a:gd name="T83" fmla="*/ 1879 h 2018"/>
                <a:gd name="T84" fmla="*/ 0 w 3024"/>
                <a:gd name="T85" fmla="*/ 170 h 2018"/>
                <a:gd name="T86" fmla="*/ 10 w 3024"/>
                <a:gd name="T87" fmla="*/ 110 h 2018"/>
                <a:gd name="T88" fmla="*/ 40 w 3024"/>
                <a:gd name="T89" fmla="*/ 61 h 2018"/>
                <a:gd name="T90" fmla="*/ 83 w 3024"/>
                <a:gd name="T91" fmla="*/ 24 h 2018"/>
                <a:gd name="T92" fmla="*/ 137 w 3024"/>
                <a:gd name="T93" fmla="*/ 4 h 2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024" h="2018">
                  <a:moveTo>
                    <a:pt x="168" y="0"/>
                  </a:moveTo>
                  <a:lnTo>
                    <a:pt x="2856" y="0"/>
                  </a:lnTo>
                  <a:lnTo>
                    <a:pt x="2887" y="4"/>
                  </a:lnTo>
                  <a:lnTo>
                    <a:pt x="2915" y="12"/>
                  </a:lnTo>
                  <a:lnTo>
                    <a:pt x="2941" y="24"/>
                  </a:lnTo>
                  <a:lnTo>
                    <a:pt x="2964" y="40"/>
                  </a:lnTo>
                  <a:lnTo>
                    <a:pt x="2984" y="61"/>
                  </a:lnTo>
                  <a:lnTo>
                    <a:pt x="3001" y="84"/>
                  </a:lnTo>
                  <a:lnTo>
                    <a:pt x="3014" y="110"/>
                  </a:lnTo>
                  <a:lnTo>
                    <a:pt x="3021" y="139"/>
                  </a:lnTo>
                  <a:lnTo>
                    <a:pt x="3024" y="170"/>
                  </a:lnTo>
                  <a:lnTo>
                    <a:pt x="3024" y="869"/>
                  </a:lnTo>
                  <a:lnTo>
                    <a:pt x="3021" y="891"/>
                  </a:lnTo>
                  <a:lnTo>
                    <a:pt x="3013" y="912"/>
                  </a:lnTo>
                  <a:lnTo>
                    <a:pt x="3000" y="928"/>
                  </a:lnTo>
                  <a:lnTo>
                    <a:pt x="2982" y="941"/>
                  </a:lnTo>
                  <a:lnTo>
                    <a:pt x="2962" y="950"/>
                  </a:lnTo>
                  <a:lnTo>
                    <a:pt x="2941" y="954"/>
                  </a:lnTo>
                  <a:lnTo>
                    <a:pt x="2829" y="954"/>
                  </a:lnTo>
                  <a:lnTo>
                    <a:pt x="2806" y="950"/>
                  </a:lnTo>
                  <a:lnTo>
                    <a:pt x="2786" y="941"/>
                  </a:lnTo>
                  <a:lnTo>
                    <a:pt x="2768" y="928"/>
                  </a:lnTo>
                  <a:lnTo>
                    <a:pt x="2755" y="912"/>
                  </a:lnTo>
                  <a:lnTo>
                    <a:pt x="2747" y="891"/>
                  </a:lnTo>
                  <a:lnTo>
                    <a:pt x="2744" y="869"/>
                  </a:lnTo>
                  <a:lnTo>
                    <a:pt x="2744" y="562"/>
                  </a:lnTo>
                  <a:lnTo>
                    <a:pt x="2702" y="558"/>
                  </a:lnTo>
                  <a:lnTo>
                    <a:pt x="2664" y="549"/>
                  </a:lnTo>
                  <a:lnTo>
                    <a:pt x="2626" y="535"/>
                  </a:lnTo>
                  <a:lnTo>
                    <a:pt x="2591" y="516"/>
                  </a:lnTo>
                  <a:lnTo>
                    <a:pt x="2561" y="492"/>
                  </a:lnTo>
                  <a:lnTo>
                    <a:pt x="2532" y="465"/>
                  </a:lnTo>
                  <a:lnTo>
                    <a:pt x="2509" y="433"/>
                  </a:lnTo>
                  <a:lnTo>
                    <a:pt x="2490" y="399"/>
                  </a:lnTo>
                  <a:lnTo>
                    <a:pt x="2476" y="362"/>
                  </a:lnTo>
                  <a:lnTo>
                    <a:pt x="2467" y="322"/>
                  </a:lnTo>
                  <a:lnTo>
                    <a:pt x="2464" y="280"/>
                  </a:lnTo>
                  <a:lnTo>
                    <a:pt x="560" y="280"/>
                  </a:lnTo>
                  <a:lnTo>
                    <a:pt x="557" y="322"/>
                  </a:lnTo>
                  <a:lnTo>
                    <a:pt x="548" y="362"/>
                  </a:lnTo>
                  <a:lnTo>
                    <a:pt x="534" y="399"/>
                  </a:lnTo>
                  <a:lnTo>
                    <a:pt x="515" y="433"/>
                  </a:lnTo>
                  <a:lnTo>
                    <a:pt x="492" y="465"/>
                  </a:lnTo>
                  <a:lnTo>
                    <a:pt x="463" y="492"/>
                  </a:lnTo>
                  <a:lnTo>
                    <a:pt x="433" y="516"/>
                  </a:lnTo>
                  <a:lnTo>
                    <a:pt x="398" y="535"/>
                  </a:lnTo>
                  <a:lnTo>
                    <a:pt x="360" y="549"/>
                  </a:lnTo>
                  <a:lnTo>
                    <a:pt x="322" y="558"/>
                  </a:lnTo>
                  <a:lnTo>
                    <a:pt x="280" y="562"/>
                  </a:lnTo>
                  <a:lnTo>
                    <a:pt x="280" y="1458"/>
                  </a:lnTo>
                  <a:lnTo>
                    <a:pt x="322" y="1460"/>
                  </a:lnTo>
                  <a:lnTo>
                    <a:pt x="360" y="1469"/>
                  </a:lnTo>
                  <a:lnTo>
                    <a:pt x="398" y="1483"/>
                  </a:lnTo>
                  <a:lnTo>
                    <a:pt x="433" y="1502"/>
                  </a:lnTo>
                  <a:lnTo>
                    <a:pt x="463" y="1526"/>
                  </a:lnTo>
                  <a:lnTo>
                    <a:pt x="492" y="1553"/>
                  </a:lnTo>
                  <a:lnTo>
                    <a:pt x="515" y="1585"/>
                  </a:lnTo>
                  <a:lnTo>
                    <a:pt x="534" y="1619"/>
                  </a:lnTo>
                  <a:lnTo>
                    <a:pt x="548" y="1656"/>
                  </a:lnTo>
                  <a:lnTo>
                    <a:pt x="557" y="1696"/>
                  </a:lnTo>
                  <a:lnTo>
                    <a:pt x="560" y="1738"/>
                  </a:lnTo>
                  <a:lnTo>
                    <a:pt x="2101" y="1738"/>
                  </a:lnTo>
                  <a:lnTo>
                    <a:pt x="2122" y="1740"/>
                  </a:lnTo>
                  <a:lnTo>
                    <a:pt x="2142" y="1749"/>
                  </a:lnTo>
                  <a:lnTo>
                    <a:pt x="2160" y="1762"/>
                  </a:lnTo>
                  <a:lnTo>
                    <a:pt x="2173" y="1778"/>
                  </a:lnTo>
                  <a:lnTo>
                    <a:pt x="2181" y="1799"/>
                  </a:lnTo>
                  <a:lnTo>
                    <a:pt x="2184" y="1821"/>
                  </a:lnTo>
                  <a:lnTo>
                    <a:pt x="2184" y="1933"/>
                  </a:lnTo>
                  <a:lnTo>
                    <a:pt x="2181" y="1955"/>
                  </a:lnTo>
                  <a:lnTo>
                    <a:pt x="2173" y="1976"/>
                  </a:lnTo>
                  <a:lnTo>
                    <a:pt x="2160" y="1992"/>
                  </a:lnTo>
                  <a:lnTo>
                    <a:pt x="2142" y="2005"/>
                  </a:lnTo>
                  <a:lnTo>
                    <a:pt x="2122" y="2014"/>
                  </a:lnTo>
                  <a:lnTo>
                    <a:pt x="2101" y="2018"/>
                  </a:lnTo>
                  <a:lnTo>
                    <a:pt x="168" y="2018"/>
                  </a:lnTo>
                  <a:lnTo>
                    <a:pt x="137" y="2014"/>
                  </a:lnTo>
                  <a:lnTo>
                    <a:pt x="109" y="2006"/>
                  </a:lnTo>
                  <a:lnTo>
                    <a:pt x="83" y="1994"/>
                  </a:lnTo>
                  <a:lnTo>
                    <a:pt x="60" y="1978"/>
                  </a:lnTo>
                  <a:lnTo>
                    <a:pt x="40" y="1957"/>
                  </a:lnTo>
                  <a:lnTo>
                    <a:pt x="23" y="1934"/>
                  </a:lnTo>
                  <a:lnTo>
                    <a:pt x="10" y="1908"/>
                  </a:lnTo>
                  <a:lnTo>
                    <a:pt x="3" y="1879"/>
                  </a:lnTo>
                  <a:lnTo>
                    <a:pt x="0" y="1850"/>
                  </a:lnTo>
                  <a:lnTo>
                    <a:pt x="0" y="170"/>
                  </a:lnTo>
                  <a:lnTo>
                    <a:pt x="3" y="139"/>
                  </a:lnTo>
                  <a:lnTo>
                    <a:pt x="10" y="110"/>
                  </a:lnTo>
                  <a:lnTo>
                    <a:pt x="23" y="84"/>
                  </a:lnTo>
                  <a:lnTo>
                    <a:pt x="40" y="61"/>
                  </a:lnTo>
                  <a:lnTo>
                    <a:pt x="60" y="40"/>
                  </a:lnTo>
                  <a:lnTo>
                    <a:pt x="83" y="24"/>
                  </a:lnTo>
                  <a:lnTo>
                    <a:pt x="109" y="12"/>
                  </a:lnTo>
                  <a:lnTo>
                    <a:pt x="137" y="4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2" name="Freeform 27">
              <a:extLst>
                <a:ext uri="{FF2B5EF4-FFF2-40B4-BE49-F238E27FC236}">
                  <a16:creationId xmlns:a16="http://schemas.microsoft.com/office/drawing/2014/main" id="{8FB3ED6F-861B-4E16-BDFC-3C9E904C7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81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3" name="Freeform 28">
              <a:extLst>
                <a:ext uri="{FF2B5EF4-FFF2-40B4-BE49-F238E27FC236}">
                  <a16:creationId xmlns:a16="http://schemas.microsoft.com/office/drawing/2014/main" id="{03FE2D9C-1443-411D-9CEE-57278278A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17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4" name="Freeform 29">
              <a:extLst>
                <a:ext uri="{FF2B5EF4-FFF2-40B4-BE49-F238E27FC236}">
                  <a16:creationId xmlns:a16="http://schemas.microsoft.com/office/drawing/2014/main" id="{5341C74E-0C38-4192-A63A-34377E74B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253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85" name="Rectángulo 84">
            <a:extLst>
              <a:ext uri="{FF2B5EF4-FFF2-40B4-BE49-F238E27FC236}">
                <a16:creationId xmlns:a16="http://schemas.microsoft.com/office/drawing/2014/main" id="{B450EE4C-C092-44D9-9918-8AD1AF46C86D}"/>
              </a:ext>
            </a:extLst>
          </p:cNvPr>
          <p:cNvSpPr/>
          <p:nvPr/>
        </p:nvSpPr>
        <p:spPr>
          <a:xfrm>
            <a:off x="7688277" y="6298839"/>
            <a:ext cx="24914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$22,0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ingreso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sp>
        <p:nvSpPr>
          <p:cNvPr id="86" name="Elipse 85">
            <a:extLst>
              <a:ext uri="{FF2B5EF4-FFF2-40B4-BE49-F238E27FC236}">
                <a16:creationId xmlns:a16="http://schemas.microsoft.com/office/drawing/2014/main" id="{489585B1-DD39-41BE-91ED-81BD1B35602D}"/>
              </a:ext>
            </a:extLst>
          </p:cNvPr>
          <p:cNvSpPr/>
          <p:nvPr/>
        </p:nvSpPr>
        <p:spPr>
          <a:xfrm>
            <a:off x="-248830" y="-82689"/>
            <a:ext cx="1812587" cy="1812070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7" name="Elipse 86">
            <a:extLst>
              <a:ext uri="{FF2B5EF4-FFF2-40B4-BE49-F238E27FC236}">
                <a16:creationId xmlns:a16="http://schemas.microsoft.com/office/drawing/2014/main" id="{6E06B714-FDE1-4358-A5F1-D014728AB448}"/>
              </a:ext>
            </a:extLst>
          </p:cNvPr>
          <p:cNvSpPr/>
          <p:nvPr/>
        </p:nvSpPr>
        <p:spPr>
          <a:xfrm>
            <a:off x="53008" y="238539"/>
            <a:ext cx="1192696" cy="1132537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Rectangle 3">
            <a:extLst>
              <a:ext uri="{FF2B5EF4-FFF2-40B4-BE49-F238E27FC236}">
                <a16:creationId xmlns:a16="http://schemas.microsoft.com/office/drawing/2014/main" id="{43A708B3-1050-4B05-872A-EAFCD527F2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08" y="450631"/>
            <a:ext cx="940744" cy="920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60958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66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pleSoft-Bold" panose="02000000000000000000" pitchFamily="50" charset="0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229021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23" grpId="0" autoUpdateAnimBg="0"/>
      <p:bldP spid="24" grpId="0"/>
      <p:bldP spid="25" grpId="0" autoUpdateAnimBg="0"/>
      <p:bldP spid="30" grpId="0"/>
      <p:bldP spid="31" grpId="0" autoUpdateAnimBg="0"/>
      <p:bldP spid="58" grpId="0"/>
      <p:bldP spid="61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>
            <a:extLst>
              <a:ext uri="{FF2B5EF4-FFF2-40B4-BE49-F238E27FC236}">
                <a16:creationId xmlns:a16="http://schemas.microsoft.com/office/drawing/2014/main" id="{1FCE7519-9A78-C24A-95FE-3F1964D72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373" y="389884"/>
            <a:ext cx="10407339" cy="1282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1219170">
              <a:defRPr/>
            </a:pPr>
            <a:r>
              <a:rPr lang="es-ES" sz="2667" dirty="0">
                <a:solidFill>
                  <a:srgbClr val="253D90"/>
                </a:solidFill>
                <a:latin typeface="+mj-lt"/>
              </a:rPr>
              <a:t>Diseñamos y ejecutamos programas, proyectos y servicios que brinden herramientas para el crecimiento de las empresas</a:t>
            </a:r>
          </a:p>
          <a:p>
            <a:pPr>
              <a:lnSpc>
                <a:spcPct val="90000"/>
              </a:lnSpc>
            </a:pPr>
            <a:endParaRPr lang="es-CO" sz="2667" dirty="0">
              <a:solidFill>
                <a:srgbClr val="253D90"/>
              </a:solidFill>
              <a:latin typeface="+mj-lt"/>
            </a:endParaRPr>
          </a:p>
        </p:txBody>
      </p:sp>
      <p:sp>
        <p:nvSpPr>
          <p:cNvPr id="15" name="Arc 34">
            <a:extLst>
              <a:ext uri="{FF2B5EF4-FFF2-40B4-BE49-F238E27FC236}">
                <a16:creationId xmlns:a16="http://schemas.microsoft.com/office/drawing/2014/main" id="{E162F3AA-ADF4-4BD0-8A1A-08A8EEA9EFB5}"/>
              </a:ext>
            </a:extLst>
          </p:cNvPr>
          <p:cNvSpPr/>
          <p:nvPr/>
        </p:nvSpPr>
        <p:spPr>
          <a:xfrm rot="18819844">
            <a:off x="-114840" y="115318"/>
            <a:ext cx="1449312" cy="1475265"/>
          </a:xfrm>
          <a:prstGeom prst="arc">
            <a:avLst>
              <a:gd name="adj1" fmla="val 16196098"/>
              <a:gd name="adj2" fmla="val 15344087"/>
            </a:avLst>
          </a:prstGeom>
          <a:noFill/>
          <a:ln w="373063" cap="rnd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1388DFC0-E327-4B6F-824A-EDEB165BF1F5}"/>
              </a:ext>
            </a:extLst>
          </p:cNvPr>
          <p:cNvSpPr/>
          <p:nvPr/>
        </p:nvSpPr>
        <p:spPr>
          <a:xfrm>
            <a:off x="-57401" y="170533"/>
            <a:ext cx="1334433" cy="1335712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 sz="2400"/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C3554177-BAA0-480A-8B13-E377B5A84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72" y="444132"/>
            <a:ext cx="940744" cy="93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s-ES_tradnl" sz="6667" b="1" dirty="0">
                <a:solidFill>
                  <a:schemeClr val="tx2"/>
                </a:solidFill>
                <a:latin typeface="AmpleSoft-Bold" panose="02000000000000000000" pitchFamily="50" charset="0"/>
                <a:cs typeface="AmpleSoft Bold"/>
              </a:rPr>
              <a:t>3</a:t>
            </a:r>
            <a:endParaRPr lang="da-DK" sz="6667" b="1" dirty="0">
              <a:solidFill>
                <a:schemeClr val="tx2"/>
              </a:solidFill>
              <a:latin typeface="AmpleSoft Bold"/>
              <a:cs typeface="AmpleSoft Bold"/>
            </a:endParaRPr>
          </a:p>
        </p:txBody>
      </p:sp>
      <p:grpSp>
        <p:nvGrpSpPr>
          <p:cNvPr id="20" name="Group 101">
            <a:extLst>
              <a:ext uri="{FF2B5EF4-FFF2-40B4-BE49-F238E27FC236}">
                <a16:creationId xmlns:a16="http://schemas.microsoft.com/office/drawing/2014/main" id="{33A230D0-48A9-42C1-9D46-54492F3AF56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452225" y="2694295"/>
            <a:ext cx="477002" cy="432910"/>
            <a:chOff x="3285" y="1484"/>
            <a:chExt cx="476" cy="432"/>
          </a:xfrm>
          <a:solidFill>
            <a:srgbClr val="FF0353"/>
          </a:solidFill>
        </p:grpSpPr>
        <p:sp>
          <p:nvSpPr>
            <p:cNvPr id="21" name="Freeform 103">
              <a:extLst>
                <a:ext uri="{FF2B5EF4-FFF2-40B4-BE49-F238E27FC236}">
                  <a16:creationId xmlns:a16="http://schemas.microsoft.com/office/drawing/2014/main" id="{43DD6E64-8315-46DF-9FFE-37EB77F2F4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43" y="1484"/>
              <a:ext cx="160" cy="160"/>
            </a:xfrm>
            <a:custGeom>
              <a:avLst/>
              <a:gdLst>
                <a:gd name="T0" fmla="*/ 518 w 1120"/>
                <a:gd name="T1" fmla="*/ 283 h 1120"/>
                <a:gd name="T2" fmla="*/ 442 w 1120"/>
                <a:gd name="T3" fmla="*/ 305 h 1120"/>
                <a:gd name="T4" fmla="*/ 376 w 1120"/>
                <a:gd name="T5" fmla="*/ 348 h 1120"/>
                <a:gd name="T6" fmla="*/ 325 w 1120"/>
                <a:gd name="T7" fmla="*/ 407 h 1120"/>
                <a:gd name="T8" fmla="*/ 291 w 1120"/>
                <a:gd name="T9" fmla="*/ 480 h 1120"/>
                <a:gd name="T10" fmla="*/ 280 w 1120"/>
                <a:gd name="T11" fmla="*/ 560 h 1120"/>
                <a:gd name="T12" fmla="*/ 291 w 1120"/>
                <a:gd name="T13" fmla="*/ 641 h 1120"/>
                <a:gd name="T14" fmla="*/ 325 w 1120"/>
                <a:gd name="T15" fmla="*/ 713 h 1120"/>
                <a:gd name="T16" fmla="*/ 376 w 1120"/>
                <a:gd name="T17" fmla="*/ 772 h 1120"/>
                <a:gd name="T18" fmla="*/ 442 w 1120"/>
                <a:gd name="T19" fmla="*/ 815 h 1120"/>
                <a:gd name="T20" fmla="*/ 518 w 1120"/>
                <a:gd name="T21" fmla="*/ 838 h 1120"/>
                <a:gd name="T22" fmla="*/ 602 w 1120"/>
                <a:gd name="T23" fmla="*/ 838 h 1120"/>
                <a:gd name="T24" fmla="*/ 678 w 1120"/>
                <a:gd name="T25" fmla="*/ 815 h 1120"/>
                <a:gd name="T26" fmla="*/ 744 w 1120"/>
                <a:gd name="T27" fmla="*/ 772 h 1120"/>
                <a:gd name="T28" fmla="*/ 795 w 1120"/>
                <a:gd name="T29" fmla="*/ 713 h 1120"/>
                <a:gd name="T30" fmla="*/ 829 w 1120"/>
                <a:gd name="T31" fmla="*/ 641 h 1120"/>
                <a:gd name="T32" fmla="*/ 840 w 1120"/>
                <a:gd name="T33" fmla="*/ 560 h 1120"/>
                <a:gd name="T34" fmla="*/ 829 w 1120"/>
                <a:gd name="T35" fmla="*/ 480 h 1120"/>
                <a:gd name="T36" fmla="*/ 795 w 1120"/>
                <a:gd name="T37" fmla="*/ 407 h 1120"/>
                <a:gd name="T38" fmla="*/ 744 w 1120"/>
                <a:gd name="T39" fmla="*/ 348 h 1120"/>
                <a:gd name="T40" fmla="*/ 678 w 1120"/>
                <a:gd name="T41" fmla="*/ 305 h 1120"/>
                <a:gd name="T42" fmla="*/ 602 w 1120"/>
                <a:gd name="T43" fmla="*/ 283 h 1120"/>
                <a:gd name="T44" fmla="*/ 560 w 1120"/>
                <a:gd name="T45" fmla="*/ 0 h 1120"/>
                <a:gd name="T46" fmla="*/ 673 w 1120"/>
                <a:gd name="T47" fmla="*/ 11 h 1120"/>
                <a:gd name="T48" fmla="*/ 778 w 1120"/>
                <a:gd name="T49" fmla="*/ 44 h 1120"/>
                <a:gd name="T50" fmla="*/ 873 w 1120"/>
                <a:gd name="T51" fmla="*/ 96 h 1120"/>
                <a:gd name="T52" fmla="*/ 956 w 1120"/>
                <a:gd name="T53" fmla="*/ 164 h 1120"/>
                <a:gd name="T54" fmla="*/ 1024 w 1120"/>
                <a:gd name="T55" fmla="*/ 247 h 1120"/>
                <a:gd name="T56" fmla="*/ 1076 w 1120"/>
                <a:gd name="T57" fmla="*/ 342 h 1120"/>
                <a:gd name="T58" fmla="*/ 1109 w 1120"/>
                <a:gd name="T59" fmla="*/ 447 h 1120"/>
                <a:gd name="T60" fmla="*/ 1120 w 1120"/>
                <a:gd name="T61" fmla="*/ 560 h 1120"/>
                <a:gd name="T62" fmla="*/ 1109 w 1120"/>
                <a:gd name="T63" fmla="*/ 673 h 1120"/>
                <a:gd name="T64" fmla="*/ 1076 w 1120"/>
                <a:gd name="T65" fmla="*/ 778 h 1120"/>
                <a:gd name="T66" fmla="*/ 1024 w 1120"/>
                <a:gd name="T67" fmla="*/ 874 h 1120"/>
                <a:gd name="T68" fmla="*/ 956 w 1120"/>
                <a:gd name="T69" fmla="*/ 956 h 1120"/>
                <a:gd name="T70" fmla="*/ 873 w 1120"/>
                <a:gd name="T71" fmla="*/ 1024 h 1120"/>
                <a:gd name="T72" fmla="*/ 778 w 1120"/>
                <a:gd name="T73" fmla="*/ 1076 h 1120"/>
                <a:gd name="T74" fmla="*/ 673 w 1120"/>
                <a:gd name="T75" fmla="*/ 1109 h 1120"/>
                <a:gd name="T76" fmla="*/ 560 w 1120"/>
                <a:gd name="T77" fmla="*/ 1120 h 1120"/>
                <a:gd name="T78" fmla="*/ 447 w 1120"/>
                <a:gd name="T79" fmla="*/ 1109 h 1120"/>
                <a:gd name="T80" fmla="*/ 342 w 1120"/>
                <a:gd name="T81" fmla="*/ 1076 h 1120"/>
                <a:gd name="T82" fmla="*/ 247 w 1120"/>
                <a:gd name="T83" fmla="*/ 1024 h 1120"/>
                <a:gd name="T84" fmla="*/ 164 w 1120"/>
                <a:gd name="T85" fmla="*/ 956 h 1120"/>
                <a:gd name="T86" fmla="*/ 96 w 1120"/>
                <a:gd name="T87" fmla="*/ 874 h 1120"/>
                <a:gd name="T88" fmla="*/ 44 w 1120"/>
                <a:gd name="T89" fmla="*/ 778 h 1120"/>
                <a:gd name="T90" fmla="*/ 11 w 1120"/>
                <a:gd name="T91" fmla="*/ 673 h 1120"/>
                <a:gd name="T92" fmla="*/ 0 w 1120"/>
                <a:gd name="T93" fmla="*/ 560 h 1120"/>
                <a:gd name="T94" fmla="*/ 11 w 1120"/>
                <a:gd name="T95" fmla="*/ 447 h 1120"/>
                <a:gd name="T96" fmla="*/ 44 w 1120"/>
                <a:gd name="T97" fmla="*/ 342 h 1120"/>
                <a:gd name="T98" fmla="*/ 96 w 1120"/>
                <a:gd name="T99" fmla="*/ 247 h 1120"/>
                <a:gd name="T100" fmla="*/ 164 w 1120"/>
                <a:gd name="T101" fmla="*/ 164 h 1120"/>
                <a:gd name="T102" fmla="*/ 247 w 1120"/>
                <a:gd name="T103" fmla="*/ 96 h 1120"/>
                <a:gd name="T104" fmla="*/ 342 w 1120"/>
                <a:gd name="T105" fmla="*/ 44 h 1120"/>
                <a:gd name="T106" fmla="*/ 447 w 1120"/>
                <a:gd name="T107" fmla="*/ 11 h 1120"/>
                <a:gd name="T108" fmla="*/ 560 w 1120"/>
                <a:gd name="T109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20" h="1120">
                  <a:moveTo>
                    <a:pt x="560" y="280"/>
                  </a:moveTo>
                  <a:lnTo>
                    <a:pt x="518" y="283"/>
                  </a:lnTo>
                  <a:lnTo>
                    <a:pt x="480" y="291"/>
                  </a:lnTo>
                  <a:lnTo>
                    <a:pt x="442" y="305"/>
                  </a:lnTo>
                  <a:lnTo>
                    <a:pt x="407" y="325"/>
                  </a:lnTo>
                  <a:lnTo>
                    <a:pt x="376" y="348"/>
                  </a:lnTo>
                  <a:lnTo>
                    <a:pt x="348" y="377"/>
                  </a:lnTo>
                  <a:lnTo>
                    <a:pt x="325" y="407"/>
                  </a:lnTo>
                  <a:lnTo>
                    <a:pt x="305" y="442"/>
                  </a:lnTo>
                  <a:lnTo>
                    <a:pt x="291" y="480"/>
                  </a:lnTo>
                  <a:lnTo>
                    <a:pt x="283" y="519"/>
                  </a:lnTo>
                  <a:lnTo>
                    <a:pt x="280" y="560"/>
                  </a:lnTo>
                  <a:lnTo>
                    <a:pt x="283" y="602"/>
                  </a:lnTo>
                  <a:lnTo>
                    <a:pt x="291" y="641"/>
                  </a:lnTo>
                  <a:lnTo>
                    <a:pt x="305" y="678"/>
                  </a:lnTo>
                  <a:lnTo>
                    <a:pt x="325" y="713"/>
                  </a:lnTo>
                  <a:lnTo>
                    <a:pt x="348" y="744"/>
                  </a:lnTo>
                  <a:lnTo>
                    <a:pt x="376" y="772"/>
                  </a:lnTo>
                  <a:lnTo>
                    <a:pt x="407" y="795"/>
                  </a:lnTo>
                  <a:lnTo>
                    <a:pt x="442" y="815"/>
                  </a:lnTo>
                  <a:lnTo>
                    <a:pt x="480" y="829"/>
                  </a:lnTo>
                  <a:lnTo>
                    <a:pt x="518" y="838"/>
                  </a:lnTo>
                  <a:lnTo>
                    <a:pt x="560" y="841"/>
                  </a:lnTo>
                  <a:lnTo>
                    <a:pt x="602" y="838"/>
                  </a:lnTo>
                  <a:lnTo>
                    <a:pt x="640" y="829"/>
                  </a:lnTo>
                  <a:lnTo>
                    <a:pt x="678" y="815"/>
                  </a:lnTo>
                  <a:lnTo>
                    <a:pt x="713" y="795"/>
                  </a:lnTo>
                  <a:lnTo>
                    <a:pt x="744" y="772"/>
                  </a:lnTo>
                  <a:lnTo>
                    <a:pt x="772" y="744"/>
                  </a:lnTo>
                  <a:lnTo>
                    <a:pt x="795" y="713"/>
                  </a:lnTo>
                  <a:lnTo>
                    <a:pt x="815" y="678"/>
                  </a:lnTo>
                  <a:lnTo>
                    <a:pt x="829" y="641"/>
                  </a:lnTo>
                  <a:lnTo>
                    <a:pt x="837" y="602"/>
                  </a:lnTo>
                  <a:lnTo>
                    <a:pt x="840" y="560"/>
                  </a:lnTo>
                  <a:lnTo>
                    <a:pt x="837" y="519"/>
                  </a:lnTo>
                  <a:lnTo>
                    <a:pt x="829" y="480"/>
                  </a:lnTo>
                  <a:lnTo>
                    <a:pt x="815" y="442"/>
                  </a:lnTo>
                  <a:lnTo>
                    <a:pt x="795" y="407"/>
                  </a:lnTo>
                  <a:lnTo>
                    <a:pt x="772" y="377"/>
                  </a:lnTo>
                  <a:lnTo>
                    <a:pt x="744" y="348"/>
                  </a:lnTo>
                  <a:lnTo>
                    <a:pt x="713" y="325"/>
                  </a:lnTo>
                  <a:lnTo>
                    <a:pt x="678" y="305"/>
                  </a:lnTo>
                  <a:lnTo>
                    <a:pt x="640" y="291"/>
                  </a:lnTo>
                  <a:lnTo>
                    <a:pt x="602" y="283"/>
                  </a:lnTo>
                  <a:lnTo>
                    <a:pt x="560" y="280"/>
                  </a:lnTo>
                  <a:close/>
                  <a:moveTo>
                    <a:pt x="560" y="0"/>
                  </a:moveTo>
                  <a:lnTo>
                    <a:pt x="617" y="3"/>
                  </a:lnTo>
                  <a:lnTo>
                    <a:pt x="673" y="11"/>
                  </a:lnTo>
                  <a:lnTo>
                    <a:pt x="726" y="25"/>
                  </a:lnTo>
                  <a:lnTo>
                    <a:pt x="778" y="44"/>
                  </a:lnTo>
                  <a:lnTo>
                    <a:pt x="827" y="68"/>
                  </a:lnTo>
                  <a:lnTo>
                    <a:pt x="873" y="96"/>
                  </a:lnTo>
                  <a:lnTo>
                    <a:pt x="916" y="128"/>
                  </a:lnTo>
                  <a:lnTo>
                    <a:pt x="956" y="164"/>
                  </a:lnTo>
                  <a:lnTo>
                    <a:pt x="992" y="204"/>
                  </a:lnTo>
                  <a:lnTo>
                    <a:pt x="1024" y="247"/>
                  </a:lnTo>
                  <a:lnTo>
                    <a:pt x="1053" y="293"/>
                  </a:lnTo>
                  <a:lnTo>
                    <a:pt x="1076" y="342"/>
                  </a:lnTo>
                  <a:lnTo>
                    <a:pt x="1095" y="394"/>
                  </a:lnTo>
                  <a:lnTo>
                    <a:pt x="1109" y="447"/>
                  </a:lnTo>
                  <a:lnTo>
                    <a:pt x="1117" y="503"/>
                  </a:lnTo>
                  <a:lnTo>
                    <a:pt x="1120" y="560"/>
                  </a:lnTo>
                  <a:lnTo>
                    <a:pt x="1117" y="617"/>
                  </a:lnTo>
                  <a:lnTo>
                    <a:pt x="1109" y="673"/>
                  </a:lnTo>
                  <a:lnTo>
                    <a:pt x="1095" y="727"/>
                  </a:lnTo>
                  <a:lnTo>
                    <a:pt x="1076" y="778"/>
                  </a:lnTo>
                  <a:lnTo>
                    <a:pt x="1053" y="827"/>
                  </a:lnTo>
                  <a:lnTo>
                    <a:pt x="1024" y="874"/>
                  </a:lnTo>
                  <a:lnTo>
                    <a:pt x="992" y="916"/>
                  </a:lnTo>
                  <a:lnTo>
                    <a:pt x="956" y="956"/>
                  </a:lnTo>
                  <a:lnTo>
                    <a:pt x="916" y="993"/>
                  </a:lnTo>
                  <a:lnTo>
                    <a:pt x="873" y="1024"/>
                  </a:lnTo>
                  <a:lnTo>
                    <a:pt x="827" y="1053"/>
                  </a:lnTo>
                  <a:lnTo>
                    <a:pt x="778" y="1076"/>
                  </a:lnTo>
                  <a:lnTo>
                    <a:pt x="726" y="1096"/>
                  </a:lnTo>
                  <a:lnTo>
                    <a:pt x="673" y="1109"/>
                  </a:lnTo>
                  <a:lnTo>
                    <a:pt x="617" y="1118"/>
                  </a:lnTo>
                  <a:lnTo>
                    <a:pt x="560" y="1120"/>
                  </a:lnTo>
                  <a:lnTo>
                    <a:pt x="503" y="1118"/>
                  </a:lnTo>
                  <a:lnTo>
                    <a:pt x="447" y="1109"/>
                  </a:lnTo>
                  <a:lnTo>
                    <a:pt x="394" y="1096"/>
                  </a:lnTo>
                  <a:lnTo>
                    <a:pt x="342" y="1076"/>
                  </a:lnTo>
                  <a:lnTo>
                    <a:pt x="293" y="1053"/>
                  </a:lnTo>
                  <a:lnTo>
                    <a:pt x="247" y="1024"/>
                  </a:lnTo>
                  <a:lnTo>
                    <a:pt x="204" y="993"/>
                  </a:lnTo>
                  <a:lnTo>
                    <a:pt x="164" y="956"/>
                  </a:lnTo>
                  <a:lnTo>
                    <a:pt x="128" y="916"/>
                  </a:lnTo>
                  <a:lnTo>
                    <a:pt x="96" y="874"/>
                  </a:lnTo>
                  <a:lnTo>
                    <a:pt x="67" y="827"/>
                  </a:lnTo>
                  <a:lnTo>
                    <a:pt x="44" y="778"/>
                  </a:lnTo>
                  <a:lnTo>
                    <a:pt x="25" y="727"/>
                  </a:lnTo>
                  <a:lnTo>
                    <a:pt x="11" y="673"/>
                  </a:lnTo>
                  <a:lnTo>
                    <a:pt x="3" y="617"/>
                  </a:lnTo>
                  <a:lnTo>
                    <a:pt x="0" y="560"/>
                  </a:lnTo>
                  <a:lnTo>
                    <a:pt x="3" y="503"/>
                  </a:lnTo>
                  <a:lnTo>
                    <a:pt x="11" y="447"/>
                  </a:lnTo>
                  <a:lnTo>
                    <a:pt x="25" y="394"/>
                  </a:lnTo>
                  <a:lnTo>
                    <a:pt x="44" y="342"/>
                  </a:lnTo>
                  <a:lnTo>
                    <a:pt x="67" y="293"/>
                  </a:lnTo>
                  <a:lnTo>
                    <a:pt x="96" y="247"/>
                  </a:lnTo>
                  <a:lnTo>
                    <a:pt x="128" y="204"/>
                  </a:lnTo>
                  <a:lnTo>
                    <a:pt x="164" y="164"/>
                  </a:lnTo>
                  <a:lnTo>
                    <a:pt x="204" y="128"/>
                  </a:lnTo>
                  <a:lnTo>
                    <a:pt x="247" y="96"/>
                  </a:lnTo>
                  <a:lnTo>
                    <a:pt x="293" y="68"/>
                  </a:lnTo>
                  <a:lnTo>
                    <a:pt x="342" y="44"/>
                  </a:lnTo>
                  <a:lnTo>
                    <a:pt x="394" y="25"/>
                  </a:lnTo>
                  <a:lnTo>
                    <a:pt x="447" y="11"/>
                  </a:lnTo>
                  <a:lnTo>
                    <a:pt x="503" y="3"/>
                  </a:lnTo>
                  <a:lnTo>
                    <a:pt x="5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/>
              <a:endParaRPr lang="es-ES" sz="24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2" name="Freeform 104">
              <a:extLst>
                <a:ext uri="{FF2B5EF4-FFF2-40B4-BE49-F238E27FC236}">
                  <a16:creationId xmlns:a16="http://schemas.microsoft.com/office/drawing/2014/main" id="{B6C597B4-A501-4B27-B5BD-279915664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8" y="1509"/>
              <a:ext cx="115" cy="142"/>
            </a:xfrm>
            <a:custGeom>
              <a:avLst/>
              <a:gdLst>
                <a:gd name="T0" fmla="*/ 545 w 805"/>
                <a:gd name="T1" fmla="*/ 2 h 991"/>
                <a:gd name="T2" fmla="*/ 638 w 805"/>
                <a:gd name="T3" fmla="*/ 21 h 991"/>
                <a:gd name="T4" fmla="*/ 725 w 805"/>
                <a:gd name="T5" fmla="*/ 56 h 991"/>
                <a:gd name="T6" fmla="*/ 782 w 805"/>
                <a:gd name="T7" fmla="*/ 93 h 991"/>
                <a:gd name="T8" fmla="*/ 800 w 805"/>
                <a:gd name="T9" fmla="*/ 124 h 991"/>
                <a:gd name="T10" fmla="*/ 805 w 805"/>
                <a:gd name="T11" fmla="*/ 160 h 991"/>
                <a:gd name="T12" fmla="*/ 792 w 805"/>
                <a:gd name="T13" fmla="*/ 196 h 991"/>
                <a:gd name="T14" fmla="*/ 700 w 805"/>
                <a:gd name="T15" fmla="*/ 291 h 991"/>
                <a:gd name="T16" fmla="*/ 670 w 805"/>
                <a:gd name="T17" fmla="*/ 311 h 991"/>
                <a:gd name="T18" fmla="*/ 636 w 805"/>
                <a:gd name="T19" fmla="*/ 317 h 991"/>
                <a:gd name="T20" fmla="*/ 602 w 805"/>
                <a:gd name="T21" fmla="*/ 308 h 991"/>
                <a:gd name="T22" fmla="*/ 545 w 805"/>
                <a:gd name="T23" fmla="*/ 285 h 991"/>
                <a:gd name="T24" fmla="*/ 484 w 805"/>
                <a:gd name="T25" fmla="*/ 280 h 991"/>
                <a:gd name="T26" fmla="*/ 424 w 805"/>
                <a:gd name="T27" fmla="*/ 292 h 991"/>
                <a:gd name="T28" fmla="*/ 368 w 805"/>
                <a:gd name="T29" fmla="*/ 322 h 991"/>
                <a:gd name="T30" fmla="*/ 321 w 805"/>
                <a:gd name="T31" fmla="*/ 369 h 991"/>
                <a:gd name="T32" fmla="*/ 290 w 805"/>
                <a:gd name="T33" fmla="*/ 428 h 991"/>
                <a:gd name="T34" fmla="*/ 280 w 805"/>
                <a:gd name="T35" fmla="*/ 495 h 991"/>
                <a:gd name="T36" fmla="*/ 290 w 805"/>
                <a:gd name="T37" fmla="*/ 562 h 991"/>
                <a:gd name="T38" fmla="*/ 321 w 805"/>
                <a:gd name="T39" fmla="*/ 621 h 991"/>
                <a:gd name="T40" fmla="*/ 368 w 805"/>
                <a:gd name="T41" fmla="*/ 669 h 991"/>
                <a:gd name="T42" fmla="*/ 424 w 805"/>
                <a:gd name="T43" fmla="*/ 699 h 991"/>
                <a:gd name="T44" fmla="*/ 484 w 805"/>
                <a:gd name="T45" fmla="*/ 711 h 991"/>
                <a:gd name="T46" fmla="*/ 545 w 805"/>
                <a:gd name="T47" fmla="*/ 705 h 991"/>
                <a:gd name="T48" fmla="*/ 602 w 805"/>
                <a:gd name="T49" fmla="*/ 682 h 991"/>
                <a:gd name="T50" fmla="*/ 636 w 805"/>
                <a:gd name="T51" fmla="*/ 673 h 991"/>
                <a:gd name="T52" fmla="*/ 670 w 805"/>
                <a:gd name="T53" fmla="*/ 679 h 991"/>
                <a:gd name="T54" fmla="*/ 700 w 805"/>
                <a:gd name="T55" fmla="*/ 700 h 991"/>
                <a:gd name="T56" fmla="*/ 792 w 805"/>
                <a:gd name="T57" fmla="*/ 795 h 991"/>
                <a:gd name="T58" fmla="*/ 805 w 805"/>
                <a:gd name="T59" fmla="*/ 830 h 991"/>
                <a:gd name="T60" fmla="*/ 800 w 805"/>
                <a:gd name="T61" fmla="*/ 867 h 991"/>
                <a:gd name="T62" fmla="*/ 781 w 805"/>
                <a:gd name="T63" fmla="*/ 898 h 991"/>
                <a:gd name="T64" fmla="*/ 724 w 805"/>
                <a:gd name="T65" fmla="*/ 935 h 991"/>
                <a:gd name="T66" fmla="*/ 636 w 805"/>
                <a:gd name="T67" fmla="*/ 971 h 991"/>
                <a:gd name="T68" fmla="*/ 543 w 805"/>
                <a:gd name="T69" fmla="*/ 988 h 991"/>
                <a:gd name="T70" fmla="*/ 450 w 805"/>
                <a:gd name="T71" fmla="*/ 989 h 991"/>
                <a:gd name="T72" fmla="*/ 360 w 805"/>
                <a:gd name="T73" fmla="*/ 972 h 991"/>
                <a:gd name="T74" fmla="*/ 273 w 805"/>
                <a:gd name="T75" fmla="*/ 938 h 991"/>
                <a:gd name="T76" fmla="*/ 193 w 805"/>
                <a:gd name="T77" fmla="*/ 887 h 991"/>
                <a:gd name="T78" fmla="*/ 121 w 805"/>
                <a:gd name="T79" fmla="*/ 820 h 991"/>
                <a:gd name="T80" fmla="*/ 62 w 805"/>
                <a:gd name="T81" fmla="*/ 737 h 991"/>
                <a:gd name="T82" fmla="*/ 23 w 805"/>
                <a:gd name="T83" fmla="*/ 646 h 991"/>
                <a:gd name="T84" fmla="*/ 2 w 805"/>
                <a:gd name="T85" fmla="*/ 549 h 991"/>
                <a:gd name="T86" fmla="*/ 2 w 805"/>
                <a:gd name="T87" fmla="*/ 450 h 991"/>
                <a:gd name="T88" fmla="*/ 21 w 805"/>
                <a:gd name="T89" fmla="*/ 352 h 991"/>
                <a:gd name="T90" fmla="*/ 58 w 805"/>
                <a:gd name="T91" fmla="*/ 261 h 991"/>
                <a:gd name="T92" fmla="*/ 116 w 805"/>
                <a:gd name="T93" fmla="*/ 176 h 991"/>
                <a:gd name="T94" fmla="*/ 189 w 805"/>
                <a:gd name="T95" fmla="*/ 106 h 991"/>
                <a:gd name="T96" fmla="*/ 271 w 805"/>
                <a:gd name="T97" fmla="*/ 54 h 991"/>
                <a:gd name="T98" fmla="*/ 359 w 805"/>
                <a:gd name="T99" fmla="*/ 19 h 991"/>
                <a:gd name="T100" fmla="*/ 451 w 805"/>
                <a:gd name="T101" fmla="*/ 2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05" h="991">
                  <a:moveTo>
                    <a:pt x="498" y="0"/>
                  </a:moveTo>
                  <a:lnTo>
                    <a:pt x="545" y="2"/>
                  </a:lnTo>
                  <a:lnTo>
                    <a:pt x="592" y="9"/>
                  </a:lnTo>
                  <a:lnTo>
                    <a:pt x="638" y="21"/>
                  </a:lnTo>
                  <a:lnTo>
                    <a:pt x="682" y="36"/>
                  </a:lnTo>
                  <a:lnTo>
                    <a:pt x="725" y="56"/>
                  </a:lnTo>
                  <a:lnTo>
                    <a:pt x="767" y="81"/>
                  </a:lnTo>
                  <a:lnTo>
                    <a:pt x="782" y="93"/>
                  </a:lnTo>
                  <a:lnTo>
                    <a:pt x="793" y="108"/>
                  </a:lnTo>
                  <a:lnTo>
                    <a:pt x="800" y="124"/>
                  </a:lnTo>
                  <a:lnTo>
                    <a:pt x="805" y="143"/>
                  </a:lnTo>
                  <a:lnTo>
                    <a:pt x="805" y="160"/>
                  </a:lnTo>
                  <a:lnTo>
                    <a:pt x="800" y="178"/>
                  </a:lnTo>
                  <a:lnTo>
                    <a:pt x="792" y="196"/>
                  </a:lnTo>
                  <a:lnTo>
                    <a:pt x="780" y="211"/>
                  </a:lnTo>
                  <a:lnTo>
                    <a:pt x="700" y="291"/>
                  </a:lnTo>
                  <a:lnTo>
                    <a:pt x="686" y="303"/>
                  </a:lnTo>
                  <a:lnTo>
                    <a:pt x="670" y="311"/>
                  </a:lnTo>
                  <a:lnTo>
                    <a:pt x="654" y="316"/>
                  </a:lnTo>
                  <a:lnTo>
                    <a:pt x="636" y="317"/>
                  </a:lnTo>
                  <a:lnTo>
                    <a:pt x="619" y="315"/>
                  </a:lnTo>
                  <a:lnTo>
                    <a:pt x="602" y="308"/>
                  </a:lnTo>
                  <a:lnTo>
                    <a:pt x="574" y="294"/>
                  </a:lnTo>
                  <a:lnTo>
                    <a:pt x="545" y="285"/>
                  </a:lnTo>
                  <a:lnTo>
                    <a:pt x="514" y="280"/>
                  </a:lnTo>
                  <a:lnTo>
                    <a:pt x="484" y="280"/>
                  </a:lnTo>
                  <a:lnTo>
                    <a:pt x="453" y="284"/>
                  </a:lnTo>
                  <a:lnTo>
                    <a:pt x="424" y="292"/>
                  </a:lnTo>
                  <a:lnTo>
                    <a:pt x="394" y="305"/>
                  </a:lnTo>
                  <a:lnTo>
                    <a:pt x="368" y="322"/>
                  </a:lnTo>
                  <a:lnTo>
                    <a:pt x="343" y="342"/>
                  </a:lnTo>
                  <a:lnTo>
                    <a:pt x="321" y="369"/>
                  </a:lnTo>
                  <a:lnTo>
                    <a:pt x="304" y="397"/>
                  </a:lnTo>
                  <a:lnTo>
                    <a:pt x="290" y="428"/>
                  </a:lnTo>
                  <a:lnTo>
                    <a:pt x="282" y="461"/>
                  </a:lnTo>
                  <a:lnTo>
                    <a:pt x="280" y="495"/>
                  </a:lnTo>
                  <a:lnTo>
                    <a:pt x="282" y="530"/>
                  </a:lnTo>
                  <a:lnTo>
                    <a:pt x="290" y="562"/>
                  </a:lnTo>
                  <a:lnTo>
                    <a:pt x="304" y="593"/>
                  </a:lnTo>
                  <a:lnTo>
                    <a:pt x="321" y="621"/>
                  </a:lnTo>
                  <a:lnTo>
                    <a:pt x="343" y="648"/>
                  </a:lnTo>
                  <a:lnTo>
                    <a:pt x="368" y="669"/>
                  </a:lnTo>
                  <a:lnTo>
                    <a:pt x="394" y="685"/>
                  </a:lnTo>
                  <a:lnTo>
                    <a:pt x="424" y="699"/>
                  </a:lnTo>
                  <a:lnTo>
                    <a:pt x="453" y="707"/>
                  </a:lnTo>
                  <a:lnTo>
                    <a:pt x="484" y="711"/>
                  </a:lnTo>
                  <a:lnTo>
                    <a:pt x="514" y="710"/>
                  </a:lnTo>
                  <a:lnTo>
                    <a:pt x="545" y="705"/>
                  </a:lnTo>
                  <a:lnTo>
                    <a:pt x="574" y="697"/>
                  </a:lnTo>
                  <a:lnTo>
                    <a:pt x="602" y="682"/>
                  </a:lnTo>
                  <a:lnTo>
                    <a:pt x="619" y="676"/>
                  </a:lnTo>
                  <a:lnTo>
                    <a:pt x="636" y="673"/>
                  </a:lnTo>
                  <a:lnTo>
                    <a:pt x="654" y="674"/>
                  </a:lnTo>
                  <a:lnTo>
                    <a:pt x="670" y="679"/>
                  </a:lnTo>
                  <a:lnTo>
                    <a:pt x="686" y="687"/>
                  </a:lnTo>
                  <a:lnTo>
                    <a:pt x="700" y="700"/>
                  </a:lnTo>
                  <a:lnTo>
                    <a:pt x="780" y="780"/>
                  </a:lnTo>
                  <a:lnTo>
                    <a:pt x="792" y="795"/>
                  </a:lnTo>
                  <a:lnTo>
                    <a:pt x="800" y="813"/>
                  </a:lnTo>
                  <a:lnTo>
                    <a:pt x="805" y="830"/>
                  </a:lnTo>
                  <a:lnTo>
                    <a:pt x="805" y="848"/>
                  </a:lnTo>
                  <a:lnTo>
                    <a:pt x="800" y="867"/>
                  </a:lnTo>
                  <a:lnTo>
                    <a:pt x="792" y="883"/>
                  </a:lnTo>
                  <a:lnTo>
                    <a:pt x="781" y="898"/>
                  </a:lnTo>
                  <a:lnTo>
                    <a:pt x="766" y="910"/>
                  </a:lnTo>
                  <a:lnTo>
                    <a:pt x="724" y="935"/>
                  </a:lnTo>
                  <a:lnTo>
                    <a:pt x="680" y="955"/>
                  </a:lnTo>
                  <a:lnTo>
                    <a:pt x="636" y="971"/>
                  </a:lnTo>
                  <a:lnTo>
                    <a:pt x="590" y="982"/>
                  </a:lnTo>
                  <a:lnTo>
                    <a:pt x="543" y="988"/>
                  </a:lnTo>
                  <a:lnTo>
                    <a:pt x="496" y="991"/>
                  </a:lnTo>
                  <a:lnTo>
                    <a:pt x="450" y="989"/>
                  </a:lnTo>
                  <a:lnTo>
                    <a:pt x="404" y="982"/>
                  </a:lnTo>
                  <a:lnTo>
                    <a:pt x="360" y="972"/>
                  </a:lnTo>
                  <a:lnTo>
                    <a:pt x="316" y="957"/>
                  </a:lnTo>
                  <a:lnTo>
                    <a:pt x="273" y="938"/>
                  </a:lnTo>
                  <a:lnTo>
                    <a:pt x="232" y="915"/>
                  </a:lnTo>
                  <a:lnTo>
                    <a:pt x="193" y="887"/>
                  </a:lnTo>
                  <a:lnTo>
                    <a:pt x="156" y="855"/>
                  </a:lnTo>
                  <a:lnTo>
                    <a:pt x="121" y="820"/>
                  </a:lnTo>
                  <a:lnTo>
                    <a:pt x="90" y="780"/>
                  </a:lnTo>
                  <a:lnTo>
                    <a:pt x="62" y="737"/>
                  </a:lnTo>
                  <a:lnTo>
                    <a:pt x="41" y="693"/>
                  </a:lnTo>
                  <a:lnTo>
                    <a:pt x="23" y="646"/>
                  </a:lnTo>
                  <a:lnTo>
                    <a:pt x="10" y="598"/>
                  </a:lnTo>
                  <a:lnTo>
                    <a:pt x="2" y="549"/>
                  </a:lnTo>
                  <a:lnTo>
                    <a:pt x="0" y="499"/>
                  </a:lnTo>
                  <a:lnTo>
                    <a:pt x="2" y="450"/>
                  </a:lnTo>
                  <a:lnTo>
                    <a:pt x="8" y="401"/>
                  </a:lnTo>
                  <a:lnTo>
                    <a:pt x="21" y="352"/>
                  </a:lnTo>
                  <a:lnTo>
                    <a:pt x="37" y="306"/>
                  </a:lnTo>
                  <a:lnTo>
                    <a:pt x="58" y="261"/>
                  </a:lnTo>
                  <a:lnTo>
                    <a:pt x="85" y="217"/>
                  </a:lnTo>
                  <a:lnTo>
                    <a:pt x="116" y="176"/>
                  </a:lnTo>
                  <a:lnTo>
                    <a:pt x="152" y="139"/>
                  </a:lnTo>
                  <a:lnTo>
                    <a:pt x="189" y="106"/>
                  </a:lnTo>
                  <a:lnTo>
                    <a:pt x="229" y="78"/>
                  </a:lnTo>
                  <a:lnTo>
                    <a:pt x="271" y="54"/>
                  </a:lnTo>
                  <a:lnTo>
                    <a:pt x="314" y="34"/>
                  </a:lnTo>
                  <a:lnTo>
                    <a:pt x="359" y="19"/>
                  </a:lnTo>
                  <a:lnTo>
                    <a:pt x="405" y="8"/>
                  </a:lnTo>
                  <a:lnTo>
                    <a:pt x="451" y="2"/>
                  </a:lnTo>
                  <a:lnTo>
                    <a:pt x="4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/>
              <a:endParaRPr lang="es-ES" sz="24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3" name="Freeform 105">
              <a:extLst>
                <a:ext uri="{FF2B5EF4-FFF2-40B4-BE49-F238E27FC236}">
                  <a16:creationId xmlns:a16="http://schemas.microsoft.com/office/drawing/2014/main" id="{3A5EDAC1-C36E-44AF-BAA5-0D48C076A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" y="1509"/>
              <a:ext cx="115" cy="142"/>
            </a:xfrm>
            <a:custGeom>
              <a:avLst/>
              <a:gdLst>
                <a:gd name="T0" fmla="*/ 358 w 803"/>
                <a:gd name="T1" fmla="*/ 3 h 992"/>
                <a:gd name="T2" fmla="*/ 455 w 803"/>
                <a:gd name="T3" fmla="*/ 23 h 992"/>
                <a:gd name="T4" fmla="*/ 544 w 803"/>
                <a:gd name="T5" fmla="*/ 60 h 992"/>
                <a:gd name="T6" fmla="*/ 626 w 803"/>
                <a:gd name="T7" fmla="*/ 116 h 992"/>
                <a:gd name="T8" fmla="*/ 697 w 803"/>
                <a:gd name="T9" fmla="*/ 189 h 992"/>
                <a:gd name="T10" fmla="*/ 752 w 803"/>
                <a:gd name="T11" fmla="*/ 276 h 992"/>
                <a:gd name="T12" fmla="*/ 788 w 803"/>
                <a:gd name="T13" fmla="*/ 371 h 992"/>
                <a:gd name="T14" fmla="*/ 803 w 803"/>
                <a:gd name="T15" fmla="*/ 471 h 992"/>
                <a:gd name="T16" fmla="*/ 798 w 803"/>
                <a:gd name="T17" fmla="*/ 571 h 992"/>
                <a:gd name="T18" fmla="*/ 772 w 803"/>
                <a:gd name="T19" fmla="*/ 670 h 992"/>
                <a:gd name="T20" fmla="*/ 727 w 803"/>
                <a:gd name="T21" fmla="*/ 762 h 992"/>
                <a:gd name="T22" fmla="*/ 662 w 803"/>
                <a:gd name="T23" fmla="*/ 842 h 992"/>
                <a:gd name="T24" fmla="*/ 587 w 803"/>
                <a:gd name="T25" fmla="*/ 906 h 992"/>
                <a:gd name="T26" fmla="*/ 501 w 803"/>
                <a:gd name="T27" fmla="*/ 953 h 992"/>
                <a:gd name="T28" fmla="*/ 407 w 803"/>
                <a:gd name="T29" fmla="*/ 982 h 992"/>
                <a:gd name="T30" fmla="*/ 308 w 803"/>
                <a:gd name="T31" fmla="*/ 992 h 992"/>
                <a:gd name="T32" fmla="*/ 212 w 803"/>
                <a:gd name="T33" fmla="*/ 983 h 992"/>
                <a:gd name="T34" fmla="*/ 121 w 803"/>
                <a:gd name="T35" fmla="*/ 955 h 992"/>
                <a:gd name="T36" fmla="*/ 37 w 803"/>
                <a:gd name="T37" fmla="*/ 911 h 992"/>
                <a:gd name="T38" fmla="*/ 11 w 803"/>
                <a:gd name="T39" fmla="*/ 884 h 992"/>
                <a:gd name="T40" fmla="*/ 0 w 803"/>
                <a:gd name="T41" fmla="*/ 849 h 992"/>
                <a:gd name="T42" fmla="*/ 3 w 803"/>
                <a:gd name="T43" fmla="*/ 813 h 992"/>
                <a:gd name="T44" fmla="*/ 23 w 803"/>
                <a:gd name="T45" fmla="*/ 781 h 992"/>
                <a:gd name="T46" fmla="*/ 119 w 803"/>
                <a:gd name="T47" fmla="*/ 688 h 992"/>
                <a:gd name="T48" fmla="*/ 150 w 803"/>
                <a:gd name="T49" fmla="*/ 675 h 992"/>
                <a:gd name="T50" fmla="*/ 184 w 803"/>
                <a:gd name="T51" fmla="*/ 676 h 992"/>
                <a:gd name="T52" fmla="*/ 229 w 803"/>
                <a:gd name="T53" fmla="*/ 696 h 992"/>
                <a:gd name="T54" fmla="*/ 290 w 803"/>
                <a:gd name="T55" fmla="*/ 709 h 992"/>
                <a:gd name="T56" fmla="*/ 351 w 803"/>
                <a:gd name="T57" fmla="*/ 706 h 992"/>
                <a:gd name="T58" fmla="*/ 410 w 803"/>
                <a:gd name="T59" fmla="*/ 685 h 992"/>
                <a:gd name="T60" fmla="*/ 461 w 803"/>
                <a:gd name="T61" fmla="*/ 649 h 992"/>
                <a:gd name="T62" fmla="*/ 501 w 803"/>
                <a:gd name="T63" fmla="*/ 594 h 992"/>
                <a:gd name="T64" fmla="*/ 521 w 803"/>
                <a:gd name="T65" fmla="*/ 531 h 992"/>
                <a:gd name="T66" fmla="*/ 521 w 803"/>
                <a:gd name="T67" fmla="*/ 462 h 992"/>
                <a:gd name="T68" fmla="*/ 501 w 803"/>
                <a:gd name="T69" fmla="*/ 398 h 992"/>
                <a:gd name="T70" fmla="*/ 461 w 803"/>
                <a:gd name="T71" fmla="*/ 343 h 992"/>
                <a:gd name="T72" fmla="*/ 410 w 803"/>
                <a:gd name="T73" fmla="*/ 307 h 992"/>
                <a:gd name="T74" fmla="*/ 351 w 803"/>
                <a:gd name="T75" fmla="*/ 286 h 992"/>
                <a:gd name="T76" fmla="*/ 290 w 803"/>
                <a:gd name="T77" fmla="*/ 283 h 992"/>
                <a:gd name="T78" fmla="*/ 229 w 803"/>
                <a:gd name="T79" fmla="*/ 296 h 992"/>
                <a:gd name="T80" fmla="*/ 185 w 803"/>
                <a:gd name="T81" fmla="*/ 316 h 992"/>
                <a:gd name="T82" fmla="*/ 150 w 803"/>
                <a:gd name="T83" fmla="*/ 317 h 992"/>
                <a:gd name="T84" fmla="*/ 119 w 803"/>
                <a:gd name="T85" fmla="*/ 304 h 992"/>
                <a:gd name="T86" fmla="*/ 23 w 803"/>
                <a:gd name="T87" fmla="*/ 211 h 992"/>
                <a:gd name="T88" fmla="*/ 3 w 803"/>
                <a:gd name="T89" fmla="*/ 179 h 992"/>
                <a:gd name="T90" fmla="*/ 0 w 803"/>
                <a:gd name="T91" fmla="*/ 143 h 992"/>
                <a:gd name="T92" fmla="*/ 11 w 803"/>
                <a:gd name="T93" fmla="*/ 108 h 992"/>
                <a:gd name="T94" fmla="*/ 37 w 803"/>
                <a:gd name="T95" fmla="*/ 81 h 992"/>
                <a:gd name="T96" fmla="*/ 121 w 803"/>
                <a:gd name="T97" fmla="*/ 37 h 992"/>
                <a:gd name="T98" fmla="*/ 212 w 803"/>
                <a:gd name="T99" fmla="*/ 9 h 992"/>
                <a:gd name="T100" fmla="*/ 308 w 803"/>
                <a:gd name="T101" fmla="*/ 0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03" h="992">
                  <a:moveTo>
                    <a:pt x="308" y="0"/>
                  </a:moveTo>
                  <a:lnTo>
                    <a:pt x="358" y="3"/>
                  </a:lnTo>
                  <a:lnTo>
                    <a:pt x="407" y="10"/>
                  </a:lnTo>
                  <a:lnTo>
                    <a:pt x="455" y="23"/>
                  </a:lnTo>
                  <a:lnTo>
                    <a:pt x="501" y="39"/>
                  </a:lnTo>
                  <a:lnTo>
                    <a:pt x="544" y="60"/>
                  </a:lnTo>
                  <a:lnTo>
                    <a:pt x="587" y="86"/>
                  </a:lnTo>
                  <a:lnTo>
                    <a:pt x="626" y="116"/>
                  </a:lnTo>
                  <a:lnTo>
                    <a:pt x="662" y="150"/>
                  </a:lnTo>
                  <a:lnTo>
                    <a:pt x="697" y="189"/>
                  </a:lnTo>
                  <a:lnTo>
                    <a:pt x="727" y="231"/>
                  </a:lnTo>
                  <a:lnTo>
                    <a:pt x="752" y="276"/>
                  </a:lnTo>
                  <a:lnTo>
                    <a:pt x="772" y="323"/>
                  </a:lnTo>
                  <a:lnTo>
                    <a:pt x="788" y="371"/>
                  </a:lnTo>
                  <a:lnTo>
                    <a:pt x="798" y="421"/>
                  </a:lnTo>
                  <a:lnTo>
                    <a:pt x="803" y="471"/>
                  </a:lnTo>
                  <a:lnTo>
                    <a:pt x="803" y="521"/>
                  </a:lnTo>
                  <a:lnTo>
                    <a:pt x="798" y="571"/>
                  </a:lnTo>
                  <a:lnTo>
                    <a:pt x="788" y="621"/>
                  </a:lnTo>
                  <a:lnTo>
                    <a:pt x="772" y="670"/>
                  </a:lnTo>
                  <a:lnTo>
                    <a:pt x="752" y="717"/>
                  </a:lnTo>
                  <a:lnTo>
                    <a:pt x="727" y="762"/>
                  </a:lnTo>
                  <a:lnTo>
                    <a:pt x="697" y="804"/>
                  </a:lnTo>
                  <a:lnTo>
                    <a:pt x="662" y="842"/>
                  </a:lnTo>
                  <a:lnTo>
                    <a:pt x="626" y="876"/>
                  </a:lnTo>
                  <a:lnTo>
                    <a:pt x="587" y="906"/>
                  </a:lnTo>
                  <a:lnTo>
                    <a:pt x="544" y="932"/>
                  </a:lnTo>
                  <a:lnTo>
                    <a:pt x="501" y="953"/>
                  </a:lnTo>
                  <a:lnTo>
                    <a:pt x="455" y="969"/>
                  </a:lnTo>
                  <a:lnTo>
                    <a:pt x="407" y="982"/>
                  </a:lnTo>
                  <a:lnTo>
                    <a:pt x="358" y="989"/>
                  </a:lnTo>
                  <a:lnTo>
                    <a:pt x="308" y="992"/>
                  </a:lnTo>
                  <a:lnTo>
                    <a:pt x="259" y="990"/>
                  </a:lnTo>
                  <a:lnTo>
                    <a:pt x="212" y="983"/>
                  </a:lnTo>
                  <a:lnTo>
                    <a:pt x="166" y="972"/>
                  </a:lnTo>
                  <a:lnTo>
                    <a:pt x="121" y="955"/>
                  </a:lnTo>
                  <a:lnTo>
                    <a:pt x="78" y="936"/>
                  </a:lnTo>
                  <a:lnTo>
                    <a:pt x="37" y="911"/>
                  </a:lnTo>
                  <a:lnTo>
                    <a:pt x="22" y="899"/>
                  </a:lnTo>
                  <a:lnTo>
                    <a:pt x="11" y="884"/>
                  </a:lnTo>
                  <a:lnTo>
                    <a:pt x="3" y="868"/>
                  </a:lnTo>
                  <a:lnTo>
                    <a:pt x="0" y="849"/>
                  </a:lnTo>
                  <a:lnTo>
                    <a:pt x="0" y="831"/>
                  </a:lnTo>
                  <a:lnTo>
                    <a:pt x="3" y="813"/>
                  </a:lnTo>
                  <a:lnTo>
                    <a:pt x="11" y="796"/>
                  </a:lnTo>
                  <a:lnTo>
                    <a:pt x="23" y="781"/>
                  </a:lnTo>
                  <a:lnTo>
                    <a:pt x="104" y="700"/>
                  </a:lnTo>
                  <a:lnTo>
                    <a:pt x="119" y="688"/>
                  </a:lnTo>
                  <a:lnTo>
                    <a:pt x="134" y="680"/>
                  </a:lnTo>
                  <a:lnTo>
                    <a:pt x="150" y="675"/>
                  </a:lnTo>
                  <a:lnTo>
                    <a:pt x="168" y="674"/>
                  </a:lnTo>
                  <a:lnTo>
                    <a:pt x="184" y="676"/>
                  </a:lnTo>
                  <a:lnTo>
                    <a:pt x="200" y="682"/>
                  </a:lnTo>
                  <a:lnTo>
                    <a:pt x="229" y="696"/>
                  </a:lnTo>
                  <a:lnTo>
                    <a:pt x="258" y="705"/>
                  </a:lnTo>
                  <a:lnTo>
                    <a:pt x="290" y="709"/>
                  </a:lnTo>
                  <a:lnTo>
                    <a:pt x="320" y="710"/>
                  </a:lnTo>
                  <a:lnTo>
                    <a:pt x="351" y="706"/>
                  </a:lnTo>
                  <a:lnTo>
                    <a:pt x="381" y="698"/>
                  </a:lnTo>
                  <a:lnTo>
                    <a:pt x="410" y="685"/>
                  </a:lnTo>
                  <a:lnTo>
                    <a:pt x="436" y="669"/>
                  </a:lnTo>
                  <a:lnTo>
                    <a:pt x="461" y="649"/>
                  </a:lnTo>
                  <a:lnTo>
                    <a:pt x="483" y="622"/>
                  </a:lnTo>
                  <a:lnTo>
                    <a:pt x="501" y="594"/>
                  </a:lnTo>
                  <a:lnTo>
                    <a:pt x="513" y="563"/>
                  </a:lnTo>
                  <a:lnTo>
                    <a:pt x="521" y="531"/>
                  </a:lnTo>
                  <a:lnTo>
                    <a:pt x="524" y="496"/>
                  </a:lnTo>
                  <a:lnTo>
                    <a:pt x="521" y="462"/>
                  </a:lnTo>
                  <a:lnTo>
                    <a:pt x="513" y="429"/>
                  </a:lnTo>
                  <a:lnTo>
                    <a:pt x="501" y="398"/>
                  </a:lnTo>
                  <a:lnTo>
                    <a:pt x="483" y="370"/>
                  </a:lnTo>
                  <a:lnTo>
                    <a:pt x="461" y="343"/>
                  </a:lnTo>
                  <a:lnTo>
                    <a:pt x="436" y="323"/>
                  </a:lnTo>
                  <a:lnTo>
                    <a:pt x="410" y="307"/>
                  </a:lnTo>
                  <a:lnTo>
                    <a:pt x="381" y="294"/>
                  </a:lnTo>
                  <a:lnTo>
                    <a:pt x="351" y="286"/>
                  </a:lnTo>
                  <a:lnTo>
                    <a:pt x="320" y="283"/>
                  </a:lnTo>
                  <a:lnTo>
                    <a:pt x="290" y="283"/>
                  </a:lnTo>
                  <a:lnTo>
                    <a:pt x="258" y="288"/>
                  </a:lnTo>
                  <a:lnTo>
                    <a:pt x="229" y="296"/>
                  </a:lnTo>
                  <a:lnTo>
                    <a:pt x="200" y="310"/>
                  </a:lnTo>
                  <a:lnTo>
                    <a:pt x="185" y="316"/>
                  </a:lnTo>
                  <a:lnTo>
                    <a:pt x="168" y="319"/>
                  </a:lnTo>
                  <a:lnTo>
                    <a:pt x="150" y="317"/>
                  </a:lnTo>
                  <a:lnTo>
                    <a:pt x="134" y="313"/>
                  </a:lnTo>
                  <a:lnTo>
                    <a:pt x="119" y="304"/>
                  </a:lnTo>
                  <a:lnTo>
                    <a:pt x="104" y="292"/>
                  </a:lnTo>
                  <a:lnTo>
                    <a:pt x="23" y="211"/>
                  </a:lnTo>
                  <a:lnTo>
                    <a:pt x="11" y="196"/>
                  </a:lnTo>
                  <a:lnTo>
                    <a:pt x="3" y="179"/>
                  </a:lnTo>
                  <a:lnTo>
                    <a:pt x="0" y="161"/>
                  </a:lnTo>
                  <a:lnTo>
                    <a:pt x="0" y="143"/>
                  </a:lnTo>
                  <a:lnTo>
                    <a:pt x="3" y="125"/>
                  </a:lnTo>
                  <a:lnTo>
                    <a:pt x="11" y="108"/>
                  </a:lnTo>
                  <a:lnTo>
                    <a:pt x="22" y="94"/>
                  </a:lnTo>
                  <a:lnTo>
                    <a:pt x="37" y="81"/>
                  </a:lnTo>
                  <a:lnTo>
                    <a:pt x="78" y="57"/>
                  </a:lnTo>
                  <a:lnTo>
                    <a:pt x="121" y="37"/>
                  </a:lnTo>
                  <a:lnTo>
                    <a:pt x="166" y="22"/>
                  </a:lnTo>
                  <a:lnTo>
                    <a:pt x="212" y="9"/>
                  </a:lnTo>
                  <a:lnTo>
                    <a:pt x="259" y="3"/>
                  </a:lnTo>
                  <a:lnTo>
                    <a:pt x="3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/>
              <a:endParaRPr lang="es-ES" sz="24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4" name="Freeform 106">
              <a:extLst>
                <a:ext uri="{FF2B5EF4-FFF2-40B4-BE49-F238E27FC236}">
                  <a16:creationId xmlns:a16="http://schemas.microsoft.com/office/drawing/2014/main" id="{CC1B2581-AFE0-4F38-B7B8-6A59169873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9" y="1678"/>
              <a:ext cx="228" cy="238"/>
            </a:xfrm>
            <a:custGeom>
              <a:avLst/>
              <a:gdLst>
                <a:gd name="T0" fmla="*/ 1266 w 1602"/>
                <a:gd name="T1" fmla="*/ 0 h 1664"/>
                <a:gd name="T2" fmla="*/ 1356 w 1602"/>
                <a:gd name="T3" fmla="*/ 12 h 1664"/>
                <a:gd name="T4" fmla="*/ 1435 w 1602"/>
                <a:gd name="T5" fmla="*/ 46 h 1664"/>
                <a:gd name="T6" fmla="*/ 1504 w 1602"/>
                <a:gd name="T7" fmla="*/ 98 h 1664"/>
                <a:gd name="T8" fmla="*/ 1556 w 1602"/>
                <a:gd name="T9" fmla="*/ 166 h 1664"/>
                <a:gd name="T10" fmla="*/ 1590 w 1602"/>
                <a:gd name="T11" fmla="*/ 247 h 1664"/>
                <a:gd name="T12" fmla="*/ 1602 w 1602"/>
                <a:gd name="T13" fmla="*/ 336 h 1664"/>
                <a:gd name="T14" fmla="*/ 1599 w 1602"/>
                <a:gd name="T15" fmla="*/ 1602 h 1664"/>
                <a:gd name="T16" fmla="*/ 1578 w 1602"/>
                <a:gd name="T17" fmla="*/ 1640 h 1664"/>
                <a:gd name="T18" fmla="*/ 1540 w 1602"/>
                <a:gd name="T19" fmla="*/ 1661 h 1664"/>
                <a:gd name="T20" fmla="*/ 1406 w 1602"/>
                <a:gd name="T21" fmla="*/ 1664 h 1664"/>
                <a:gd name="T22" fmla="*/ 1364 w 1602"/>
                <a:gd name="T23" fmla="*/ 1652 h 1664"/>
                <a:gd name="T24" fmla="*/ 1334 w 1602"/>
                <a:gd name="T25" fmla="*/ 1622 h 1664"/>
                <a:gd name="T26" fmla="*/ 1322 w 1602"/>
                <a:gd name="T27" fmla="*/ 1579 h 1664"/>
                <a:gd name="T28" fmla="*/ 1319 w 1602"/>
                <a:gd name="T29" fmla="*/ 366 h 1664"/>
                <a:gd name="T30" fmla="*/ 1298 w 1602"/>
                <a:gd name="T31" fmla="*/ 322 h 1664"/>
                <a:gd name="T32" fmla="*/ 1259 w 1602"/>
                <a:gd name="T33" fmla="*/ 291 h 1664"/>
                <a:gd name="T34" fmla="*/ 1210 w 1602"/>
                <a:gd name="T35" fmla="*/ 280 h 1664"/>
                <a:gd name="T36" fmla="*/ 366 w 1602"/>
                <a:gd name="T37" fmla="*/ 283 h 1664"/>
                <a:gd name="T38" fmla="*/ 321 w 1602"/>
                <a:gd name="T39" fmla="*/ 305 h 1664"/>
                <a:gd name="T40" fmla="*/ 291 w 1602"/>
                <a:gd name="T41" fmla="*/ 342 h 1664"/>
                <a:gd name="T42" fmla="*/ 280 w 1602"/>
                <a:gd name="T43" fmla="*/ 392 h 1664"/>
                <a:gd name="T44" fmla="*/ 277 w 1602"/>
                <a:gd name="T45" fmla="*/ 1602 h 1664"/>
                <a:gd name="T46" fmla="*/ 255 w 1602"/>
                <a:gd name="T47" fmla="*/ 1640 h 1664"/>
                <a:gd name="T48" fmla="*/ 218 w 1602"/>
                <a:gd name="T49" fmla="*/ 1661 h 1664"/>
                <a:gd name="T50" fmla="*/ 84 w 1602"/>
                <a:gd name="T51" fmla="*/ 1664 h 1664"/>
                <a:gd name="T52" fmla="*/ 41 w 1602"/>
                <a:gd name="T53" fmla="*/ 1652 h 1664"/>
                <a:gd name="T54" fmla="*/ 11 w 1602"/>
                <a:gd name="T55" fmla="*/ 1622 h 1664"/>
                <a:gd name="T56" fmla="*/ 0 w 1602"/>
                <a:gd name="T57" fmla="*/ 1579 h 1664"/>
                <a:gd name="T58" fmla="*/ 3 w 1602"/>
                <a:gd name="T59" fmla="*/ 290 h 1664"/>
                <a:gd name="T60" fmla="*/ 26 w 1602"/>
                <a:gd name="T61" fmla="*/ 205 h 1664"/>
                <a:gd name="T62" fmla="*/ 70 w 1602"/>
                <a:gd name="T63" fmla="*/ 131 h 1664"/>
                <a:gd name="T64" fmla="*/ 130 w 1602"/>
                <a:gd name="T65" fmla="*/ 71 h 1664"/>
                <a:gd name="T66" fmla="*/ 205 w 1602"/>
                <a:gd name="T67" fmla="*/ 27 h 1664"/>
                <a:gd name="T68" fmla="*/ 290 w 1602"/>
                <a:gd name="T69" fmla="*/ 3 h 1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02" h="1664">
                  <a:moveTo>
                    <a:pt x="336" y="0"/>
                  </a:moveTo>
                  <a:lnTo>
                    <a:pt x="1266" y="0"/>
                  </a:lnTo>
                  <a:lnTo>
                    <a:pt x="1312" y="3"/>
                  </a:lnTo>
                  <a:lnTo>
                    <a:pt x="1356" y="12"/>
                  </a:lnTo>
                  <a:lnTo>
                    <a:pt x="1397" y="27"/>
                  </a:lnTo>
                  <a:lnTo>
                    <a:pt x="1435" y="46"/>
                  </a:lnTo>
                  <a:lnTo>
                    <a:pt x="1472" y="71"/>
                  </a:lnTo>
                  <a:lnTo>
                    <a:pt x="1504" y="98"/>
                  </a:lnTo>
                  <a:lnTo>
                    <a:pt x="1532" y="131"/>
                  </a:lnTo>
                  <a:lnTo>
                    <a:pt x="1556" y="166"/>
                  </a:lnTo>
                  <a:lnTo>
                    <a:pt x="1576" y="205"/>
                  </a:lnTo>
                  <a:lnTo>
                    <a:pt x="1590" y="247"/>
                  </a:lnTo>
                  <a:lnTo>
                    <a:pt x="1599" y="290"/>
                  </a:lnTo>
                  <a:lnTo>
                    <a:pt x="1602" y="336"/>
                  </a:lnTo>
                  <a:lnTo>
                    <a:pt x="1602" y="1579"/>
                  </a:lnTo>
                  <a:lnTo>
                    <a:pt x="1599" y="1602"/>
                  </a:lnTo>
                  <a:lnTo>
                    <a:pt x="1591" y="1622"/>
                  </a:lnTo>
                  <a:lnTo>
                    <a:pt x="1578" y="1640"/>
                  </a:lnTo>
                  <a:lnTo>
                    <a:pt x="1561" y="1652"/>
                  </a:lnTo>
                  <a:lnTo>
                    <a:pt x="1540" y="1661"/>
                  </a:lnTo>
                  <a:lnTo>
                    <a:pt x="1518" y="1664"/>
                  </a:lnTo>
                  <a:lnTo>
                    <a:pt x="1406" y="1664"/>
                  </a:lnTo>
                  <a:lnTo>
                    <a:pt x="1384" y="1661"/>
                  </a:lnTo>
                  <a:lnTo>
                    <a:pt x="1364" y="1652"/>
                  </a:lnTo>
                  <a:lnTo>
                    <a:pt x="1347" y="1640"/>
                  </a:lnTo>
                  <a:lnTo>
                    <a:pt x="1334" y="1622"/>
                  </a:lnTo>
                  <a:lnTo>
                    <a:pt x="1325" y="1602"/>
                  </a:lnTo>
                  <a:lnTo>
                    <a:pt x="1322" y="1579"/>
                  </a:lnTo>
                  <a:lnTo>
                    <a:pt x="1322" y="392"/>
                  </a:lnTo>
                  <a:lnTo>
                    <a:pt x="1319" y="366"/>
                  </a:lnTo>
                  <a:lnTo>
                    <a:pt x="1311" y="342"/>
                  </a:lnTo>
                  <a:lnTo>
                    <a:pt x="1298" y="322"/>
                  </a:lnTo>
                  <a:lnTo>
                    <a:pt x="1281" y="305"/>
                  </a:lnTo>
                  <a:lnTo>
                    <a:pt x="1259" y="291"/>
                  </a:lnTo>
                  <a:lnTo>
                    <a:pt x="1236" y="283"/>
                  </a:lnTo>
                  <a:lnTo>
                    <a:pt x="1210" y="280"/>
                  </a:lnTo>
                  <a:lnTo>
                    <a:pt x="392" y="280"/>
                  </a:lnTo>
                  <a:lnTo>
                    <a:pt x="366" y="283"/>
                  </a:lnTo>
                  <a:lnTo>
                    <a:pt x="343" y="291"/>
                  </a:lnTo>
                  <a:lnTo>
                    <a:pt x="321" y="305"/>
                  </a:lnTo>
                  <a:lnTo>
                    <a:pt x="304" y="322"/>
                  </a:lnTo>
                  <a:lnTo>
                    <a:pt x="291" y="342"/>
                  </a:lnTo>
                  <a:lnTo>
                    <a:pt x="283" y="366"/>
                  </a:lnTo>
                  <a:lnTo>
                    <a:pt x="280" y="392"/>
                  </a:lnTo>
                  <a:lnTo>
                    <a:pt x="280" y="1579"/>
                  </a:lnTo>
                  <a:lnTo>
                    <a:pt x="277" y="1602"/>
                  </a:lnTo>
                  <a:lnTo>
                    <a:pt x="268" y="1622"/>
                  </a:lnTo>
                  <a:lnTo>
                    <a:pt x="255" y="1640"/>
                  </a:lnTo>
                  <a:lnTo>
                    <a:pt x="238" y="1652"/>
                  </a:lnTo>
                  <a:lnTo>
                    <a:pt x="218" y="1661"/>
                  </a:lnTo>
                  <a:lnTo>
                    <a:pt x="196" y="1664"/>
                  </a:lnTo>
                  <a:lnTo>
                    <a:pt x="84" y="1664"/>
                  </a:lnTo>
                  <a:lnTo>
                    <a:pt x="62" y="1661"/>
                  </a:lnTo>
                  <a:lnTo>
                    <a:pt x="41" y="1652"/>
                  </a:lnTo>
                  <a:lnTo>
                    <a:pt x="24" y="1640"/>
                  </a:lnTo>
                  <a:lnTo>
                    <a:pt x="11" y="1622"/>
                  </a:lnTo>
                  <a:lnTo>
                    <a:pt x="3" y="1602"/>
                  </a:lnTo>
                  <a:lnTo>
                    <a:pt x="0" y="1579"/>
                  </a:lnTo>
                  <a:lnTo>
                    <a:pt x="0" y="336"/>
                  </a:lnTo>
                  <a:lnTo>
                    <a:pt x="3" y="290"/>
                  </a:lnTo>
                  <a:lnTo>
                    <a:pt x="12" y="247"/>
                  </a:lnTo>
                  <a:lnTo>
                    <a:pt x="26" y="205"/>
                  </a:lnTo>
                  <a:lnTo>
                    <a:pt x="46" y="166"/>
                  </a:lnTo>
                  <a:lnTo>
                    <a:pt x="70" y="131"/>
                  </a:lnTo>
                  <a:lnTo>
                    <a:pt x="98" y="98"/>
                  </a:lnTo>
                  <a:lnTo>
                    <a:pt x="130" y="71"/>
                  </a:lnTo>
                  <a:lnTo>
                    <a:pt x="167" y="46"/>
                  </a:lnTo>
                  <a:lnTo>
                    <a:pt x="205" y="27"/>
                  </a:lnTo>
                  <a:lnTo>
                    <a:pt x="246" y="12"/>
                  </a:lnTo>
                  <a:lnTo>
                    <a:pt x="290" y="3"/>
                  </a:lnTo>
                  <a:lnTo>
                    <a:pt x="3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/>
              <a:endParaRPr lang="es-ES" sz="24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5" name="Freeform 107">
              <a:extLst>
                <a:ext uri="{FF2B5EF4-FFF2-40B4-BE49-F238E27FC236}">
                  <a16:creationId xmlns:a16="http://schemas.microsoft.com/office/drawing/2014/main" id="{C68617A6-2B14-4791-A0C6-24EB513528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" y="1695"/>
              <a:ext cx="90" cy="221"/>
            </a:xfrm>
            <a:custGeom>
              <a:avLst/>
              <a:gdLst>
                <a:gd name="T0" fmla="*/ 336 w 630"/>
                <a:gd name="T1" fmla="*/ 0 h 1549"/>
                <a:gd name="T2" fmla="*/ 545 w 630"/>
                <a:gd name="T3" fmla="*/ 0 h 1549"/>
                <a:gd name="T4" fmla="*/ 567 w 630"/>
                <a:gd name="T5" fmla="*/ 3 h 1549"/>
                <a:gd name="T6" fmla="*/ 588 w 630"/>
                <a:gd name="T7" fmla="*/ 12 h 1549"/>
                <a:gd name="T8" fmla="*/ 604 w 630"/>
                <a:gd name="T9" fmla="*/ 25 h 1549"/>
                <a:gd name="T10" fmla="*/ 617 w 630"/>
                <a:gd name="T11" fmla="*/ 42 h 1549"/>
                <a:gd name="T12" fmla="*/ 626 w 630"/>
                <a:gd name="T13" fmla="*/ 61 h 1549"/>
                <a:gd name="T14" fmla="*/ 630 w 630"/>
                <a:gd name="T15" fmla="*/ 84 h 1549"/>
                <a:gd name="T16" fmla="*/ 630 w 630"/>
                <a:gd name="T17" fmla="*/ 196 h 1549"/>
                <a:gd name="T18" fmla="*/ 626 w 630"/>
                <a:gd name="T19" fmla="*/ 218 h 1549"/>
                <a:gd name="T20" fmla="*/ 617 w 630"/>
                <a:gd name="T21" fmla="*/ 239 h 1549"/>
                <a:gd name="T22" fmla="*/ 604 w 630"/>
                <a:gd name="T23" fmla="*/ 255 h 1549"/>
                <a:gd name="T24" fmla="*/ 588 w 630"/>
                <a:gd name="T25" fmla="*/ 268 h 1549"/>
                <a:gd name="T26" fmla="*/ 567 w 630"/>
                <a:gd name="T27" fmla="*/ 277 h 1549"/>
                <a:gd name="T28" fmla="*/ 545 w 630"/>
                <a:gd name="T29" fmla="*/ 280 h 1549"/>
                <a:gd name="T30" fmla="*/ 392 w 630"/>
                <a:gd name="T31" fmla="*/ 280 h 1549"/>
                <a:gd name="T32" fmla="*/ 367 w 630"/>
                <a:gd name="T33" fmla="*/ 283 h 1549"/>
                <a:gd name="T34" fmla="*/ 342 w 630"/>
                <a:gd name="T35" fmla="*/ 292 h 1549"/>
                <a:gd name="T36" fmla="*/ 322 w 630"/>
                <a:gd name="T37" fmla="*/ 305 h 1549"/>
                <a:gd name="T38" fmla="*/ 305 w 630"/>
                <a:gd name="T39" fmla="*/ 322 h 1549"/>
                <a:gd name="T40" fmla="*/ 291 w 630"/>
                <a:gd name="T41" fmla="*/ 342 h 1549"/>
                <a:gd name="T42" fmla="*/ 283 w 630"/>
                <a:gd name="T43" fmla="*/ 366 h 1549"/>
                <a:gd name="T44" fmla="*/ 280 w 630"/>
                <a:gd name="T45" fmla="*/ 392 h 1549"/>
                <a:gd name="T46" fmla="*/ 280 w 630"/>
                <a:gd name="T47" fmla="*/ 1464 h 1549"/>
                <a:gd name="T48" fmla="*/ 277 w 630"/>
                <a:gd name="T49" fmla="*/ 1487 h 1549"/>
                <a:gd name="T50" fmla="*/ 269 w 630"/>
                <a:gd name="T51" fmla="*/ 1507 h 1549"/>
                <a:gd name="T52" fmla="*/ 256 w 630"/>
                <a:gd name="T53" fmla="*/ 1525 h 1549"/>
                <a:gd name="T54" fmla="*/ 239 w 630"/>
                <a:gd name="T55" fmla="*/ 1537 h 1549"/>
                <a:gd name="T56" fmla="*/ 218 w 630"/>
                <a:gd name="T57" fmla="*/ 1546 h 1549"/>
                <a:gd name="T58" fmla="*/ 196 w 630"/>
                <a:gd name="T59" fmla="*/ 1549 h 1549"/>
                <a:gd name="T60" fmla="*/ 85 w 630"/>
                <a:gd name="T61" fmla="*/ 1549 h 1549"/>
                <a:gd name="T62" fmla="*/ 62 w 630"/>
                <a:gd name="T63" fmla="*/ 1546 h 1549"/>
                <a:gd name="T64" fmla="*/ 42 w 630"/>
                <a:gd name="T65" fmla="*/ 1537 h 1549"/>
                <a:gd name="T66" fmla="*/ 25 w 630"/>
                <a:gd name="T67" fmla="*/ 1525 h 1549"/>
                <a:gd name="T68" fmla="*/ 11 w 630"/>
                <a:gd name="T69" fmla="*/ 1507 h 1549"/>
                <a:gd name="T70" fmla="*/ 3 w 630"/>
                <a:gd name="T71" fmla="*/ 1487 h 1549"/>
                <a:gd name="T72" fmla="*/ 0 w 630"/>
                <a:gd name="T73" fmla="*/ 1464 h 1549"/>
                <a:gd name="T74" fmla="*/ 0 w 630"/>
                <a:gd name="T75" fmla="*/ 336 h 1549"/>
                <a:gd name="T76" fmla="*/ 3 w 630"/>
                <a:gd name="T77" fmla="*/ 291 h 1549"/>
                <a:gd name="T78" fmla="*/ 13 w 630"/>
                <a:gd name="T79" fmla="*/ 247 h 1549"/>
                <a:gd name="T80" fmla="*/ 27 w 630"/>
                <a:gd name="T81" fmla="*/ 205 h 1549"/>
                <a:gd name="T82" fmla="*/ 46 w 630"/>
                <a:gd name="T83" fmla="*/ 166 h 1549"/>
                <a:gd name="T84" fmla="*/ 71 w 630"/>
                <a:gd name="T85" fmla="*/ 131 h 1549"/>
                <a:gd name="T86" fmla="*/ 99 w 630"/>
                <a:gd name="T87" fmla="*/ 98 h 1549"/>
                <a:gd name="T88" fmla="*/ 131 w 630"/>
                <a:gd name="T89" fmla="*/ 71 h 1549"/>
                <a:gd name="T90" fmla="*/ 166 w 630"/>
                <a:gd name="T91" fmla="*/ 46 h 1549"/>
                <a:gd name="T92" fmla="*/ 206 w 630"/>
                <a:gd name="T93" fmla="*/ 27 h 1549"/>
                <a:gd name="T94" fmla="*/ 247 w 630"/>
                <a:gd name="T95" fmla="*/ 13 h 1549"/>
                <a:gd name="T96" fmla="*/ 290 w 630"/>
                <a:gd name="T97" fmla="*/ 3 h 1549"/>
                <a:gd name="T98" fmla="*/ 336 w 630"/>
                <a:gd name="T99" fmla="*/ 0 h 1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30" h="1549">
                  <a:moveTo>
                    <a:pt x="336" y="0"/>
                  </a:moveTo>
                  <a:lnTo>
                    <a:pt x="545" y="0"/>
                  </a:lnTo>
                  <a:lnTo>
                    <a:pt x="567" y="3"/>
                  </a:lnTo>
                  <a:lnTo>
                    <a:pt x="588" y="12"/>
                  </a:lnTo>
                  <a:lnTo>
                    <a:pt x="604" y="25"/>
                  </a:lnTo>
                  <a:lnTo>
                    <a:pt x="617" y="42"/>
                  </a:lnTo>
                  <a:lnTo>
                    <a:pt x="626" y="61"/>
                  </a:lnTo>
                  <a:lnTo>
                    <a:pt x="630" y="84"/>
                  </a:lnTo>
                  <a:lnTo>
                    <a:pt x="630" y="196"/>
                  </a:lnTo>
                  <a:lnTo>
                    <a:pt x="626" y="218"/>
                  </a:lnTo>
                  <a:lnTo>
                    <a:pt x="617" y="239"/>
                  </a:lnTo>
                  <a:lnTo>
                    <a:pt x="604" y="255"/>
                  </a:lnTo>
                  <a:lnTo>
                    <a:pt x="588" y="268"/>
                  </a:lnTo>
                  <a:lnTo>
                    <a:pt x="567" y="277"/>
                  </a:lnTo>
                  <a:lnTo>
                    <a:pt x="545" y="280"/>
                  </a:lnTo>
                  <a:lnTo>
                    <a:pt x="392" y="280"/>
                  </a:lnTo>
                  <a:lnTo>
                    <a:pt x="367" y="283"/>
                  </a:lnTo>
                  <a:lnTo>
                    <a:pt x="342" y="292"/>
                  </a:lnTo>
                  <a:lnTo>
                    <a:pt x="322" y="305"/>
                  </a:lnTo>
                  <a:lnTo>
                    <a:pt x="305" y="322"/>
                  </a:lnTo>
                  <a:lnTo>
                    <a:pt x="291" y="342"/>
                  </a:lnTo>
                  <a:lnTo>
                    <a:pt x="283" y="366"/>
                  </a:lnTo>
                  <a:lnTo>
                    <a:pt x="280" y="392"/>
                  </a:lnTo>
                  <a:lnTo>
                    <a:pt x="280" y="1464"/>
                  </a:lnTo>
                  <a:lnTo>
                    <a:pt x="277" y="1487"/>
                  </a:lnTo>
                  <a:lnTo>
                    <a:pt x="269" y="1507"/>
                  </a:lnTo>
                  <a:lnTo>
                    <a:pt x="256" y="1525"/>
                  </a:lnTo>
                  <a:lnTo>
                    <a:pt x="239" y="1537"/>
                  </a:lnTo>
                  <a:lnTo>
                    <a:pt x="218" y="1546"/>
                  </a:lnTo>
                  <a:lnTo>
                    <a:pt x="196" y="1549"/>
                  </a:lnTo>
                  <a:lnTo>
                    <a:pt x="85" y="1549"/>
                  </a:lnTo>
                  <a:lnTo>
                    <a:pt x="62" y="1546"/>
                  </a:lnTo>
                  <a:lnTo>
                    <a:pt x="42" y="1537"/>
                  </a:lnTo>
                  <a:lnTo>
                    <a:pt x="25" y="1525"/>
                  </a:lnTo>
                  <a:lnTo>
                    <a:pt x="11" y="1507"/>
                  </a:lnTo>
                  <a:lnTo>
                    <a:pt x="3" y="1487"/>
                  </a:lnTo>
                  <a:lnTo>
                    <a:pt x="0" y="1464"/>
                  </a:lnTo>
                  <a:lnTo>
                    <a:pt x="0" y="336"/>
                  </a:lnTo>
                  <a:lnTo>
                    <a:pt x="3" y="291"/>
                  </a:lnTo>
                  <a:lnTo>
                    <a:pt x="13" y="247"/>
                  </a:lnTo>
                  <a:lnTo>
                    <a:pt x="27" y="205"/>
                  </a:lnTo>
                  <a:lnTo>
                    <a:pt x="46" y="166"/>
                  </a:lnTo>
                  <a:lnTo>
                    <a:pt x="71" y="131"/>
                  </a:lnTo>
                  <a:lnTo>
                    <a:pt x="99" y="98"/>
                  </a:lnTo>
                  <a:lnTo>
                    <a:pt x="131" y="71"/>
                  </a:lnTo>
                  <a:lnTo>
                    <a:pt x="166" y="46"/>
                  </a:lnTo>
                  <a:lnTo>
                    <a:pt x="206" y="27"/>
                  </a:lnTo>
                  <a:lnTo>
                    <a:pt x="247" y="13"/>
                  </a:lnTo>
                  <a:lnTo>
                    <a:pt x="290" y="3"/>
                  </a:lnTo>
                  <a:lnTo>
                    <a:pt x="3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/>
              <a:endParaRPr lang="es-ES" sz="24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7" name="Freeform 108">
              <a:extLst>
                <a:ext uri="{FF2B5EF4-FFF2-40B4-BE49-F238E27FC236}">
                  <a16:creationId xmlns:a16="http://schemas.microsoft.com/office/drawing/2014/main" id="{E5808CFE-C1B6-47C2-95FE-AE73FB96D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" y="1695"/>
              <a:ext cx="90" cy="221"/>
            </a:xfrm>
            <a:custGeom>
              <a:avLst/>
              <a:gdLst>
                <a:gd name="T0" fmla="*/ 85 w 630"/>
                <a:gd name="T1" fmla="*/ 0 h 1549"/>
                <a:gd name="T2" fmla="*/ 294 w 630"/>
                <a:gd name="T3" fmla="*/ 0 h 1549"/>
                <a:gd name="T4" fmla="*/ 340 w 630"/>
                <a:gd name="T5" fmla="*/ 3 h 1549"/>
                <a:gd name="T6" fmla="*/ 383 w 630"/>
                <a:gd name="T7" fmla="*/ 13 h 1549"/>
                <a:gd name="T8" fmla="*/ 424 w 630"/>
                <a:gd name="T9" fmla="*/ 27 h 1549"/>
                <a:gd name="T10" fmla="*/ 464 w 630"/>
                <a:gd name="T11" fmla="*/ 46 h 1549"/>
                <a:gd name="T12" fmla="*/ 499 w 630"/>
                <a:gd name="T13" fmla="*/ 71 h 1549"/>
                <a:gd name="T14" fmla="*/ 531 w 630"/>
                <a:gd name="T15" fmla="*/ 98 h 1549"/>
                <a:gd name="T16" fmla="*/ 559 w 630"/>
                <a:gd name="T17" fmla="*/ 131 h 1549"/>
                <a:gd name="T18" fmla="*/ 584 w 630"/>
                <a:gd name="T19" fmla="*/ 166 h 1549"/>
                <a:gd name="T20" fmla="*/ 603 w 630"/>
                <a:gd name="T21" fmla="*/ 205 h 1549"/>
                <a:gd name="T22" fmla="*/ 617 w 630"/>
                <a:gd name="T23" fmla="*/ 247 h 1549"/>
                <a:gd name="T24" fmla="*/ 627 w 630"/>
                <a:gd name="T25" fmla="*/ 291 h 1549"/>
                <a:gd name="T26" fmla="*/ 630 w 630"/>
                <a:gd name="T27" fmla="*/ 336 h 1549"/>
                <a:gd name="T28" fmla="*/ 630 w 630"/>
                <a:gd name="T29" fmla="*/ 1464 h 1549"/>
                <a:gd name="T30" fmla="*/ 627 w 630"/>
                <a:gd name="T31" fmla="*/ 1487 h 1549"/>
                <a:gd name="T32" fmla="*/ 619 w 630"/>
                <a:gd name="T33" fmla="*/ 1507 h 1549"/>
                <a:gd name="T34" fmla="*/ 605 w 630"/>
                <a:gd name="T35" fmla="*/ 1525 h 1549"/>
                <a:gd name="T36" fmla="*/ 588 w 630"/>
                <a:gd name="T37" fmla="*/ 1537 h 1549"/>
                <a:gd name="T38" fmla="*/ 568 w 630"/>
                <a:gd name="T39" fmla="*/ 1546 h 1549"/>
                <a:gd name="T40" fmla="*/ 545 w 630"/>
                <a:gd name="T41" fmla="*/ 1549 h 1549"/>
                <a:gd name="T42" fmla="*/ 434 w 630"/>
                <a:gd name="T43" fmla="*/ 1549 h 1549"/>
                <a:gd name="T44" fmla="*/ 412 w 630"/>
                <a:gd name="T45" fmla="*/ 1546 h 1549"/>
                <a:gd name="T46" fmla="*/ 391 w 630"/>
                <a:gd name="T47" fmla="*/ 1537 h 1549"/>
                <a:gd name="T48" fmla="*/ 374 w 630"/>
                <a:gd name="T49" fmla="*/ 1525 h 1549"/>
                <a:gd name="T50" fmla="*/ 361 w 630"/>
                <a:gd name="T51" fmla="*/ 1507 h 1549"/>
                <a:gd name="T52" fmla="*/ 353 w 630"/>
                <a:gd name="T53" fmla="*/ 1487 h 1549"/>
                <a:gd name="T54" fmla="*/ 350 w 630"/>
                <a:gd name="T55" fmla="*/ 1464 h 1549"/>
                <a:gd name="T56" fmla="*/ 350 w 630"/>
                <a:gd name="T57" fmla="*/ 392 h 1549"/>
                <a:gd name="T58" fmla="*/ 347 w 630"/>
                <a:gd name="T59" fmla="*/ 366 h 1549"/>
                <a:gd name="T60" fmla="*/ 339 w 630"/>
                <a:gd name="T61" fmla="*/ 342 h 1549"/>
                <a:gd name="T62" fmla="*/ 325 w 630"/>
                <a:gd name="T63" fmla="*/ 322 h 1549"/>
                <a:gd name="T64" fmla="*/ 308 w 630"/>
                <a:gd name="T65" fmla="*/ 305 h 1549"/>
                <a:gd name="T66" fmla="*/ 288 w 630"/>
                <a:gd name="T67" fmla="*/ 292 h 1549"/>
                <a:gd name="T68" fmla="*/ 263 w 630"/>
                <a:gd name="T69" fmla="*/ 283 h 1549"/>
                <a:gd name="T70" fmla="*/ 238 w 630"/>
                <a:gd name="T71" fmla="*/ 280 h 1549"/>
                <a:gd name="T72" fmla="*/ 85 w 630"/>
                <a:gd name="T73" fmla="*/ 280 h 1549"/>
                <a:gd name="T74" fmla="*/ 63 w 630"/>
                <a:gd name="T75" fmla="*/ 277 h 1549"/>
                <a:gd name="T76" fmla="*/ 42 w 630"/>
                <a:gd name="T77" fmla="*/ 268 h 1549"/>
                <a:gd name="T78" fmla="*/ 26 w 630"/>
                <a:gd name="T79" fmla="*/ 255 h 1549"/>
                <a:gd name="T80" fmla="*/ 13 w 630"/>
                <a:gd name="T81" fmla="*/ 239 h 1549"/>
                <a:gd name="T82" fmla="*/ 4 w 630"/>
                <a:gd name="T83" fmla="*/ 218 h 1549"/>
                <a:gd name="T84" fmla="*/ 0 w 630"/>
                <a:gd name="T85" fmla="*/ 196 h 1549"/>
                <a:gd name="T86" fmla="*/ 0 w 630"/>
                <a:gd name="T87" fmla="*/ 84 h 1549"/>
                <a:gd name="T88" fmla="*/ 4 w 630"/>
                <a:gd name="T89" fmla="*/ 61 h 1549"/>
                <a:gd name="T90" fmla="*/ 13 w 630"/>
                <a:gd name="T91" fmla="*/ 42 h 1549"/>
                <a:gd name="T92" fmla="*/ 26 w 630"/>
                <a:gd name="T93" fmla="*/ 25 h 1549"/>
                <a:gd name="T94" fmla="*/ 42 w 630"/>
                <a:gd name="T95" fmla="*/ 12 h 1549"/>
                <a:gd name="T96" fmla="*/ 63 w 630"/>
                <a:gd name="T97" fmla="*/ 3 h 1549"/>
                <a:gd name="T98" fmla="*/ 85 w 630"/>
                <a:gd name="T99" fmla="*/ 0 h 1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30" h="1549">
                  <a:moveTo>
                    <a:pt x="85" y="0"/>
                  </a:moveTo>
                  <a:lnTo>
                    <a:pt x="294" y="0"/>
                  </a:lnTo>
                  <a:lnTo>
                    <a:pt x="340" y="3"/>
                  </a:lnTo>
                  <a:lnTo>
                    <a:pt x="383" y="13"/>
                  </a:lnTo>
                  <a:lnTo>
                    <a:pt x="424" y="27"/>
                  </a:lnTo>
                  <a:lnTo>
                    <a:pt x="464" y="46"/>
                  </a:lnTo>
                  <a:lnTo>
                    <a:pt x="499" y="71"/>
                  </a:lnTo>
                  <a:lnTo>
                    <a:pt x="531" y="98"/>
                  </a:lnTo>
                  <a:lnTo>
                    <a:pt x="559" y="131"/>
                  </a:lnTo>
                  <a:lnTo>
                    <a:pt x="584" y="166"/>
                  </a:lnTo>
                  <a:lnTo>
                    <a:pt x="603" y="205"/>
                  </a:lnTo>
                  <a:lnTo>
                    <a:pt x="617" y="247"/>
                  </a:lnTo>
                  <a:lnTo>
                    <a:pt x="627" y="291"/>
                  </a:lnTo>
                  <a:lnTo>
                    <a:pt x="630" y="336"/>
                  </a:lnTo>
                  <a:lnTo>
                    <a:pt x="630" y="1464"/>
                  </a:lnTo>
                  <a:lnTo>
                    <a:pt x="627" y="1487"/>
                  </a:lnTo>
                  <a:lnTo>
                    <a:pt x="619" y="1507"/>
                  </a:lnTo>
                  <a:lnTo>
                    <a:pt x="605" y="1525"/>
                  </a:lnTo>
                  <a:lnTo>
                    <a:pt x="588" y="1537"/>
                  </a:lnTo>
                  <a:lnTo>
                    <a:pt x="568" y="1546"/>
                  </a:lnTo>
                  <a:lnTo>
                    <a:pt x="545" y="1549"/>
                  </a:lnTo>
                  <a:lnTo>
                    <a:pt x="434" y="1549"/>
                  </a:lnTo>
                  <a:lnTo>
                    <a:pt x="412" y="1546"/>
                  </a:lnTo>
                  <a:lnTo>
                    <a:pt x="391" y="1537"/>
                  </a:lnTo>
                  <a:lnTo>
                    <a:pt x="374" y="1525"/>
                  </a:lnTo>
                  <a:lnTo>
                    <a:pt x="361" y="1507"/>
                  </a:lnTo>
                  <a:lnTo>
                    <a:pt x="353" y="1487"/>
                  </a:lnTo>
                  <a:lnTo>
                    <a:pt x="350" y="1464"/>
                  </a:lnTo>
                  <a:lnTo>
                    <a:pt x="350" y="392"/>
                  </a:lnTo>
                  <a:lnTo>
                    <a:pt x="347" y="366"/>
                  </a:lnTo>
                  <a:lnTo>
                    <a:pt x="339" y="342"/>
                  </a:lnTo>
                  <a:lnTo>
                    <a:pt x="325" y="322"/>
                  </a:lnTo>
                  <a:lnTo>
                    <a:pt x="308" y="305"/>
                  </a:lnTo>
                  <a:lnTo>
                    <a:pt x="288" y="292"/>
                  </a:lnTo>
                  <a:lnTo>
                    <a:pt x="263" y="283"/>
                  </a:lnTo>
                  <a:lnTo>
                    <a:pt x="238" y="280"/>
                  </a:lnTo>
                  <a:lnTo>
                    <a:pt x="85" y="280"/>
                  </a:lnTo>
                  <a:lnTo>
                    <a:pt x="63" y="277"/>
                  </a:lnTo>
                  <a:lnTo>
                    <a:pt x="42" y="268"/>
                  </a:lnTo>
                  <a:lnTo>
                    <a:pt x="26" y="255"/>
                  </a:lnTo>
                  <a:lnTo>
                    <a:pt x="13" y="239"/>
                  </a:lnTo>
                  <a:lnTo>
                    <a:pt x="4" y="218"/>
                  </a:lnTo>
                  <a:lnTo>
                    <a:pt x="0" y="196"/>
                  </a:lnTo>
                  <a:lnTo>
                    <a:pt x="0" y="84"/>
                  </a:lnTo>
                  <a:lnTo>
                    <a:pt x="4" y="61"/>
                  </a:lnTo>
                  <a:lnTo>
                    <a:pt x="13" y="42"/>
                  </a:lnTo>
                  <a:lnTo>
                    <a:pt x="26" y="25"/>
                  </a:lnTo>
                  <a:lnTo>
                    <a:pt x="42" y="12"/>
                  </a:lnTo>
                  <a:lnTo>
                    <a:pt x="63" y="3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/>
              <a:endParaRPr lang="es-ES" sz="24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8" name="Freeform 109">
              <a:extLst>
                <a:ext uri="{FF2B5EF4-FFF2-40B4-BE49-F238E27FC236}">
                  <a16:creationId xmlns:a16="http://schemas.microsoft.com/office/drawing/2014/main" id="{B7EFDAF3-767C-47A3-A098-1F5136F8FC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3" y="1752"/>
              <a:ext cx="41" cy="40"/>
            </a:xfrm>
            <a:custGeom>
              <a:avLst/>
              <a:gdLst>
                <a:gd name="T0" fmla="*/ 83 w 287"/>
                <a:gd name="T1" fmla="*/ 0 h 280"/>
                <a:gd name="T2" fmla="*/ 204 w 287"/>
                <a:gd name="T3" fmla="*/ 0 h 280"/>
                <a:gd name="T4" fmla="*/ 226 w 287"/>
                <a:gd name="T5" fmla="*/ 3 h 280"/>
                <a:gd name="T6" fmla="*/ 246 w 287"/>
                <a:gd name="T7" fmla="*/ 11 h 280"/>
                <a:gd name="T8" fmla="*/ 263 w 287"/>
                <a:gd name="T9" fmla="*/ 24 h 280"/>
                <a:gd name="T10" fmla="*/ 276 w 287"/>
                <a:gd name="T11" fmla="*/ 41 h 280"/>
                <a:gd name="T12" fmla="*/ 284 w 287"/>
                <a:gd name="T13" fmla="*/ 62 h 280"/>
                <a:gd name="T14" fmla="*/ 287 w 287"/>
                <a:gd name="T15" fmla="*/ 84 h 280"/>
                <a:gd name="T16" fmla="*/ 287 w 287"/>
                <a:gd name="T17" fmla="*/ 195 h 280"/>
                <a:gd name="T18" fmla="*/ 284 w 287"/>
                <a:gd name="T19" fmla="*/ 217 h 280"/>
                <a:gd name="T20" fmla="*/ 276 w 287"/>
                <a:gd name="T21" fmla="*/ 238 h 280"/>
                <a:gd name="T22" fmla="*/ 263 w 287"/>
                <a:gd name="T23" fmla="*/ 255 h 280"/>
                <a:gd name="T24" fmla="*/ 246 w 287"/>
                <a:gd name="T25" fmla="*/ 268 h 280"/>
                <a:gd name="T26" fmla="*/ 226 w 287"/>
                <a:gd name="T27" fmla="*/ 276 h 280"/>
                <a:gd name="T28" fmla="*/ 204 w 287"/>
                <a:gd name="T29" fmla="*/ 280 h 280"/>
                <a:gd name="T30" fmla="*/ 83 w 287"/>
                <a:gd name="T31" fmla="*/ 280 h 280"/>
                <a:gd name="T32" fmla="*/ 62 w 287"/>
                <a:gd name="T33" fmla="*/ 276 h 280"/>
                <a:gd name="T34" fmla="*/ 42 w 287"/>
                <a:gd name="T35" fmla="*/ 268 h 280"/>
                <a:gd name="T36" fmla="*/ 24 w 287"/>
                <a:gd name="T37" fmla="*/ 255 h 280"/>
                <a:gd name="T38" fmla="*/ 11 w 287"/>
                <a:gd name="T39" fmla="*/ 238 h 280"/>
                <a:gd name="T40" fmla="*/ 3 w 287"/>
                <a:gd name="T41" fmla="*/ 217 h 280"/>
                <a:gd name="T42" fmla="*/ 0 w 287"/>
                <a:gd name="T43" fmla="*/ 195 h 280"/>
                <a:gd name="T44" fmla="*/ 0 w 287"/>
                <a:gd name="T45" fmla="*/ 84 h 280"/>
                <a:gd name="T46" fmla="*/ 3 w 287"/>
                <a:gd name="T47" fmla="*/ 62 h 280"/>
                <a:gd name="T48" fmla="*/ 11 w 287"/>
                <a:gd name="T49" fmla="*/ 41 h 280"/>
                <a:gd name="T50" fmla="*/ 24 w 287"/>
                <a:gd name="T51" fmla="*/ 24 h 280"/>
                <a:gd name="T52" fmla="*/ 42 w 287"/>
                <a:gd name="T53" fmla="*/ 11 h 280"/>
                <a:gd name="T54" fmla="*/ 62 w 287"/>
                <a:gd name="T55" fmla="*/ 3 h 280"/>
                <a:gd name="T56" fmla="*/ 83 w 287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" h="280">
                  <a:moveTo>
                    <a:pt x="83" y="0"/>
                  </a:moveTo>
                  <a:lnTo>
                    <a:pt x="204" y="0"/>
                  </a:lnTo>
                  <a:lnTo>
                    <a:pt x="226" y="3"/>
                  </a:lnTo>
                  <a:lnTo>
                    <a:pt x="246" y="11"/>
                  </a:lnTo>
                  <a:lnTo>
                    <a:pt x="263" y="24"/>
                  </a:lnTo>
                  <a:lnTo>
                    <a:pt x="276" y="41"/>
                  </a:lnTo>
                  <a:lnTo>
                    <a:pt x="284" y="62"/>
                  </a:lnTo>
                  <a:lnTo>
                    <a:pt x="287" y="84"/>
                  </a:lnTo>
                  <a:lnTo>
                    <a:pt x="287" y="195"/>
                  </a:lnTo>
                  <a:lnTo>
                    <a:pt x="284" y="217"/>
                  </a:lnTo>
                  <a:lnTo>
                    <a:pt x="276" y="238"/>
                  </a:lnTo>
                  <a:lnTo>
                    <a:pt x="263" y="255"/>
                  </a:lnTo>
                  <a:lnTo>
                    <a:pt x="246" y="268"/>
                  </a:lnTo>
                  <a:lnTo>
                    <a:pt x="226" y="276"/>
                  </a:lnTo>
                  <a:lnTo>
                    <a:pt x="204" y="280"/>
                  </a:lnTo>
                  <a:lnTo>
                    <a:pt x="83" y="280"/>
                  </a:lnTo>
                  <a:lnTo>
                    <a:pt x="62" y="276"/>
                  </a:lnTo>
                  <a:lnTo>
                    <a:pt x="42" y="268"/>
                  </a:lnTo>
                  <a:lnTo>
                    <a:pt x="24" y="255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4"/>
                  </a:lnTo>
                  <a:lnTo>
                    <a:pt x="3" y="62"/>
                  </a:lnTo>
                  <a:lnTo>
                    <a:pt x="11" y="41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3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/>
              <a:endParaRPr lang="es-ES" sz="2400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29" name="Text Box 2">
            <a:extLst>
              <a:ext uri="{FF2B5EF4-FFF2-40B4-BE49-F238E27FC236}">
                <a16:creationId xmlns:a16="http://schemas.microsoft.com/office/drawing/2014/main" id="{A4E3AA17-4204-400A-85F7-28AF95D58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6390" y="2790497"/>
            <a:ext cx="13148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117" lvl="1" indent="0" defTabSz="609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ES_tradnl" sz="1800" b="1" dirty="0">
                <a:solidFill>
                  <a:srgbClr val="253D90"/>
                </a:solidFill>
                <a:latin typeface="AmpleSoft-Regular" panose="02000000000000000000" pitchFamily="50" charset="0"/>
                <a:ea typeface="+mn-ea"/>
              </a:rPr>
              <a:t>18.186 </a:t>
            </a:r>
            <a:r>
              <a:rPr lang="es-ES_tradnl" sz="18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Asistentes</a:t>
            </a:r>
            <a:endParaRPr lang="es-ES_tradnl" sz="1800" dirty="0">
              <a:solidFill>
                <a:srgbClr val="595959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0" name="Group 67">
            <a:extLst>
              <a:ext uri="{FF2B5EF4-FFF2-40B4-BE49-F238E27FC236}">
                <a16:creationId xmlns:a16="http://schemas.microsoft.com/office/drawing/2014/main" id="{2CCE3F5E-CD36-4008-801B-502A8706F55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96407" y="1822107"/>
            <a:ext cx="512034" cy="512034"/>
            <a:chOff x="1293" y="1680"/>
            <a:chExt cx="480" cy="480"/>
          </a:xfrm>
          <a:solidFill>
            <a:schemeClr val="accent1"/>
          </a:solidFill>
        </p:grpSpPr>
        <p:sp>
          <p:nvSpPr>
            <p:cNvPr id="31" name="Freeform 69">
              <a:extLst>
                <a:ext uri="{FF2B5EF4-FFF2-40B4-BE49-F238E27FC236}">
                  <a16:creationId xmlns:a16="http://schemas.microsoft.com/office/drawing/2014/main" id="{3BE18491-F9E9-490B-8211-ADAD59EBEF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93" y="1680"/>
              <a:ext cx="480" cy="480"/>
            </a:xfrm>
            <a:custGeom>
              <a:avLst/>
              <a:gdLst>
                <a:gd name="T0" fmla="*/ 1019 w 3360"/>
                <a:gd name="T1" fmla="*/ 2206 h 3359"/>
                <a:gd name="T2" fmla="*/ 1011 w 3360"/>
                <a:gd name="T3" fmla="*/ 3040 h 3359"/>
                <a:gd name="T4" fmla="*/ 1064 w 3360"/>
                <a:gd name="T5" fmla="*/ 3079 h 3359"/>
                <a:gd name="T6" fmla="*/ 3069 w 3360"/>
                <a:gd name="T7" fmla="*/ 3056 h 3359"/>
                <a:gd name="T8" fmla="*/ 3077 w 3360"/>
                <a:gd name="T9" fmla="*/ 2222 h 3359"/>
                <a:gd name="T10" fmla="*/ 3024 w 3360"/>
                <a:gd name="T11" fmla="*/ 2183 h 3359"/>
                <a:gd name="T12" fmla="*/ 314 w 3360"/>
                <a:gd name="T13" fmla="*/ 1606 h 3359"/>
                <a:gd name="T14" fmla="*/ 280 w 3360"/>
                <a:gd name="T15" fmla="*/ 1657 h 3359"/>
                <a:gd name="T16" fmla="*/ 304 w 3360"/>
                <a:gd name="T17" fmla="*/ 3055 h 3359"/>
                <a:gd name="T18" fmla="*/ 645 w 3360"/>
                <a:gd name="T19" fmla="*/ 3079 h 3359"/>
                <a:gd name="T20" fmla="*/ 717 w 3360"/>
                <a:gd name="T21" fmla="*/ 3037 h 3359"/>
                <a:gd name="T22" fmla="*/ 731 w 3360"/>
                <a:gd name="T23" fmla="*/ 2040 h 3359"/>
                <a:gd name="T24" fmla="*/ 788 w 3360"/>
                <a:gd name="T25" fmla="*/ 1943 h 3359"/>
                <a:gd name="T26" fmla="*/ 896 w 3360"/>
                <a:gd name="T27" fmla="*/ 1903 h 3359"/>
                <a:gd name="T28" fmla="*/ 2341 w 3360"/>
                <a:gd name="T29" fmla="*/ 1880 h 3359"/>
                <a:gd name="T30" fmla="*/ 2350 w 3360"/>
                <a:gd name="T31" fmla="*/ 1408 h 3359"/>
                <a:gd name="T32" fmla="*/ 2305 w 3360"/>
                <a:gd name="T33" fmla="*/ 1368 h 3359"/>
                <a:gd name="T34" fmla="*/ 2674 w 3360"/>
                <a:gd name="T35" fmla="*/ 794 h 3359"/>
                <a:gd name="T36" fmla="*/ 2632 w 3360"/>
                <a:gd name="T37" fmla="*/ 868 h 3359"/>
                <a:gd name="T38" fmla="*/ 2656 w 3360"/>
                <a:gd name="T39" fmla="*/ 1879 h 3359"/>
                <a:gd name="T40" fmla="*/ 2997 w 3360"/>
                <a:gd name="T41" fmla="*/ 1903 h 3359"/>
                <a:gd name="T42" fmla="*/ 3069 w 3360"/>
                <a:gd name="T43" fmla="*/ 1861 h 3359"/>
                <a:gd name="T44" fmla="*/ 3077 w 3360"/>
                <a:gd name="T45" fmla="*/ 845 h 3359"/>
                <a:gd name="T46" fmla="*/ 3018 w 3360"/>
                <a:gd name="T47" fmla="*/ 786 h 3359"/>
                <a:gd name="T48" fmla="*/ 2819 w 3360"/>
                <a:gd name="T49" fmla="*/ 282 h 3359"/>
                <a:gd name="T50" fmla="*/ 2697 w 3360"/>
                <a:gd name="T51" fmla="*/ 345 h 3359"/>
                <a:gd name="T52" fmla="*/ 2635 w 3360"/>
                <a:gd name="T53" fmla="*/ 466 h 3359"/>
                <a:gd name="T54" fmla="*/ 3069 w 3360"/>
                <a:gd name="T55" fmla="*/ 433 h 3359"/>
                <a:gd name="T56" fmla="*/ 2988 w 3360"/>
                <a:gd name="T57" fmla="*/ 322 h 3359"/>
                <a:gd name="T58" fmla="*/ 2856 w 3360"/>
                <a:gd name="T59" fmla="*/ 279 h 3359"/>
                <a:gd name="T60" fmla="*/ 3042 w 3360"/>
                <a:gd name="T61" fmla="*/ 35 h 3359"/>
                <a:gd name="T62" fmla="*/ 3219 w 3360"/>
                <a:gd name="T63" fmla="*/ 155 h 3359"/>
                <a:gd name="T64" fmla="*/ 3333 w 3360"/>
                <a:gd name="T65" fmla="*/ 338 h 3359"/>
                <a:gd name="T66" fmla="*/ 3360 w 3360"/>
                <a:gd name="T67" fmla="*/ 3359 h 3359"/>
                <a:gd name="T68" fmla="*/ 11 w 3360"/>
                <a:gd name="T69" fmla="*/ 1447 h 3359"/>
                <a:gd name="T70" fmla="*/ 90 w 3360"/>
                <a:gd name="T71" fmla="*/ 1359 h 3359"/>
                <a:gd name="T72" fmla="*/ 224 w 3360"/>
                <a:gd name="T73" fmla="*/ 530 h 3359"/>
                <a:gd name="T74" fmla="*/ 266 w 3360"/>
                <a:gd name="T75" fmla="*/ 458 h 3359"/>
                <a:gd name="T76" fmla="*/ 442 w 3360"/>
                <a:gd name="T77" fmla="*/ 450 h 3359"/>
                <a:gd name="T78" fmla="*/ 501 w 3360"/>
                <a:gd name="T79" fmla="*/ 509 h 3359"/>
                <a:gd name="T80" fmla="*/ 728 w 3360"/>
                <a:gd name="T81" fmla="*/ 530 h 3359"/>
                <a:gd name="T82" fmla="*/ 770 w 3360"/>
                <a:gd name="T83" fmla="*/ 458 h 3359"/>
                <a:gd name="T84" fmla="*/ 946 w 3360"/>
                <a:gd name="T85" fmla="*/ 450 h 3359"/>
                <a:gd name="T86" fmla="*/ 1005 w 3360"/>
                <a:gd name="T87" fmla="*/ 509 h 3359"/>
                <a:gd name="T88" fmla="*/ 1232 w 3360"/>
                <a:gd name="T89" fmla="*/ 530 h 3359"/>
                <a:gd name="T90" fmla="*/ 1274 w 3360"/>
                <a:gd name="T91" fmla="*/ 458 h 3359"/>
                <a:gd name="T92" fmla="*/ 1450 w 3360"/>
                <a:gd name="T93" fmla="*/ 450 h 3359"/>
                <a:gd name="T94" fmla="*/ 1509 w 3360"/>
                <a:gd name="T95" fmla="*/ 509 h 3359"/>
                <a:gd name="T96" fmla="*/ 1736 w 3360"/>
                <a:gd name="T97" fmla="*/ 530 h 3359"/>
                <a:gd name="T98" fmla="*/ 1778 w 3360"/>
                <a:gd name="T99" fmla="*/ 458 h 3359"/>
                <a:gd name="T100" fmla="*/ 1954 w 3360"/>
                <a:gd name="T101" fmla="*/ 450 h 3359"/>
                <a:gd name="T102" fmla="*/ 2013 w 3360"/>
                <a:gd name="T103" fmla="*/ 509 h 3359"/>
                <a:gd name="T104" fmla="*/ 2352 w 3360"/>
                <a:gd name="T105" fmla="*/ 520 h 3359"/>
                <a:gd name="T106" fmla="*/ 2393 w 3360"/>
                <a:gd name="T107" fmla="*/ 317 h 3359"/>
                <a:gd name="T108" fmla="*/ 2504 w 3360"/>
                <a:gd name="T109" fmla="*/ 148 h 3359"/>
                <a:gd name="T110" fmla="*/ 2670 w 3360"/>
                <a:gd name="T111" fmla="*/ 36 h 3359"/>
                <a:gd name="T112" fmla="*/ 2879 w 3360"/>
                <a:gd name="T113" fmla="*/ 0 h 3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360" h="3359">
                  <a:moveTo>
                    <a:pt x="1064" y="2183"/>
                  </a:moveTo>
                  <a:lnTo>
                    <a:pt x="1047" y="2186"/>
                  </a:lnTo>
                  <a:lnTo>
                    <a:pt x="1031" y="2194"/>
                  </a:lnTo>
                  <a:lnTo>
                    <a:pt x="1019" y="2206"/>
                  </a:lnTo>
                  <a:lnTo>
                    <a:pt x="1011" y="2222"/>
                  </a:lnTo>
                  <a:lnTo>
                    <a:pt x="1008" y="2239"/>
                  </a:lnTo>
                  <a:lnTo>
                    <a:pt x="1008" y="3023"/>
                  </a:lnTo>
                  <a:lnTo>
                    <a:pt x="1011" y="3040"/>
                  </a:lnTo>
                  <a:lnTo>
                    <a:pt x="1019" y="3056"/>
                  </a:lnTo>
                  <a:lnTo>
                    <a:pt x="1031" y="3068"/>
                  </a:lnTo>
                  <a:lnTo>
                    <a:pt x="1047" y="3076"/>
                  </a:lnTo>
                  <a:lnTo>
                    <a:pt x="1064" y="3079"/>
                  </a:lnTo>
                  <a:lnTo>
                    <a:pt x="3024" y="3079"/>
                  </a:lnTo>
                  <a:lnTo>
                    <a:pt x="3041" y="3076"/>
                  </a:lnTo>
                  <a:lnTo>
                    <a:pt x="3057" y="3068"/>
                  </a:lnTo>
                  <a:lnTo>
                    <a:pt x="3069" y="3056"/>
                  </a:lnTo>
                  <a:lnTo>
                    <a:pt x="3077" y="3040"/>
                  </a:lnTo>
                  <a:lnTo>
                    <a:pt x="3080" y="3023"/>
                  </a:lnTo>
                  <a:lnTo>
                    <a:pt x="3080" y="2239"/>
                  </a:lnTo>
                  <a:lnTo>
                    <a:pt x="3077" y="2222"/>
                  </a:lnTo>
                  <a:lnTo>
                    <a:pt x="3069" y="2206"/>
                  </a:lnTo>
                  <a:lnTo>
                    <a:pt x="3057" y="2194"/>
                  </a:lnTo>
                  <a:lnTo>
                    <a:pt x="3041" y="2186"/>
                  </a:lnTo>
                  <a:lnTo>
                    <a:pt x="3024" y="2183"/>
                  </a:lnTo>
                  <a:lnTo>
                    <a:pt x="1064" y="2183"/>
                  </a:lnTo>
                  <a:close/>
                  <a:moveTo>
                    <a:pt x="2289" y="1368"/>
                  </a:moveTo>
                  <a:lnTo>
                    <a:pt x="330" y="1602"/>
                  </a:lnTo>
                  <a:lnTo>
                    <a:pt x="314" y="1606"/>
                  </a:lnTo>
                  <a:lnTo>
                    <a:pt x="299" y="1614"/>
                  </a:lnTo>
                  <a:lnTo>
                    <a:pt x="289" y="1626"/>
                  </a:lnTo>
                  <a:lnTo>
                    <a:pt x="282" y="1640"/>
                  </a:lnTo>
                  <a:lnTo>
                    <a:pt x="280" y="1657"/>
                  </a:lnTo>
                  <a:lnTo>
                    <a:pt x="280" y="2996"/>
                  </a:lnTo>
                  <a:lnTo>
                    <a:pt x="283" y="3017"/>
                  </a:lnTo>
                  <a:lnTo>
                    <a:pt x="291" y="3037"/>
                  </a:lnTo>
                  <a:lnTo>
                    <a:pt x="304" y="3055"/>
                  </a:lnTo>
                  <a:lnTo>
                    <a:pt x="322" y="3068"/>
                  </a:lnTo>
                  <a:lnTo>
                    <a:pt x="342" y="3076"/>
                  </a:lnTo>
                  <a:lnTo>
                    <a:pt x="363" y="3079"/>
                  </a:lnTo>
                  <a:lnTo>
                    <a:pt x="645" y="3079"/>
                  </a:lnTo>
                  <a:lnTo>
                    <a:pt x="666" y="3076"/>
                  </a:lnTo>
                  <a:lnTo>
                    <a:pt x="686" y="3068"/>
                  </a:lnTo>
                  <a:lnTo>
                    <a:pt x="704" y="3055"/>
                  </a:lnTo>
                  <a:lnTo>
                    <a:pt x="717" y="3037"/>
                  </a:lnTo>
                  <a:lnTo>
                    <a:pt x="725" y="3017"/>
                  </a:lnTo>
                  <a:lnTo>
                    <a:pt x="728" y="2996"/>
                  </a:lnTo>
                  <a:lnTo>
                    <a:pt x="728" y="2071"/>
                  </a:lnTo>
                  <a:lnTo>
                    <a:pt x="731" y="2040"/>
                  </a:lnTo>
                  <a:lnTo>
                    <a:pt x="738" y="2012"/>
                  </a:lnTo>
                  <a:lnTo>
                    <a:pt x="751" y="1986"/>
                  </a:lnTo>
                  <a:lnTo>
                    <a:pt x="768" y="1963"/>
                  </a:lnTo>
                  <a:lnTo>
                    <a:pt x="788" y="1943"/>
                  </a:lnTo>
                  <a:lnTo>
                    <a:pt x="811" y="1926"/>
                  </a:lnTo>
                  <a:lnTo>
                    <a:pt x="837" y="1913"/>
                  </a:lnTo>
                  <a:lnTo>
                    <a:pt x="865" y="1906"/>
                  </a:lnTo>
                  <a:lnTo>
                    <a:pt x="896" y="1903"/>
                  </a:lnTo>
                  <a:lnTo>
                    <a:pt x="2296" y="1903"/>
                  </a:lnTo>
                  <a:lnTo>
                    <a:pt x="2313" y="1900"/>
                  </a:lnTo>
                  <a:lnTo>
                    <a:pt x="2329" y="1892"/>
                  </a:lnTo>
                  <a:lnTo>
                    <a:pt x="2341" y="1880"/>
                  </a:lnTo>
                  <a:lnTo>
                    <a:pt x="2349" y="1864"/>
                  </a:lnTo>
                  <a:lnTo>
                    <a:pt x="2352" y="1847"/>
                  </a:lnTo>
                  <a:lnTo>
                    <a:pt x="2352" y="1423"/>
                  </a:lnTo>
                  <a:lnTo>
                    <a:pt x="2350" y="1408"/>
                  </a:lnTo>
                  <a:lnTo>
                    <a:pt x="2343" y="1394"/>
                  </a:lnTo>
                  <a:lnTo>
                    <a:pt x="2334" y="1382"/>
                  </a:lnTo>
                  <a:lnTo>
                    <a:pt x="2320" y="1374"/>
                  </a:lnTo>
                  <a:lnTo>
                    <a:pt x="2305" y="1368"/>
                  </a:lnTo>
                  <a:lnTo>
                    <a:pt x="2289" y="1368"/>
                  </a:lnTo>
                  <a:close/>
                  <a:moveTo>
                    <a:pt x="2717" y="783"/>
                  </a:moveTo>
                  <a:lnTo>
                    <a:pt x="2694" y="786"/>
                  </a:lnTo>
                  <a:lnTo>
                    <a:pt x="2674" y="794"/>
                  </a:lnTo>
                  <a:lnTo>
                    <a:pt x="2656" y="807"/>
                  </a:lnTo>
                  <a:lnTo>
                    <a:pt x="2643" y="825"/>
                  </a:lnTo>
                  <a:lnTo>
                    <a:pt x="2635" y="845"/>
                  </a:lnTo>
                  <a:lnTo>
                    <a:pt x="2632" y="868"/>
                  </a:lnTo>
                  <a:lnTo>
                    <a:pt x="2632" y="1820"/>
                  </a:lnTo>
                  <a:lnTo>
                    <a:pt x="2635" y="1841"/>
                  </a:lnTo>
                  <a:lnTo>
                    <a:pt x="2643" y="1861"/>
                  </a:lnTo>
                  <a:lnTo>
                    <a:pt x="2656" y="1879"/>
                  </a:lnTo>
                  <a:lnTo>
                    <a:pt x="2674" y="1892"/>
                  </a:lnTo>
                  <a:lnTo>
                    <a:pt x="2694" y="1900"/>
                  </a:lnTo>
                  <a:lnTo>
                    <a:pt x="2717" y="1903"/>
                  </a:lnTo>
                  <a:lnTo>
                    <a:pt x="2997" y="1903"/>
                  </a:lnTo>
                  <a:lnTo>
                    <a:pt x="3018" y="1900"/>
                  </a:lnTo>
                  <a:lnTo>
                    <a:pt x="3038" y="1892"/>
                  </a:lnTo>
                  <a:lnTo>
                    <a:pt x="3056" y="1879"/>
                  </a:lnTo>
                  <a:lnTo>
                    <a:pt x="3069" y="1861"/>
                  </a:lnTo>
                  <a:lnTo>
                    <a:pt x="3077" y="1841"/>
                  </a:lnTo>
                  <a:lnTo>
                    <a:pt x="3080" y="1820"/>
                  </a:lnTo>
                  <a:lnTo>
                    <a:pt x="3080" y="868"/>
                  </a:lnTo>
                  <a:lnTo>
                    <a:pt x="3077" y="845"/>
                  </a:lnTo>
                  <a:lnTo>
                    <a:pt x="3069" y="825"/>
                  </a:lnTo>
                  <a:lnTo>
                    <a:pt x="3056" y="807"/>
                  </a:lnTo>
                  <a:lnTo>
                    <a:pt x="3038" y="794"/>
                  </a:lnTo>
                  <a:lnTo>
                    <a:pt x="3018" y="786"/>
                  </a:lnTo>
                  <a:lnTo>
                    <a:pt x="2997" y="783"/>
                  </a:lnTo>
                  <a:lnTo>
                    <a:pt x="2717" y="783"/>
                  </a:lnTo>
                  <a:close/>
                  <a:moveTo>
                    <a:pt x="2856" y="279"/>
                  </a:moveTo>
                  <a:lnTo>
                    <a:pt x="2819" y="282"/>
                  </a:lnTo>
                  <a:lnTo>
                    <a:pt x="2786" y="290"/>
                  </a:lnTo>
                  <a:lnTo>
                    <a:pt x="2753" y="304"/>
                  </a:lnTo>
                  <a:lnTo>
                    <a:pt x="2724" y="322"/>
                  </a:lnTo>
                  <a:lnTo>
                    <a:pt x="2697" y="345"/>
                  </a:lnTo>
                  <a:lnTo>
                    <a:pt x="2675" y="371"/>
                  </a:lnTo>
                  <a:lnTo>
                    <a:pt x="2657" y="400"/>
                  </a:lnTo>
                  <a:lnTo>
                    <a:pt x="2643" y="433"/>
                  </a:lnTo>
                  <a:lnTo>
                    <a:pt x="2635" y="466"/>
                  </a:lnTo>
                  <a:lnTo>
                    <a:pt x="2632" y="503"/>
                  </a:lnTo>
                  <a:lnTo>
                    <a:pt x="3080" y="503"/>
                  </a:lnTo>
                  <a:lnTo>
                    <a:pt x="3077" y="466"/>
                  </a:lnTo>
                  <a:lnTo>
                    <a:pt x="3069" y="433"/>
                  </a:lnTo>
                  <a:lnTo>
                    <a:pt x="3055" y="400"/>
                  </a:lnTo>
                  <a:lnTo>
                    <a:pt x="3037" y="371"/>
                  </a:lnTo>
                  <a:lnTo>
                    <a:pt x="3015" y="345"/>
                  </a:lnTo>
                  <a:lnTo>
                    <a:pt x="2988" y="322"/>
                  </a:lnTo>
                  <a:lnTo>
                    <a:pt x="2959" y="304"/>
                  </a:lnTo>
                  <a:lnTo>
                    <a:pt x="2926" y="290"/>
                  </a:lnTo>
                  <a:lnTo>
                    <a:pt x="2893" y="282"/>
                  </a:lnTo>
                  <a:lnTo>
                    <a:pt x="2856" y="279"/>
                  </a:lnTo>
                  <a:close/>
                  <a:moveTo>
                    <a:pt x="2879" y="0"/>
                  </a:moveTo>
                  <a:lnTo>
                    <a:pt x="2935" y="5"/>
                  </a:lnTo>
                  <a:lnTo>
                    <a:pt x="2990" y="17"/>
                  </a:lnTo>
                  <a:lnTo>
                    <a:pt x="3042" y="35"/>
                  </a:lnTo>
                  <a:lnTo>
                    <a:pt x="3091" y="57"/>
                  </a:lnTo>
                  <a:lnTo>
                    <a:pt x="3138" y="86"/>
                  </a:lnTo>
                  <a:lnTo>
                    <a:pt x="3181" y="118"/>
                  </a:lnTo>
                  <a:lnTo>
                    <a:pt x="3219" y="155"/>
                  </a:lnTo>
                  <a:lnTo>
                    <a:pt x="3255" y="196"/>
                  </a:lnTo>
                  <a:lnTo>
                    <a:pt x="3286" y="239"/>
                  </a:lnTo>
                  <a:lnTo>
                    <a:pt x="3311" y="287"/>
                  </a:lnTo>
                  <a:lnTo>
                    <a:pt x="3333" y="338"/>
                  </a:lnTo>
                  <a:lnTo>
                    <a:pt x="3348" y="391"/>
                  </a:lnTo>
                  <a:lnTo>
                    <a:pt x="3357" y="446"/>
                  </a:lnTo>
                  <a:lnTo>
                    <a:pt x="3360" y="503"/>
                  </a:lnTo>
                  <a:lnTo>
                    <a:pt x="3360" y="3359"/>
                  </a:lnTo>
                  <a:lnTo>
                    <a:pt x="0" y="3359"/>
                  </a:lnTo>
                  <a:lnTo>
                    <a:pt x="0" y="1508"/>
                  </a:lnTo>
                  <a:lnTo>
                    <a:pt x="3" y="1476"/>
                  </a:lnTo>
                  <a:lnTo>
                    <a:pt x="11" y="1447"/>
                  </a:lnTo>
                  <a:lnTo>
                    <a:pt x="24" y="1420"/>
                  </a:lnTo>
                  <a:lnTo>
                    <a:pt x="43" y="1396"/>
                  </a:lnTo>
                  <a:lnTo>
                    <a:pt x="64" y="1376"/>
                  </a:lnTo>
                  <a:lnTo>
                    <a:pt x="90" y="1359"/>
                  </a:lnTo>
                  <a:lnTo>
                    <a:pt x="117" y="1348"/>
                  </a:lnTo>
                  <a:lnTo>
                    <a:pt x="149" y="1341"/>
                  </a:lnTo>
                  <a:lnTo>
                    <a:pt x="224" y="1332"/>
                  </a:lnTo>
                  <a:lnTo>
                    <a:pt x="224" y="530"/>
                  </a:lnTo>
                  <a:lnTo>
                    <a:pt x="227" y="509"/>
                  </a:lnTo>
                  <a:lnTo>
                    <a:pt x="235" y="489"/>
                  </a:lnTo>
                  <a:lnTo>
                    <a:pt x="248" y="471"/>
                  </a:lnTo>
                  <a:lnTo>
                    <a:pt x="266" y="458"/>
                  </a:lnTo>
                  <a:lnTo>
                    <a:pt x="286" y="450"/>
                  </a:lnTo>
                  <a:lnTo>
                    <a:pt x="307" y="447"/>
                  </a:lnTo>
                  <a:lnTo>
                    <a:pt x="419" y="447"/>
                  </a:lnTo>
                  <a:lnTo>
                    <a:pt x="442" y="450"/>
                  </a:lnTo>
                  <a:lnTo>
                    <a:pt x="462" y="458"/>
                  </a:lnTo>
                  <a:lnTo>
                    <a:pt x="480" y="471"/>
                  </a:lnTo>
                  <a:lnTo>
                    <a:pt x="493" y="489"/>
                  </a:lnTo>
                  <a:lnTo>
                    <a:pt x="501" y="509"/>
                  </a:lnTo>
                  <a:lnTo>
                    <a:pt x="504" y="530"/>
                  </a:lnTo>
                  <a:lnTo>
                    <a:pt x="504" y="1298"/>
                  </a:lnTo>
                  <a:lnTo>
                    <a:pt x="728" y="1272"/>
                  </a:lnTo>
                  <a:lnTo>
                    <a:pt x="728" y="530"/>
                  </a:lnTo>
                  <a:lnTo>
                    <a:pt x="731" y="509"/>
                  </a:lnTo>
                  <a:lnTo>
                    <a:pt x="739" y="489"/>
                  </a:lnTo>
                  <a:lnTo>
                    <a:pt x="752" y="471"/>
                  </a:lnTo>
                  <a:lnTo>
                    <a:pt x="770" y="458"/>
                  </a:lnTo>
                  <a:lnTo>
                    <a:pt x="790" y="450"/>
                  </a:lnTo>
                  <a:lnTo>
                    <a:pt x="811" y="447"/>
                  </a:lnTo>
                  <a:lnTo>
                    <a:pt x="925" y="447"/>
                  </a:lnTo>
                  <a:lnTo>
                    <a:pt x="946" y="450"/>
                  </a:lnTo>
                  <a:lnTo>
                    <a:pt x="966" y="458"/>
                  </a:lnTo>
                  <a:lnTo>
                    <a:pt x="984" y="471"/>
                  </a:lnTo>
                  <a:lnTo>
                    <a:pt x="997" y="489"/>
                  </a:lnTo>
                  <a:lnTo>
                    <a:pt x="1005" y="509"/>
                  </a:lnTo>
                  <a:lnTo>
                    <a:pt x="1008" y="530"/>
                  </a:lnTo>
                  <a:lnTo>
                    <a:pt x="1008" y="1239"/>
                  </a:lnTo>
                  <a:lnTo>
                    <a:pt x="1232" y="1212"/>
                  </a:lnTo>
                  <a:lnTo>
                    <a:pt x="1232" y="530"/>
                  </a:lnTo>
                  <a:lnTo>
                    <a:pt x="1235" y="509"/>
                  </a:lnTo>
                  <a:lnTo>
                    <a:pt x="1243" y="489"/>
                  </a:lnTo>
                  <a:lnTo>
                    <a:pt x="1256" y="471"/>
                  </a:lnTo>
                  <a:lnTo>
                    <a:pt x="1274" y="458"/>
                  </a:lnTo>
                  <a:lnTo>
                    <a:pt x="1294" y="450"/>
                  </a:lnTo>
                  <a:lnTo>
                    <a:pt x="1317" y="447"/>
                  </a:lnTo>
                  <a:lnTo>
                    <a:pt x="1429" y="447"/>
                  </a:lnTo>
                  <a:lnTo>
                    <a:pt x="1450" y="450"/>
                  </a:lnTo>
                  <a:lnTo>
                    <a:pt x="1470" y="458"/>
                  </a:lnTo>
                  <a:lnTo>
                    <a:pt x="1488" y="471"/>
                  </a:lnTo>
                  <a:lnTo>
                    <a:pt x="1501" y="489"/>
                  </a:lnTo>
                  <a:lnTo>
                    <a:pt x="1509" y="509"/>
                  </a:lnTo>
                  <a:lnTo>
                    <a:pt x="1512" y="530"/>
                  </a:lnTo>
                  <a:lnTo>
                    <a:pt x="1512" y="1179"/>
                  </a:lnTo>
                  <a:lnTo>
                    <a:pt x="1736" y="1152"/>
                  </a:lnTo>
                  <a:lnTo>
                    <a:pt x="1736" y="530"/>
                  </a:lnTo>
                  <a:lnTo>
                    <a:pt x="1739" y="509"/>
                  </a:lnTo>
                  <a:lnTo>
                    <a:pt x="1747" y="489"/>
                  </a:lnTo>
                  <a:lnTo>
                    <a:pt x="1760" y="471"/>
                  </a:lnTo>
                  <a:lnTo>
                    <a:pt x="1778" y="458"/>
                  </a:lnTo>
                  <a:lnTo>
                    <a:pt x="1798" y="450"/>
                  </a:lnTo>
                  <a:lnTo>
                    <a:pt x="1821" y="447"/>
                  </a:lnTo>
                  <a:lnTo>
                    <a:pt x="1933" y="447"/>
                  </a:lnTo>
                  <a:lnTo>
                    <a:pt x="1954" y="450"/>
                  </a:lnTo>
                  <a:lnTo>
                    <a:pt x="1974" y="458"/>
                  </a:lnTo>
                  <a:lnTo>
                    <a:pt x="1992" y="471"/>
                  </a:lnTo>
                  <a:lnTo>
                    <a:pt x="2005" y="489"/>
                  </a:lnTo>
                  <a:lnTo>
                    <a:pt x="2013" y="509"/>
                  </a:lnTo>
                  <a:lnTo>
                    <a:pt x="2016" y="530"/>
                  </a:lnTo>
                  <a:lnTo>
                    <a:pt x="2016" y="1119"/>
                  </a:lnTo>
                  <a:lnTo>
                    <a:pt x="2352" y="1078"/>
                  </a:lnTo>
                  <a:lnTo>
                    <a:pt x="2352" y="520"/>
                  </a:lnTo>
                  <a:lnTo>
                    <a:pt x="2355" y="467"/>
                  </a:lnTo>
                  <a:lnTo>
                    <a:pt x="2362" y="415"/>
                  </a:lnTo>
                  <a:lnTo>
                    <a:pt x="2375" y="366"/>
                  </a:lnTo>
                  <a:lnTo>
                    <a:pt x="2393" y="317"/>
                  </a:lnTo>
                  <a:lnTo>
                    <a:pt x="2414" y="271"/>
                  </a:lnTo>
                  <a:lnTo>
                    <a:pt x="2441" y="227"/>
                  </a:lnTo>
                  <a:lnTo>
                    <a:pt x="2470" y="186"/>
                  </a:lnTo>
                  <a:lnTo>
                    <a:pt x="2504" y="148"/>
                  </a:lnTo>
                  <a:lnTo>
                    <a:pt x="2540" y="114"/>
                  </a:lnTo>
                  <a:lnTo>
                    <a:pt x="2581" y="84"/>
                  </a:lnTo>
                  <a:lnTo>
                    <a:pt x="2624" y="57"/>
                  </a:lnTo>
                  <a:lnTo>
                    <a:pt x="2670" y="36"/>
                  </a:lnTo>
                  <a:lnTo>
                    <a:pt x="2719" y="18"/>
                  </a:lnTo>
                  <a:lnTo>
                    <a:pt x="2768" y="6"/>
                  </a:lnTo>
                  <a:lnTo>
                    <a:pt x="2821" y="0"/>
                  </a:lnTo>
                  <a:lnTo>
                    <a:pt x="28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2" name="Freeform 70">
              <a:extLst>
                <a:ext uri="{FF2B5EF4-FFF2-40B4-BE49-F238E27FC236}">
                  <a16:creationId xmlns:a16="http://schemas.microsoft.com/office/drawing/2014/main" id="{2B332621-022E-44D6-9BE3-AE9DB10698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7" y="2024"/>
              <a:ext cx="40" cy="40"/>
            </a:xfrm>
            <a:custGeom>
              <a:avLst/>
              <a:gdLst>
                <a:gd name="T0" fmla="*/ 85 w 280"/>
                <a:gd name="T1" fmla="*/ 0 h 280"/>
                <a:gd name="T2" fmla="*/ 197 w 280"/>
                <a:gd name="T3" fmla="*/ 0 h 280"/>
                <a:gd name="T4" fmla="*/ 218 w 280"/>
                <a:gd name="T5" fmla="*/ 3 h 280"/>
                <a:gd name="T6" fmla="*/ 238 w 280"/>
                <a:gd name="T7" fmla="*/ 11 h 280"/>
                <a:gd name="T8" fmla="*/ 256 w 280"/>
                <a:gd name="T9" fmla="*/ 24 h 280"/>
                <a:gd name="T10" fmla="*/ 269 w 280"/>
                <a:gd name="T11" fmla="*/ 42 h 280"/>
                <a:gd name="T12" fmla="*/ 277 w 280"/>
                <a:gd name="T13" fmla="*/ 62 h 280"/>
                <a:gd name="T14" fmla="*/ 280 w 280"/>
                <a:gd name="T15" fmla="*/ 85 h 280"/>
                <a:gd name="T16" fmla="*/ 280 w 280"/>
                <a:gd name="T17" fmla="*/ 197 h 280"/>
                <a:gd name="T18" fmla="*/ 277 w 280"/>
                <a:gd name="T19" fmla="*/ 218 h 280"/>
                <a:gd name="T20" fmla="*/ 269 w 280"/>
                <a:gd name="T21" fmla="*/ 238 h 280"/>
                <a:gd name="T22" fmla="*/ 256 w 280"/>
                <a:gd name="T23" fmla="*/ 256 h 280"/>
                <a:gd name="T24" fmla="*/ 238 w 280"/>
                <a:gd name="T25" fmla="*/ 269 h 280"/>
                <a:gd name="T26" fmla="*/ 218 w 280"/>
                <a:gd name="T27" fmla="*/ 277 h 280"/>
                <a:gd name="T28" fmla="*/ 197 w 280"/>
                <a:gd name="T29" fmla="*/ 280 h 280"/>
                <a:gd name="T30" fmla="*/ 85 w 280"/>
                <a:gd name="T31" fmla="*/ 280 h 280"/>
                <a:gd name="T32" fmla="*/ 62 w 280"/>
                <a:gd name="T33" fmla="*/ 277 h 280"/>
                <a:gd name="T34" fmla="*/ 42 w 280"/>
                <a:gd name="T35" fmla="*/ 269 h 280"/>
                <a:gd name="T36" fmla="*/ 24 w 280"/>
                <a:gd name="T37" fmla="*/ 256 h 280"/>
                <a:gd name="T38" fmla="*/ 11 w 280"/>
                <a:gd name="T39" fmla="*/ 238 h 280"/>
                <a:gd name="T40" fmla="*/ 3 w 280"/>
                <a:gd name="T41" fmla="*/ 218 h 280"/>
                <a:gd name="T42" fmla="*/ 0 w 280"/>
                <a:gd name="T43" fmla="*/ 197 h 280"/>
                <a:gd name="T44" fmla="*/ 0 w 280"/>
                <a:gd name="T45" fmla="*/ 85 h 280"/>
                <a:gd name="T46" fmla="*/ 3 w 280"/>
                <a:gd name="T47" fmla="*/ 62 h 280"/>
                <a:gd name="T48" fmla="*/ 11 w 280"/>
                <a:gd name="T49" fmla="*/ 42 h 280"/>
                <a:gd name="T50" fmla="*/ 24 w 280"/>
                <a:gd name="T51" fmla="*/ 24 h 280"/>
                <a:gd name="T52" fmla="*/ 42 w 280"/>
                <a:gd name="T53" fmla="*/ 11 h 280"/>
                <a:gd name="T54" fmla="*/ 62 w 280"/>
                <a:gd name="T55" fmla="*/ 3 h 280"/>
                <a:gd name="T56" fmla="*/ 85 w 280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0" h="280">
                  <a:moveTo>
                    <a:pt x="85" y="0"/>
                  </a:moveTo>
                  <a:lnTo>
                    <a:pt x="197" y="0"/>
                  </a:lnTo>
                  <a:lnTo>
                    <a:pt x="218" y="3"/>
                  </a:lnTo>
                  <a:lnTo>
                    <a:pt x="238" y="11"/>
                  </a:lnTo>
                  <a:lnTo>
                    <a:pt x="256" y="24"/>
                  </a:lnTo>
                  <a:lnTo>
                    <a:pt x="269" y="42"/>
                  </a:lnTo>
                  <a:lnTo>
                    <a:pt x="277" y="62"/>
                  </a:lnTo>
                  <a:lnTo>
                    <a:pt x="280" y="85"/>
                  </a:lnTo>
                  <a:lnTo>
                    <a:pt x="280" y="197"/>
                  </a:lnTo>
                  <a:lnTo>
                    <a:pt x="277" y="218"/>
                  </a:lnTo>
                  <a:lnTo>
                    <a:pt x="269" y="238"/>
                  </a:lnTo>
                  <a:lnTo>
                    <a:pt x="256" y="256"/>
                  </a:lnTo>
                  <a:lnTo>
                    <a:pt x="238" y="269"/>
                  </a:lnTo>
                  <a:lnTo>
                    <a:pt x="218" y="277"/>
                  </a:lnTo>
                  <a:lnTo>
                    <a:pt x="197" y="280"/>
                  </a:lnTo>
                  <a:lnTo>
                    <a:pt x="85" y="280"/>
                  </a:lnTo>
                  <a:lnTo>
                    <a:pt x="62" y="277"/>
                  </a:lnTo>
                  <a:lnTo>
                    <a:pt x="42" y="269"/>
                  </a:lnTo>
                  <a:lnTo>
                    <a:pt x="24" y="256"/>
                  </a:lnTo>
                  <a:lnTo>
                    <a:pt x="11" y="238"/>
                  </a:lnTo>
                  <a:lnTo>
                    <a:pt x="3" y="218"/>
                  </a:lnTo>
                  <a:lnTo>
                    <a:pt x="0" y="197"/>
                  </a:lnTo>
                  <a:lnTo>
                    <a:pt x="0" y="85"/>
                  </a:lnTo>
                  <a:lnTo>
                    <a:pt x="3" y="62"/>
                  </a:lnTo>
                  <a:lnTo>
                    <a:pt x="11" y="42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3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3" name="Freeform 71">
              <a:extLst>
                <a:ext uri="{FF2B5EF4-FFF2-40B4-BE49-F238E27FC236}">
                  <a16:creationId xmlns:a16="http://schemas.microsoft.com/office/drawing/2014/main" id="{B08CA7F7-A228-4CE4-8070-8645394D7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" y="2024"/>
              <a:ext cx="40" cy="40"/>
            </a:xfrm>
            <a:custGeom>
              <a:avLst/>
              <a:gdLst>
                <a:gd name="T0" fmla="*/ 85 w 280"/>
                <a:gd name="T1" fmla="*/ 0 h 280"/>
                <a:gd name="T2" fmla="*/ 197 w 280"/>
                <a:gd name="T3" fmla="*/ 0 h 280"/>
                <a:gd name="T4" fmla="*/ 218 w 280"/>
                <a:gd name="T5" fmla="*/ 3 h 280"/>
                <a:gd name="T6" fmla="*/ 238 w 280"/>
                <a:gd name="T7" fmla="*/ 11 h 280"/>
                <a:gd name="T8" fmla="*/ 256 w 280"/>
                <a:gd name="T9" fmla="*/ 24 h 280"/>
                <a:gd name="T10" fmla="*/ 269 w 280"/>
                <a:gd name="T11" fmla="*/ 42 h 280"/>
                <a:gd name="T12" fmla="*/ 277 w 280"/>
                <a:gd name="T13" fmla="*/ 62 h 280"/>
                <a:gd name="T14" fmla="*/ 280 w 280"/>
                <a:gd name="T15" fmla="*/ 85 h 280"/>
                <a:gd name="T16" fmla="*/ 280 w 280"/>
                <a:gd name="T17" fmla="*/ 197 h 280"/>
                <a:gd name="T18" fmla="*/ 277 w 280"/>
                <a:gd name="T19" fmla="*/ 218 h 280"/>
                <a:gd name="T20" fmla="*/ 269 w 280"/>
                <a:gd name="T21" fmla="*/ 238 h 280"/>
                <a:gd name="T22" fmla="*/ 256 w 280"/>
                <a:gd name="T23" fmla="*/ 256 h 280"/>
                <a:gd name="T24" fmla="*/ 238 w 280"/>
                <a:gd name="T25" fmla="*/ 269 h 280"/>
                <a:gd name="T26" fmla="*/ 218 w 280"/>
                <a:gd name="T27" fmla="*/ 277 h 280"/>
                <a:gd name="T28" fmla="*/ 197 w 280"/>
                <a:gd name="T29" fmla="*/ 280 h 280"/>
                <a:gd name="T30" fmla="*/ 85 w 280"/>
                <a:gd name="T31" fmla="*/ 280 h 280"/>
                <a:gd name="T32" fmla="*/ 62 w 280"/>
                <a:gd name="T33" fmla="*/ 277 h 280"/>
                <a:gd name="T34" fmla="*/ 42 w 280"/>
                <a:gd name="T35" fmla="*/ 269 h 280"/>
                <a:gd name="T36" fmla="*/ 24 w 280"/>
                <a:gd name="T37" fmla="*/ 256 h 280"/>
                <a:gd name="T38" fmla="*/ 11 w 280"/>
                <a:gd name="T39" fmla="*/ 238 h 280"/>
                <a:gd name="T40" fmla="*/ 3 w 280"/>
                <a:gd name="T41" fmla="*/ 218 h 280"/>
                <a:gd name="T42" fmla="*/ 0 w 280"/>
                <a:gd name="T43" fmla="*/ 197 h 280"/>
                <a:gd name="T44" fmla="*/ 0 w 280"/>
                <a:gd name="T45" fmla="*/ 85 h 280"/>
                <a:gd name="T46" fmla="*/ 3 w 280"/>
                <a:gd name="T47" fmla="*/ 62 h 280"/>
                <a:gd name="T48" fmla="*/ 11 w 280"/>
                <a:gd name="T49" fmla="*/ 42 h 280"/>
                <a:gd name="T50" fmla="*/ 24 w 280"/>
                <a:gd name="T51" fmla="*/ 24 h 280"/>
                <a:gd name="T52" fmla="*/ 42 w 280"/>
                <a:gd name="T53" fmla="*/ 11 h 280"/>
                <a:gd name="T54" fmla="*/ 62 w 280"/>
                <a:gd name="T55" fmla="*/ 3 h 280"/>
                <a:gd name="T56" fmla="*/ 85 w 280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0" h="280">
                  <a:moveTo>
                    <a:pt x="85" y="0"/>
                  </a:moveTo>
                  <a:lnTo>
                    <a:pt x="197" y="0"/>
                  </a:lnTo>
                  <a:lnTo>
                    <a:pt x="218" y="3"/>
                  </a:lnTo>
                  <a:lnTo>
                    <a:pt x="238" y="11"/>
                  </a:lnTo>
                  <a:lnTo>
                    <a:pt x="256" y="24"/>
                  </a:lnTo>
                  <a:lnTo>
                    <a:pt x="269" y="42"/>
                  </a:lnTo>
                  <a:lnTo>
                    <a:pt x="277" y="62"/>
                  </a:lnTo>
                  <a:lnTo>
                    <a:pt x="280" y="85"/>
                  </a:lnTo>
                  <a:lnTo>
                    <a:pt x="280" y="197"/>
                  </a:lnTo>
                  <a:lnTo>
                    <a:pt x="277" y="218"/>
                  </a:lnTo>
                  <a:lnTo>
                    <a:pt x="269" y="238"/>
                  </a:lnTo>
                  <a:lnTo>
                    <a:pt x="256" y="256"/>
                  </a:lnTo>
                  <a:lnTo>
                    <a:pt x="238" y="269"/>
                  </a:lnTo>
                  <a:lnTo>
                    <a:pt x="218" y="277"/>
                  </a:lnTo>
                  <a:lnTo>
                    <a:pt x="197" y="280"/>
                  </a:lnTo>
                  <a:lnTo>
                    <a:pt x="85" y="280"/>
                  </a:lnTo>
                  <a:lnTo>
                    <a:pt x="62" y="277"/>
                  </a:lnTo>
                  <a:lnTo>
                    <a:pt x="42" y="269"/>
                  </a:lnTo>
                  <a:lnTo>
                    <a:pt x="24" y="256"/>
                  </a:lnTo>
                  <a:lnTo>
                    <a:pt x="11" y="238"/>
                  </a:lnTo>
                  <a:lnTo>
                    <a:pt x="3" y="218"/>
                  </a:lnTo>
                  <a:lnTo>
                    <a:pt x="0" y="197"/>
                  </a:lnTo>
                  <a:lnTo>
                    <a:pt x="0" y="85"/>
                  </a:lnTo>
                  <a:lnTo>
                    <a:pt x="3" y="62"/>
                  </a:lnTo>
                  <a:lnTo>
                    <a:pt x="11" y="42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3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4" name="Freeform 72">
              <a:extLst>
                <a:ext uri="{FF2B5EF4-FFF2-40B4-BE49-F238E27FC236}">
                  <a16:creationId xmlns:a16="http://schemas.microsoft.com/office/drawing/2014/main" id="{8AC7B304-F90A-4339-81CA-8C1B601997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3" y="2024"/>
              <a:ext cx="40" cy="40"/>
            </a:xfrm>
            <a:custGeom>
              <a:avLst/>
              <a:gdLst>
                <a:gd name="T0" fmla="*/ 85 w 280"/>
                <a:gd name="T1" fmla="*/ 0 h 280"/>
                <a:gd name="T2" fmla="*/ 197 w 280"/>
                <a:gd name="T3" fmla="*/ 0 h 280"/>
                <a:gd name="T4" fmla="*/ 218 w 280"/>
                <a:gd name="T5" fmla="*/ 3 h 280"/>
                <a:gd name="T6" fmla="*/ 238 w 280"/>
                <a:gd name="T7" fmla="*/ 11 h 280"/>
                <a:gd name="T8" fmla="*/ 256 w 280"/>
                <a:gd name="T9" fmla="*/ 24 h 280"/>
                <a:gd name="T10" fmla="*/ 269 w 280"/>
                <a:gd name="T11" fmla="*/ 42 h 280"/>
                <a:gd name="T12" fmla="*/ 277 w 280"/>
                <a:gd name="T13" fmla="*/ 62 h 280"/>
                <a:gd name="T14" fmla="*/ 280 w 280"/>
                <a:gd name="T15" fmla="*/ 85 h 280"/>
                <a:gd name="T16" fmla="*/ 280 w 280"/>
                <a:gd name="T17" fmla="*/ 197 h 280"/>
                <a:gd name="T18" fmla="*/ 277 w 280"/>
                <a:gd name="T19" fmla="*/ 218 h 280"/>
                <a:gd name="T20" fmla="*/ 269 w 280"/>
                <a:gd name="T21" fmla="*/ 238 h 280"/>
                <a:gd name="T22" fmla="*/ 256 w 280"/>
                <a:gd name="T23" fmla="*/ 256 h 280"/>
                <a:gd name="T24" fmla="*/ 238 w 280"/>
                <a:gd name="T25" fmla="*/ 269 h 280"/>
                <a:gd name="T26" fmla="*/ 218 w 280"/>
                <a:gd name="T27" fmla="*/ 277 h 280"/>
                <a:gd name="T28" fmla="*/ 197 w 280"/>
                <a:gd name="T29" fmla="*/ 280 h 280"/>
                <a:gd name="T30" fmla="*/ 85 w 280"/>
                <a:gd name="T31" fmla="*/ 280 h 280"/>
                <a:gd name="T32" fmla="*/ 62 w 280"/>
                <a:gd name="T33" fmla="*/ 277 h 280"/>
                <a:gd name="T34" fmla="*/ 42 w 280"/>
                <a:gd name="T35" fmla="*/ 269 h 280"/>
                <a:gd name="T36" fmla="*/ 24 w 280"/>
                <a:gd name="T37" fmla="*/ 256 h 280"/>
                <a:gd name="T38" fmla="*/ 11 w 280"/>
                <a:gd name="T39" fmla="*/ 238 h 280"/>
                <a:gd name="T40" fmla="*/ 3 w 280"/>
                <a:gd name="T41" fmla="*/ 218 h 280"/>
                <a:gd name="T42" fmla="*/ 0 w 280"/>
                <a:gd name="T43" fmla="*/ 197 h 280"/>
                <a:gd name="T44" fmla="*/ 0 w 280"/>
                <a:gd name="T45" fmla="*/ 85 h 280"/>
                <a:gd name="T46" fmla="*/ 3 w 280"/>
                <a:gd name="T47" fmla="*/ 62 h 280"/>
                <a:gd name="T48" fmla="*/ 11 w 280"/>
                <a:gd name="T49" fmla="*/ 42 h 280"/>
                <a:gd name="T50" fmla="*/ 24 w 280"/>
                <a:gd name="T51" fmla="*/ 24 h 280"/>
                <a:gd name="T52" fmla="*/ 42 w 280"/>
                <a:gd name="T53" fmla="*/ 11 h 280"/>
                <a:gd name="T54" fmla="*/ 62 w 280"/>
                <a:gd name="T55" fmla="*/ 3 h 280"/>
                <a:gd name="T56" fmla="*/ 85 w 280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0" h="280">
                  <a:moveTo>
                    <a:pt x="85" y="0"/>
                  </a:moveTo>
                  <a:lnTo>
                    <a:pt x="197" y="0"/>
                  </a:lnTo>
                  <a:lnTo>
                    <a:pt x="218" y="3"/>
                  </a:lnTo>
                  <a:lnTo>
                    <a:pt x="238" y="11"/>
                  </a:lnTo>
                  <a:lnTo>
                    <a:pt x="256" y="24"/>
                  </a:lnTo>
                  <a:lnTo>
                    <a:pt x="269" y="42"/>
                  </a:lnTo>
                  <a:lnTo>
                    <a:pt x="277" y="62"/>
                  </a:lnTo>
                  <a:lnTo>
                    <a:pt x="280" y="85"/>
                  </a:lnTo>
                  <a:lnTo>
                    <a:pt x="280" y="197"/>
                  </a:lnTo>
                  <a:lnTo>
                    <a:pt x="277" y="218"/>
                  </a:lnTo>
                  <a:lnTo>
                    <a:pt x="269" y="238"/>
                  </a:lnTo>
                  <a:lnTo>
                    <a:pt x="256" y="256"/>
                  </a:lnTo>
                  <a:lnTo>
                    <a:pt x="238" y="269"/>
                  </a:lnTo>
                  <a:lnTo>
                    <a:pt x="218" y="277"/>
                  </a:lnTo>
                  <a:lnTo>
                    <a:pt x="197" y="280"/>
                  </a:lnTo>
                  <a:lnTo>
                    <a:pt x="85" y="280"/>
                  </a:lnTo>
                  <a:lnTo>
                    <a:pt x="62" y="277"/>
                  </a:lnTo>
                  <a:lnTo>
                    <a:pt x="42" y="269"/>
                  </a:lnTo>
                  <a:lnTo>
                    <a:pt x="24" y="256"/>
                  </a:lnTo>
                  <a:lnTo>
                    <a:pt x="11" y="238"/>
                  </a:lnTo>
                  <a:lnTo>
                    <a:pt x="3" y="218"/>
                  </a:lnTo>
                  <a:lnTo>
                    <a:pt x="0" y="197"/>
                  </a:lnTo>
                  <a:lnTo>
                    <a:pt x="0" y="85"/>
                  </a:lnTo>
                  <a:lnTo>
                    <a:pt x="3" y="62"/>
                  </a:lnTo>
                  <a:lnTo>
                    <a:pt x="11" y="42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3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5" name="Freeform 73">
              <a:extLst>
                <a:ext uri="{FF2B5EF4-FFF2-40B4-BE49-F238E27FC236}">
                  <a16:creationId xmlns:a16="http://schemas.microsoft.com/office/drawing/2014/main" id="{8BE6B1C8-D49F-4065-B18A-F032881178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9" y="2024"/>
              <a:ext cx="40" cy="40"/>
            </a:xfrm>
            <a:custGeom>
              <a:avLst/>
              <a:gdLst>
                <a:gd name="T0" fmla="*/ 85 w 280"/>
                <a:gd name="T1" fmla="*/ 0 h 280"/>
                <a:gd name="T2" fmla="*/ 197 w 280"/>
                <a:gd name="T3" fmla="*/ 0 h 280"/>
                <a:gd name="T4" fmla="*/ 218 w 280"/>
                <a:gd name="T5" fmla="*/ 3 h 280"/>
                <a:gd name="T6" fmla="*/ 238 w 280"/>
                <a:gd name="T7" fmla="*/ 11 h 280"/>
                <a:gd name="T8" fmla="*/ 256 w 280"/>
                <a:gd name="T9" fmla="*/ 24 h 280"/>
                <a:gd name="T10" fmla="*/ 269 w 280"/>
                <a:gd name="T11" fmla="*/ 42 h 280"/>
                <a:gd name="T12" fmla="*/ 277 w 280"/>
                <a:gd name="T13" fmla="*/ 62 h 280"/>
                <a:gd name="T14" fmla="*/ 280 w 280"/>
                <a:gd name="T15" fmla="*/ 85 h 280"/>
                <a:gd name="T16" fmla="*/ 280 w 280"/>
                <a:gd name="T17" fmla="*/ 197 h 280"/>
                <a:gd name="T18" fmla="*/ 277 w 280"/>
                <a:gd name="T19" fmla="*/ 218 h 280"/>
                <a:gd name="T20" fmla="*/ 269 w 280"/>
                <a:gd name="T21" fmla="*/ 238 h 280"/>
                <a:gd name="T22" fmla="*/ 256 w 280"/>
                <a:gd name="T23" fmla="*/ 256 h 280"/>
                <a:gd name="T24" fmla="*/ 238 w 280"/>
                <a:gd name="T25" fmla="*/ 269 h 280"/>
                <a:gd name="T26" fmla="*/ 218 w 280"/>
                <a:gd name="T27" fmla="*/ 277 h 280"/>
                <a:gd name="T28" fmla="*/ 197 w 280"/>
                <a:gd name="T29" fmla="*/ 280 h 280"/>
                <a:gd name="T30" fmla="*/ 85 w 280"/>
                <a:gd name="T31" fmla="*/ 280 h 280"/>
                <a:gd name="T32" fmla="*/ 62 w 280"/>
                <a:gd name="T33" fmla="*/ 277 h 280"/>
                <a:gd name="T34" fmla="*/ 42 w 280"/>
                <a:gd name="T35" fmla="*/ 269 h 280"/>
                <a:gd name="T36" fmla="*/ 24 w 280"/>
                <a:gd name="T37" fmla="*/ 256 h 280"/>
                <a:gd name="T38" fmla="*/ 11 w 280"/>
                <a:gd name="T39" fmla="*/ 238 h 280"/>
                <a:gd name="T40" fmla="*/ 3 w 280"/>
                <a:gd name="T41" fmla="*/ 218 h 280"/>
                <a:gd name="T42" fmla="*/ 0 w 280"/>
                <a:gd name="T43" fmla="*/ 197 h 280"/>
                <a:gd name="T44" fmla="*/ 0 w 280"/>
                <a:gd name="T45" fmla="*/ 85 h 280"/>
                <a:gd name="T46" fmla="*/ 3 w 280"/>
                <a:gd name="T47" fmla="*/ 62 h 280"/>
                <a:gd name="T48" fmla="*/ 11 w 280"/>
                <a:gd name="T49" fmla="*/ 42 h 280"/>
                <a:gd name="T50" fmla="*/ 24 w 280"/>
                <a:gd name="T51" fmla="*/ 24 h 280"/>
                <a:gd name="T52" fmla="*/ 42 w 280"/>
                <a:gd name="T53" fmla="*/ 11 h 280"/>
                <a:gd name="T54" fmla="*/ 62 w 280"/>
                <a:gd name="T55" fmla="*/ 3 h 280"/>
                <a:gd name="T56" fmla="*/ 85 w 280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0" h="280">
                  <a:moveTo>
                    <a:pt x="85" y="0"/>
                  </a:moveTo>
                  <a:lnTo>
                    <a:pt x="197" y="0"/>
                  </a:lnTo>
                  <a:lnTo>
                    <a:pt x="218" y="3"/>
                  </a:lnTo>
                  <a:lnTo>
                    <a:pt x="238" y="11"/>
                  </a:lnTo>
                  <a:lnTo>
                    <a:pt x="256" y="24"/>
                  </a:lnTo>
                  <a:lnTo>
                    <a:pt x="269" y="42"/>
                  </a:lnTo>
                  <a:lnTo>
                    <a:pt x="277" y="62"/>
                  </a:lnTo>
                  <a:lnTo>
                    <a:pt x="280" y="85"/>
                  </a:lnTo>
                  <a:lnTo>
                    <a:pt x="280" y="197"/>
                  </a:lnTo>
                  <a:lnTo>
                    <a:pt x="277" y="218"/>
                  </a:lnTo>
                  <a:lnTo>
                    <a:pt x="269" y="238"/>
                  </a:lnTo>
                  <a:lnTo>
                    <a:pt x="256" y="256"/>
                  </a:lnTo>
                  <a:lnTo>
                    <a:pt x="238" y="269"/>
                  </a:lnTo>
                  <a:lnTo>
                    <a:pt x="218" y="277"/>
                  </a:lnTo>
                  <a:lnTo>
                    <a:pt x="197" y="280"/>
                  </a:lnTo>
                  <a:lnTo>
                    <a:pt x="85" y="280"/>
                  </a:lnTo>
                  <a:lnTo>
                    <a:pt x="62" y="277"/>
                  </a:lnTo>
                  <a:lnTo>
                    <a:pt x="42" y="269"/>
                  </a:lnTo>
                  <a:lnTo>
                    <a:pt x="24" y="256"/>
                  </a:lnTo>
                  <a:lnTo>
                    <a:pt x="11" y="238"/>
                  </a:lnTo>
                  <a:lnTo>
                    <a:pt x="3" y="218"/>
                  </a:lnTo>
                  <a:lnTo>
                    <a:pt x="0" y="197"/>
                  </a:lnTo>
                  <a:lnTo>
                    <a:pt x="0" y="85"/>
                  </a:lnTo>
                  <a:lnTo>
                    <a:pt x="3" y="62"/>
                  </a:lnTo>
                  <a:lnTo>
                    <a:pt x="11" y="42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3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36" name="Text Box 2">
            <a:extLst>
              <a:ext uri="{FF2B5EF4-FFF2-40B4-BE49-F238E27FC236}">
                <a16:creationId xmlns:a16="http://schemas.microsoft.com/office/drawing/2014/main" id="{887F828C-781F-4BE4-9E36-1DFE42638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6674" y="1828945"/>
            <a:ext cx="13148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117" lvl="1" indent="0" defTabSz="609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ES_tradnl" sz="1800" b="1" dirty="0">
                <a:solidFill>
                  <a:srgbClr val="253D90"/>
                </a:solidFill>
                <a:latin typeface="AmpleSoft-Regular" panose="02000000000000000000" pitchFamily="50" charset="0"/>
                <a:ea typeface="+mn-ea"/>
              </a:rPr>
              <a:t>3.577 </a:t>
            </a:r>
            <a:r>
              <a:rPr lang="es-ES_tradnl" sz="18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Empresas</a:t>
            </a:r>
            <a:endParaRPr lang="es-ES_tradnl" sz="1800" dirty="0">
              <a:solidFill>
                <a:srgbClr val="595959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7" name="Group 22">
            <a:extLst>
              <a:ext uri="{FF2B5EF4-FFF2-40B4-BE49-F238E27FC236}">
                <a16:creationId xmlns:a16="http://schemas.microsoft.com/office/drawing/2014/main" id="{C65A19C6-47FB-4540-A742-3B54CD5A489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440205" y="3689048"/>
            <a:ext cx="540486" cy="369332"/>
            <a:chOff x="2699" y="1093"/>
            <a:chExt cx="480" cy="328"/>
          </a:xfrm>
          <a:solidFill>
            <a:schemeClr val="accent3"/>
          </a:solidFill>
        </p:grpSpPr>
        <p:sp>
          <p:nvSpPr>
            <p:cNvPr id="38" name="Freeform 24">
              <a:extLst>
                <a:ext uri="{FF2B5EF4-FFF2-40B4-BE49-F238E27FC236}">
                  <a16:creationId xmlns:a16="http://schemas.microsoft.com/office/drawing/2014/main" id="{4C7424BA-074A-4D45-A9BC-FE23D65700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1" y="1161"/>
              <a:ext cx="152" cy="152"/>
            </a:xfrm>
            <a:custGeom>
              <a:avLst/>
              <a:gdLst>
                <a:gd name="T0" fmla="*/ 495 w 1064"/>
                <a:gd name="T1" fmla="*/ 283 h 1064"/>
                <a:gd name="T2" fmla="*/ 426 w 1064"/>
                <a:gd name="T3" fmla="*/ 303 h 1064"/>
                <a:gd name="T4" fmla="*/ 367 w 1064"/>
                <a:gd name="T5" fmla="*/ 342 h 1064"/>
                <a:gd name="T6" fmla="*/ 321 w 1064"/>
                <a:gd name="T7" fmla="*/ 395 h 1064"/>
                <a:gd name="T8" fmla="*/ 290 w 1064"/>
                <a:gd name="T9" fmla="*/ 459 h 1064"/>
                <a:gd name="T10" fmla="*/ 280 w 1064"/>
                <a:gd name="T11" fmla="*/ 533 h 1064"/>
                <a:gd name="T12" fmla="*/ 290 w 1064"/>
                <a:gd name="T13" fmla="*/ 605 h 1064"/>
                <a:gd name="T14" fmla="*/ 321 w 1064"/>
                <a:gd name="T15" fmla="*/ 669 h 1064"/>
                <a:gd name="T16" fmla="*/ 367 w 1064"/>
                <a:gd name="T17" fmla="*/ 722 h 1064"/>
                <a:gd name="T18" fmla="*/ 426 w 1064"/>
                <a:gd name="T19" fmla="*/ 761 h 1064"/>
                <a:gd name="T20" fmla="*/ 495 w 1064"/>
                <a:gd name="T21" fmla="*/ 781 h 1064"/>
                <a:gd name="T22" fmla="*/ 569 w 1064"/>
                <a:gd name="T23" fmla="*/ 781 h 1064"/>
                <a:gd name="T24" fmla="*/ 638 w 1064"/>
                <a:gd name="T25" fmla="*/ 761 h 1064"/>
                <a:gd name="T26" fmla="*/ 697 w 1064"/>
                <a:gd name="T27" fmla="*/ 722 h 1064"/>
                <a:gd name="T28" fmla="*/ 743 w 1064"/>
                <a:gd name="T29" fmla="*/ 669 h 1064"/>
                <a:gd name="T30" fmla="*/ 774 w 1064"/>
                <a:gd name="T31" fmla="*/ 605 h 1064"/>
                <a:gd name="T32" fmla="*/ 784 w 1064"/>
                <a:gd name="T33" fmla="*/ 533 h 1064"/>
                <a:gd name="T34" fmla="*/ 774 w 1064"/>
                <a:gd name="T35" fmla="*/ 459 h 1064"/>
                <a:gd name="T36" fmla="*/ 743 w 1064"/>
                <a:gd name="T37" fmla="*/ 395 h 1064"/>
                <a:gd name="T38" fmla="*/ 697 w 1064"/>
                <a:gd name="T39" fmla="*/ 342 h 1064"/>
                <a:gd name="T40" fmla="*/ 638 w 1064"/>
                <a:gd name="T41" fmla="*/ 303 h 1064"/>
                <a:gd name="T42" fmla="*/ 569 w 1064"/>
                <a:gd name="T43" fmla="*/ 283 h 1064"/>
                <a:gd name="T44" fmla="*/ 533 w 1064"/>
                <a:gd name="T45" fmla="*/ 0 h 1064"/>
                <a:gd name="T46" fmla="*/ 646 w 1064"/>
                <a:gd name="T47" fmla="*/ 12 h 1064"/>
                <a:gd name="T48" fmla="*/ 751 w 1064"/>
                <a:gd name="T49" fmla="*/ 48 h 1064"/>
                <a:gd name="T50" fmla="*/ 846 w 1064"/>
                <a:gd name="T51" fmla="*/ 103 h 1064"/>
                <a:gd name="T52" fmla="*/ 927 w 1064"/>
                <a:gd name="T53" fmla="*/ 176 h 1064"/>
                <a:gd name="T54" fmla="*/ 992 w 1064"/>
                <a:gd name="T55" fmla="*/ 264 h 1064"/>
                <a:gd name="T56" fmla="*/ 1037 w 1064"/>
                <a:gd name="T57" fmla="*/ 365 h 1064"/>
                <a:gd name="T58" fmla="*/ 1061 w 1064"/>
                <a:gd name="T59" fmla="*/ 474 h 1064"/>
                <a:gd name="T60" fmla="*/ 1061 w 1064"/>
                <a:gd name="T61" fmla="*/ 590 h 1064"/>
                <a:gd name="T62" fmla="*/ 1037 w 1064"/>
                <a:gd name="T63" fmla="*/ 699 h 1064"/>
                <a:gd name="T64" fmla="*/ 992 w 1064"/>
                <a:gd name="T65" fmla="*/ 800 h 1064"/>
                <a:gd name="T66" fmla="*/ 927 w 1064"/>
                <a:gd name="T67" fmla="*/ 888 h 1064"/>
                <a:gd name="T68" fmla="*/ 846 w 1064"/>
                <a:gd name="T69" fmla="*/ 961 h 1064"/>
                <a:gd name="T70" fmla="*/ 751 w 1064"/>
                <a:gd name="T71" fmla="*/ 1016 h 1064"/>
                <a:gd name="T72" fmla="*/ 646 w 1064"/>
                <a:gd name="T73" fmla="*/ 1052 h 1064"/>
                <a:gd name="T74" fmla="*/ 533 w 1064"/>
                <a:gd name="T75" fmla="*/ 1064 h 1064"/>
                <a:gd name="T76" fmla="*/ 418 w 1064"/>
                <a:gd name="T77" fmla="*/ 1052 h 1064"/>
                <a:gd name="T78" fmla="*/ 313 w 1064"/>
                <a:gd name="T79" fmla="*/ 1016 h 1064"/>
                <a:gd name="T80" fmla="*/ 218 w 1064"/>
                <a:gd name="T81" fmla="*/ 961 h 1064"/>
                <a:gd name="T82" fmla="*/ 137 w 1064"/>
                <a:gd name="T83" fmla="*/ 888 h 1064"/>
                <a:gd name="T84" fmla="*/ 72 w 1064"/>
                <a:gd name="T85" fmla="*/ 800 h 1064"/>
                <a:gd name="T86" fmla="*/ 27 w 1064"/>
                <a:gd name="T87" fmla="*/ 699 h 1064"/>
                <a:gd name="T88" fmla="*/ 3 w 1064"/>
                <a:gd name="T89" fmla="*/ 590 h 1064"/>
                <a:gd name="T90" fmla="*/ 3 w 1064"/>
                <a:gd name="T91" fmla="*/ 474 h 1064"/>
                <a:gd name="T92" fmla="*/ 27 w 1064"/>
                <a:gd name="T93" fmla="*/ 365 h 1064"/>
                <a:gd name="T94" fmla="*/ 72 w 1064"/>
                <a:gd name="T95" fmla="*/ 264 h 1064"/>
                <a:gd name="T96" fmla="*/ 137 w 1064"/>
                <a:gd name="T97" fmla="*/ 176 h 1064"/>
                <a:gd name="T98" fmla="*/ 218 w 1064"/>
                <a:gd name="T99" fmla="*/ 103 h 1064"/>
                <a:gd name="T100" fmla="*/ 313 w 1064"/>
                <a:gd name="T101" fmla="*/ 48 h 1064"/>
                <a:gd name="T102" fmla="*/ 418 w 1064"/>
                <a:gd name="T103" fmla="*/ 12 h 1064"/>
                <a:gd name="T104" fmla="*/ 533 w 1064"/>
                <a:gd name="T105" fmla="*/ 0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64" h="1064">
                  <a:moveTo>
                    <a:pt x="533" y="280"/>
                  </a:moveTo>
                  <a:lnTo>
                    <a:pt x="495" y="283"/>
                  </a:lnTo>
                  <a:lnTo>
                    <a:pt x="459" y="290"/>
                  </a:lnTo>
                  <a:lnTo>
                    <a:pt x="426" y="303"/>
                  </a:lnTo>
                  <a:lnTo>
                    <a:pt x="395" y="321"/>
                  </a:lnTo>
                  <a:lnTo>
                    <a:pt x="367" y="342"/>
                  </a:lnTo>
                  <a:lnTo>
                    <a:pt x="342" y="367"/>
                  </a:lnTo>
                  <a:lnTo>
                    <a:pt x="321" y="395"/>
                  </a:lnTo>
                  <a:lnTo>
                    <a:pt x="303" y="426"/>
                  </a:lnTo>
                  <a:lnTo>
                    <a:pt x="290" y="459"/>
                  </a:lnTo>
                  <a:lnTo>
                    <a:pt x="283" y="495"/>
                  </a:lnTo>
                  <a:lnTo>
                    <a:pt x="280" y="533"/>
                  </a:lnTo>
                  <a:lnTo>
                    <a:pt x="283" y="569"/>
                  </a:lnTo>
                  <a:lnTo>
                    <a:pt x="290" y="605"/>
                  </a:lnTo>
                  <a:lnTo>
                    <a:pt x="303" y="638"/>
                  </a:lnTo>
                  <a:lnTo>
                    <a:pt x="321" y="669"/>
                  </a:lnTo>
                  <a:lnTo>
                    <a:pt x="342" y="697"/>
                  </a:lnTo>
                  <a:lnTo>
                    <a:pt x="367" y="722"/>
                  </a:lnTo>
                  <a:lnTo>
                    <a:pt x="395" y="743"/>
                  </a:lnTo>
                  <a:lnTo>
                    <a:pt x="426" y="761"/>
                  </a:lnTo>
                  <a:lnTo>
                    <a:pt x="459" y="774"/>
                  </a:lnTo>
                  <a:lnTo>
                    <a:pt x="495" y="781"/>
                  </a:lnTo>
                  <a:lnTo>
                    <a:pt x="533" y="784"/>
                  </a:lnTo>
                  <a:lnTo>
                    <a:pt x="569" y="781"/>
                  </a:lnTo>
                  <a:lnTo>
                    <a:pt x="605" y="774"/>
                  </a:lnTo>
                  <a:lnTo>
                    <a:pt x="638" y="761"/>
                  </a:lnTo>
                  <a:lnTo>
                    <a:pt x="669" y="743"/>
                  </a:lnTo>
                  <a:lnTo>
                    <a:pt x="697" y="722"/>
                  </a:lnTo>
                  <a:lnTo>
                    <a:pt x="722" y="697"/>
                  </a:lnTo>
                  <a:lnTo>
                    <a:pt x="743" y="669"/>
                  </a:lnTo>
                  <a:lnTo>
                    <a:pt x="761" y="638"/>
                  </a:lnTo>
                  <a:lnTo>
                    <a:pt x="774" y="605"/>
                  </a:lnTo>
                  <a:lnTo>
                    <a:pt x="781" y="569"/>
                  </a:lnTo>
                  <a:lnTo>
                    <a:pt x="784" y="533"/>
                  </a:lnTo>
                  <a:lnTo>
                    <a:pt x="781" y="495"/>
                  </a:lnTo>
                  <a:lnTo>
                    <a:pt x="774" y="459"/>
                  </a:lnTo>
                  <a:lnTo>
                    <a:pt x="761" y="426"/>
                  </a:lnTo>
                  <a:lnTo>
                    <a:pt x="743" y="395"/>
                  </a:lnTo>
                  <a:lnTo>
                    <a:pt x="722" y="367"/>
                  </a:lnTo>
                  <a:lnTo>
                    <a:pt x="697" y="342"/>
                  </a:lnTo>
                  <a:lnTo>
                    <a:pt x="669" y="321"/>
                  </a:lnTo>
                  <a:lnTo>
                    <a:pt x="638" y="303"/>
                  </a:lnTo>
                  <a:lnTo>
                    <a:pt x="605" y="290"/>
                  </a:lnTo>
                  <a:lnTo>
                    <a:pt x="569" y="283"/>
                  </a:lnTo>
                  <a:lnTo>
                    <a:pt x="533" y="280"/>
                  </a:lnTo>
                  <a:close/>
                  <a:moveTo>
                    <a:pt x="533" y="0"/>
                  </a:moveTo>
                  <a:lnTo>
                    <a:pt x="590" y="3"/>
                  </a:lnTo>
                  <a:lnTo>
                    <a:pt x="646" y="12"/>
                  </a:lnTo>
                  <a:lnTo>
                    <a:pt x="699" y="27"/>
                  </a:lnTo>
                  <a:lnTo>
                    <a:pt x="751" y="48"/>
                  </a:lnTo>
                  <a:lnTo>
                    <a:pt x="800" y="72"/>
                  </a:lnTo>
                  <a:lnTo>
                    <a:pt x="846" y="103"/>
                  </a:lnTo>
                  <a:lnTo>
                    <a:pt x="888" y="137"/>
                  </a:lnTo>
                  <a:lnTo>
                    <a:pt x="927" y="176"/>
                  </a:lnTo>
                  <a:lnTo>
                    <a:pt x="961" y="218"/>
                  </a:lnTo>
                  <a:lnTo>
                    <a:pt x="992" y="264"/>
                  </a:lnTo>
                  <a:lnTo>
                    <a:pt x="1016" y="313"/>
                  </a:lnTo>
                  <a:lnTo>
                    <a:pt x="1037" y="365"/>
                  </a:lnTo>
                  <a:lnTo>
                    <a:pt x="1052" y="418"/>
                  </a:lnTo>
                  <a:lnTo>
                    <a:pt x="1061" y="474"/>
                  </a:lnTo>
                  <a:lnTo>
                    <a:pt x="1064" y="533"/>
                  </a:lnTo>
                  <a:lnTo>
                    <a:pt x="1061" y="590"/>
                  </a:lnTo>
                  <a:lnTo>
                    <a:pt x="1052" y="646"/>
                  </a:lnTo>
                  <a:lnTo>
                    <a:pt x="1037" y="699"/>
                  </a:lnTo>
                  <a:lnTo>
                    <a:pt x="1016" y="751"/>
                  </a:lnTo>
                  <a:lnTo>
                    <a:pt x="992" y="800"/>
                  </a:lnTo>
                  <a:lnTo>
                    <a:pt x="961" y="846"/>
                  </a:lnTo>
                  <a:lnTo>
                    <a:pt x="927" y="888"/>
                  </a:lnTo>
                  <a:lnTo>
                    <a:pt x="888" y="927"/>
                  </a:lnTo>
                  <a:lnTo>
                    <a:pt x="846" y="961"/>
                  </a:lnTo>
                  <a:lnTo>
                    <a:pt x="800" y="992"/>
                  </a:lnTo>
                  <a:lnTo>
                    <a:pt x="751" y="1016"/>
                  </a:lnTo>
                  <a:lnTo>
                    <a:pt x="699" y="1037"/>
                  </a:lnTo>
                  <a:lnTo>
                    <a:pt x="646" y="1052"/>
                  </a:lnTo>
                  <a:lnTo>
                    <a:pt x="590" y="1061"/>
                  </a:lnTo>
                  <a:lnTo>
                    <a:pt x="533" y="1064"/>
                  </a:lnTo>
                  <a:lnTo>
                    <a:pt x="474" y="1061"/>
                  </a:lnTo>
                  <a:lnTo>
                    <a:pt x="418" y="1052"/>
                  </a:lnTo>
                  <a:lnTo>
                    <a:pt x="365" y="1037"/>
                  </a:lnTo>
                  <a:lnTo>
                    <a:pt x="313" y="1016"/>
                  </a:lnTo>
                  <a:lnTo>
                    <a:pt x="264" y="992"/>
                  </a:lnTo>
                  <a:lnTo>
                    <a:pt x="218" y="961"/>
                  </a:lnTo>
                  <a:lnTo>
                    <a:pt x="176" y="927"/>
                  </a:lnTo>
                  <a:lnTo>
                    <a:pt x="137" y="888"/>
                  </a:lnTo>
                  <a:lnTo>
                    <a:pt x="103" y="846"/>
                  </a:lnTo>
                  <a:lnTo>
                    <a:pt x="72" y="800"/>
                  </a:lnTo>
                  <a:lnTo>
                    <a:pt x="48" y="751"/>
                  </a:lnTo>
                  <a:lnTo>
                    <a:pt x="27" y="699"/>
                  </a:lnTo>
                  <a:lnTo>
                    <a:pt x="12" y="646"/>
                  </a:lnTo>
                  <a:lnTo>
                    <a:pt x="3" y="590"/>
                  </a:lnTo>
                  <a:lnTo>
                    <a:pt x="0" y="533"/>
                  </a:lnTo>
                  <a:lnTo>
                    <a:pt x="3" y="474"/>
                  </a:lnTo>
                  <a:lnTo>
                    <a:pt x="12" y="418"/>
                  </a:lnTo>
                  <a:lnTo>
                    <a:pt x="27" y="365"/>
                  </a:lnTo>
                  <a:lnTo>
                    <a:pt x="48" y="313"/>
                  </a:lnTo>
                  <a:lnTo>
                    <a:pt x="72" y="264"/>
                  </a:lnTo>
                  <a:lnTo>
                    <a:pt x="103" y="218"/>
                  </a:lnTo>
                  <a:lnTo>
                    <a:pt x="137" y="176"/>
                  </a:lnTo>
                  <a:lnTo>
                    <a:pt x="176" y="137"/>
                  </a:lnTo>
                  <a:lnTo>
                    <a:pt x="218" y="103"/>
                  </a:lnTo>
                  <a:lnTo>
                    <a:pt x="264" y="72"/>
                  </a:lnTo>
                  <a:lnTo>
                    <a:pt x="313" y="48"/>
                  </a:lnTo>
                  <a:lnTo>
                    <a:pt x="365" y="27"/>
                  </a:lnTo>
                  <a:lnTo>
                    <a:pt x="418" y="12"/>
                  </a:lnTo>
                  <a:lnTo>
                    <a:pt x="474" y="3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9" name="Freeform 25">
              <a:extLst>
                <a:ext uri="{FF2B5EF4-FFF2-40B4-BE49-F238E27FC236}">
                  <a16:creationId xmlns:a16="http://schemas.microsoft.com/office/drawing/2014/main" id="{DD7F3D4F-333F-4E97-8710-E10096A2C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" y="1213"/>
              <a:ext cx="56" cy="56"/>
            </a:xfrm>
            <a:custGeom>
              <a:avLst/>
              <a:gdLst>
                <a:gd name="T0" fmla="*/ 197 w 392"/>
                <a:gd name="T1" fmla="*/ 0 h 392"/>
                <a:gd name="T2" fmla="*/ 231 w 392"/>
                <a:gd name="T3" fmla="*/ 3 h 392"/>
                <a:gd name="T4" fmla="*/ 265 w 392"/>
                <a:gd name="T5" fmla="*/ 12 h 392"/>
                <a:gd name="T6" fmla="*/ 295 w 392"/>
                <a:gd name="T7" fmla="*/ 26 h 392"/>
                <a:gd name="T8" fmla="*/ 323 w 392"/>
                <a:gd name="T9" fmla="*/ 45 h 392"/>
                <a:gd name="T10" fmla="*/ 346 w 392"/>
                <a:gd name="T11" fmla="*/ 69 h 392"/>
                <a:gd name="T12" fmla="*/ 366 w 392"/>
                <a:gd name="T13" fmla="*/ 96 h 392"/>
                <a:gd name="T14" fmla="*/ 380 w 392"/>
                <a:gd name="T15" fmla="*/ 127 h 392"/>
                <a:gd name="T16" fmla="*/ 389 w 392"/>
                <a:gd name="T17" fmla="*/ 159 h 392"/>
                <a:gd name="T18" fmla="*/ 392 w 392"/>
                <a:gd name="T19" fmla="*/ 195 h 392"/>
                <a:gd name="T20" fmla="*/ 389 w 392"/>
                <a:gd name="T21" fmla="*/ 231 h 392"/>
                <a:gd name="T22" fmla="*/ 380 w 392"/>
                <a:gd name="T23" fmla="*/ 263 h 392"/>
                <a:gd name="T24" fmla="*/ 366 w 392"/>
                <a:gd name="T25" fmla="*/ 294 h 392"/>
                <a:gd name="T26" fmla="*/ 346 w 392"/>
                <a:gd name="T27" fmla="*/ 321 h 392"/>
                <a:gd name="T28" fmla="*/ 323 w 392"/>
                <a:gd name="T29" fmla="*/ 345 h 392"/>
                <a:gd name="T30" fmla="*/ 295 w 392"/>
                <a:gd name="T31" fmla="*/ 364 h 392"/>
                <a:gd name="T32" fmla="*/ 265 w 392"/>
                <a:gd name="T33" fmla="*/ 378 h 392"/>
                <a:gd name="T34" fmla="*/ 231 w 392"/>
                <a:gd name="T35" fmla="*/ 387 h 392"/>
                <a:gd name="T36" fmla="*/ 197 w 392"/>
                <a:gd name="T37" fmla="*/ 392 h 392"/>
                <a:gd name="T38" fmla="*/ 161 w 392"/>
                <a:gd name="T39" fmla="*/ 387 h 392"/>
                <a:gd name="T40" fmla="*/ 127 w 392"/>
                <a:gd name="T41" fmla="*/ 378 h 392"/>
                <a:gd name="T42" fmla="*/ 97 w 392"/>
                <a:gd name="T43" fmla="*/ 364 h 392"/>
                <a:gd name="T44" fmla="*/ 69 w 392"/>
                <a:gd name="T45" fmla="*/ 345 h 392"/>
                <a:gd name="T46" fmla="*/ 46 w 392"/>
                <a:gd name="T47" fmla="*/ 321 h 392"/>
                <a:gd name="T48" fmla="*/ 26 w 392"/>
                <a:gd name="T49" fmla="*/ 294 h 392"/>
                <a:gd name="T50" fmla="*/ 12 w 392"/>
                <a:gd name="T51" fmla="*/ 263 h 392"/>
                <a:gd name="T52" fmla="*/ 3 w 392"/>
                <a:gd name="T53" fmla="*/ 231 h 392"/>
                <a:gd name="T54" fmla="*/ 0 w 392"/>
                <a:gd name="T55" fmla="*/ 195 h 392"/>
                <a:gd name="T56" fmla="*/ 3 w 392"/>
                <a:gd name="T57" fmla="*/ 159 h 392"/>
                <a:gd name="T58" fmla="*/ 12 w 392"/>
                <a:gd name="T59" fmla="*/ 127 h 392"/>
                <a:gd name="T60" fmla="*/ 26 w 392"/>
                <a:gd name="T61" fmla="*/ 96 h 392"/>
                <a:gd name="T62" fmla="*/ 46 w 392"/>
                <a:gd name="T63" fmla="*/ 69 h 392"/>
                <a:gd name="T64" fmla="*/ 69 w 392"/>
                <a:gd name="T65" fmla="*/ 45 h 392"/>
                <a:gd name="T66" fmla="*/ 97 w 392"/>
                <a:gd name="T67" fmla="*/ 26 h 392"/>
                <a:gd name="T68" fmla="*/ 127 w 392"/>
                <a:gd name="T69" fmla="*/ 12 h 392"/>
                <a:gd name="T70" fmla="*/ 161 w 392"/>
                <a:gd name="T71" fmla="*/ 3 h 392"/>
                <a:gd name="T72" fmla="*/ 197 w 392"/>
                <a:gd name="T73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2" h="392">
                  <a:moveTo>
                    <a:pt x="197" y="0"/>
                  </a:moveTo>
                  <a:lnTo>
                    <a:pt x="231" y="3"/>
                  </a:lnTo>
                  <a:lnTo>
                    <a:pt x="265" y="12"/>
                  </a:lnTo>
                  <a:lnTo>
                    <a:pt x="295" y="26"/>
                  </a:lnTo>
                  <a:lnTo>
                    <a:pt x="323" y="45"/>
                  </a:lnTo>
                  <a:lnTo>
                    <a:pt x="346" y="69"/>
                  </a:lnTo>
                  <a:lnTo>
                    <a:pt x="366" y="96"/>
                  </a:lnTo>
                  <a:lnTo>
                    <a:pt x="380" y="127"/>
                  </a:lnTo>
                  <a:lnTo>
                    <a:pt x="389" y="159"/>
                  </a:lnTo>
                  <a:lnTo>
                    <a:pt x="392" y="195"/>
                  </a:lnTo>
                  <a:lnTo>
                    <a:pt x="389" y="231"/>
                  </a:lnTo>
                  <a:lnTo>
                    <a:pt x="380" y="263"/>
                  </a:lnTo>
                  <a:lnTo>
                    <a:pt x="366" y="294"/>
                  </a:lnTo>
                  <a:lnTo>
                    <a:pt x="346" y="321"/>
                  </a:lnTo>
                  <a:lnTo>
                    <a:pt x="323" y="345"/>
                  </a:lnTo>
                  <a:lnTo>
                    <a:pt x="295" y="364"/>
                  </a:lnTo>
                  <a:lnTo>
                    <a:pt x="265" y="378"/>
                  </a:lnTo>
                  <a:lnTo>
                    <a:pt x="231" y="387"/>
                  </a:lnTo>
                  <a:lnTo>
                    <a:pt x="197" y="392"/>
                  </a:lnTo>
                  <a:lnTo>
                    <a:pt x="161" y="387"/>
                  </a:lnTo>
                  <a:lnTo>
                    <a:pt x="127" y="378"/>
                  </a:lnTo>
                  <a:lnTo>
                    <a:pt x="97" y="364"/>
                  </a:lnTo>
                  <a:lnTo>
                    <a:pt x="69" y="345"/>
                  </a:lnTo>
                  <a:lnTo>
                    <a:pt x="46" y="321"/>
                  </a:lnTo>
                  <a:lnTo>
                    <a:pt x="26" y="294"/>
                  </a:lnTo>
                  <a:lnTo>
                    <a:pt x="12" y="263"/>
                  </a:lnTo>
                  <a:lnTo>
                    <a:pt x="3" y="231"/>
                  </a:lnTo>
                  <a:lnTo>
                    <a:pt x="0" y="195"/>
                  </a:lnTo>
                  <a:lnTo>
                    <a:pt x="3" y="159"/>
                  </a:lnTo>
                  <a:lnTo>
                    <a:pt x="12" y="127"/>
                  </a:lnTo>
                  <a:lnTo>
                    <a:pt x="26" y="96"/>
                  </a:lnTo>
                  <a:lnTo>
                    <a:pt x="46" y="69"/>
                  </a:lnTo>
                  <a:lnTo>
                    <a:pt x="69" y="45"/>
                  </a:lnTo>
                  <a:lnTo>
                    <a:pt x="97" y="26"/>
                  </a:lnTo>
                  <a:lnTo>
                    <a:pt x="127" y="12"/>
                  </a:lnTo>
                  <a:lnTo>
                    <a:pt x="161" y="3"/>
                  </a:lnTo>
                  <a:lnTo>
                    <a:pt x="1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0" name="Freeform 26">
              <a:extLst>
                <a:ext uri="{FF2B5EF4-FFF2-40B4-BE49-F238E27FC236}">
                  <a16:creationId xmlns:a16="http://schemas.microsoft.com/office/drawing/2014/main" id="{93F054AA-BB7B-4CC0-AFB4-07597F4299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9" y="1093"/>
              <a:ext cx="432" cy="288"/>
            </a:xfrm>
            <a:custGeom>
              <a:avLst/>
              <a:gdLst>
                <a:gd name="T0" fmla="*/ 2856 w 3024"/>
                <a:gd name="T1" fmla="*/ 0 h 2018"/>
                <a:gd name="T2" fmla="*/ 2915 w 3024"/>
                <a:gd name="T3" fmla="*/ 12 h 2018"/>
                <a:gd name="T4" fmla="*/ 2964 w 3024"/>
                <a:gd name="T5" fmla="*/ 40 h 2018"/>
                <a:gd name="T6" fmla="*/ 3001 w 3024"/>
                <a:gd name="T7" fmla="*/ 84 h 2018"/>
                <a:gd name="T8" fmla="*/ 3021 w 3024"/>
                <a:gd name="T9" fmla="*/ 139 h 2018"/>
                <a:gd name="T10" fmla="*/ 3024 w 3024"/>
                <a:gd name="T11" fmla="*/ 869 h 2018"/>
                <a:gd name="T12" fmla="*/ 3013 w 3024"/>
                <a:gd name="T13" fmla="*/ 912 h 2018"/>
                <a:gd name="T14" fmla="*/ 2982 w 3024"/>
                <a:gd name="T15" fmla="*/ 941 h 2018"/>
                <a:gd name="T16" fmla="*/ 2941 w 3024"/>
                <a:gd name="T17" fmla="*/ 954 h 2018"/>
                <a:gd name="T18" fmla="*/ 2806 w 3024"/>
                <a:gd name="T19" fmla="*/ 950 h 2018"/>
                <a:gd name="T20" fmla="*/ 2768 w 3024"/>
                <a:gd name="T21" fmla="*/ 928 h 2018"/>
                <a:gd name="T22" fmla="*/ 2747 w 3024"/>
                <a:gd name="T23" fmla="*/ 891 h 2018"/>
                <a:gd name="T24" fmla="*/ 2744 w 3024"/>
                <a:gd name="T25" fmla="*/ 562 h 2018"/>
                <a:gd name="T26" fmla="*/ 2664 w 3024"/>
                <a:gd name="T27" fmla="*/ 549 h 2018"/>
                <a:gd name="T28" fmla="*/ 2591 w 3024"/>
                <a:gd name="T29" fmla="*/ 516 h 2018"/>
                <a:gd name="T30" fmla="*/ 2532 w 3024"/>
                <a:gd name="T31" fmla="*/ 465 h 2018"/>
                <a:gd name="T32" fmla="*/ 2490 w 3024"/>
                <a:gd name="T33" fmla="*/ 399 h 2018"/>
                <a:gd name="T34" fmla="*/ 2467 w 3024"/>
                <a:gd name="T35" fmla="*/ 322 h 2018"/>
                <a:gd name="T36" fmla="*/ 560 w 3024"/>
                <a:gd name="T37" fmla="*/ 280 h 2018"/>
                <a:gd name="T38" fmla="*/ 548 w 3024"/>
                <a:gd name="T39" fmla="*/ 362 h 2018"/>
                <a:gd name="T40" fmla="*/ 515 w 3024"/>
                <a:gd name="T41" fmla="*/ 433 h 2018"/>
                <a:gd name="T42" fmla="*/ 463 w 3024"/>
                <a:gd name="T43" fmla="*/ 492 h 2018"/>
                <a:gd name="T44" fmla="*/ 398 w 3024"/>
                <a:gd name="T45" fmla="*/ 535 h 2018"/>
                <a:gd name="T46" fmla="*/ 322 w 3024"/>
                <a:gd name="T47" fmla="*/ 558 h 2018"/>
                <a:gd name="T48" fmla="*/ 280 w 3024"/>
                <a:gd name="T49" fmla="*/ 1458 h 2018"/>
                <a:gd name="T50" fmla="*/ 360 w 3024"/>
                <a:gd name="T51" fmla="*/ 1469 h 2018"/>
                <a:gd name="T52" fmla="*/ 433 w 3024"/>
                <a:gd name="T53" fmla="*/ 1502 h 2018"/>
                <a:gd name="T54" fmla="*/ 492 w 3024"/>
                <a:gd name="T55" fmla="*/ 1553 h 2018"/>
                <a:gd name="T56" fmla="*/ 534 w 3024"/>
                <a:gd name="T57" fmla="*/ 1619 h 2018"/>
                <a:gd name="T58" fmla="*/ 557 w 3024"/>
                <a:gd name="T59" fmla="*/ 1696 h 2018"/>
                <a:gd name="T60" fmla="*/ 2101 w 3024"/>
                <a:gd name="T61" fmla="*/ 1738 h 2018"/>
                <a:gd name="T62" fmla="*/ 2142 w 3024"/>
                <a:gd name="T63" fmla="*/ 1749 h 2018"/>
                <a:gd name="T64" fmla="*/ 2173 w 3024"/>
                <a:gd name="T65" fmla="*/ 1778 h 2018"/>
                <a:gd name="T66" fmla="*/ 2184 w 3024"/>
                <a:gd name="T67" fmla="*/ 1821 h 2018"/>
                <a:gd name="T68" fmla="*/ 2181 w 3024"/>
                <a:gd name="T69" fmla="*/ 1955 h 2018"/>
                <a:gd name="T70" fmla="*/ 2160 w 3024"/>
                <a:gd name="T71" fmla="*/ 1992 h 2018"/>
                <a:gd name="T72" fmla="*/ 2122 w 3024"/>
                <a:gd name="T73" fmla="*/ 2014 h 2018"/>
                <a:gd name="T74" fmla="*/ 168 w 3024"/>
                <a:gd name="T75" fmla="*/ 2018 h 2018"/>
                <a:gd name="T76" fmla="*/ 109 w 3024"/>
                <a:gd name="T77" fmla="*/ 2006 h 2018"/>
                <a:gd name="T78" fmla="*/ 60 w 3024"/>
                <a:gd name="T79" fmla="*/ 1978 h 2018"/>
                <a:gd name="T80" fmla="*/ 23 w 3024"/>
                <a:gd name="T81" fmla="*/ 1934 h 2018"/>
                <a:gd name="T82" fmla="*/ 3 w 3024"/>
                <a:gd name="T83" fmla="*/ 1879 h 2018"/>
                <a:gd name="T84" fmla="*/ 0 w 3024"/>
                <a:gd name="T85" fmla="*/ 170 h 2018"/>
                <a:gd name="T86" fmla="*/ 10 w 3024"/>
                <a:gd name="T87" fmla="*/ 110 h 2018"/>
                <a:gd name="T88" fmla="*/ 40 w 3024"/>
                <a:gd name="T89" fmla="*/ 61 h 2018"/>
                <a:gd name="T90" fmla="*/ 83 w 3024"/>
                <a:gd name="T91" fmla="*/ 24 h 2018"/>
                <a:gd name="T92" fmla="*/ 137 w 3024"/>
                <a:gd name="T93" fmla="*/ 4 h 2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024" h="2018">
                  <a:moveTo>
                    <a:pt x="168" y="0"/>
                  </a:moveTo>
                  <a:lnTo>
                    <a:pt x="2856" y="0"/>
                  </a:lnTo>
                  <a:lnTo>
                    <a:pt x="2887" y="4"/>
                  </a:lnTo>
                  <a:lnTo>
                    <a:pt x="2915" y="12"/>
                  </a:lnTo>
                  <a:lnTo>
                    <a:pt x="2941" y="24"/>
                  </a:lnTo>
                  <a:lnTo>
                    <a:pt x="2964" y="40"/>
                  </a:lnTo>
                  <a:lnTo>
                    <a:pt x="2984" y="61"/>
                  </a:lnTo>
                  <a:lnTo>
                    <a:pt x="3001" y="84"/>
                  </a:lnTo>
                  <a:lnTo>
                    <a:pt x="3014" y="110"/>
                  </a:lnTo>
                  <a:lnTo>
                    <a:pt x="3021" y="139"/>
                  </a:lnTo>
                  <a:lnTo>
                    <a:pt x="3024" y="170"/>
                  </a:lnTo>
                  <a:lnTo>
                    <a:pt x="3024" y="869"/>
                  </a:lnTo>
                  <a:lnTo>
                    <a:pt x="3021" y="891"/>
                  </a:lnTo>
                  <a:lnTo>
                    <a:pt x="3013" y="912"/>
                  </a:lnTo>
                  <a:lnTo>
                    <a:pt x="3000" y="928"/>
                  </a:lnTo>
                  <a:lnTo>
                    <a:pt x="2982" y="941"/>
                  </a:lnTo>
                  <a:lnTo>
                    <a:pt x="2962" y="950"/>
                  </a:lnTo>
                  <a:lnTo>
                    <a:pt x="2941" y="954"/>
                  </a:lnTo>
                  <a:lnTo>
                    <a:pt x="2829" y="954"/>
                  </a:lnTo>
                  <a:lnTo>
                    <a:pt x="2806" y="950"/>
                  </a:lnTo>
                  <a:lnTo>
                    <a:pt x="2786" y="941"/>
                  </a:lnTo>
                  <a:lnTo>
                    <a:pt x="2768" y="928"/>
                  </a:lnTo>
                  <a:lnTo>
                    <a:pt x="2755" y="912"/>
                  </a:lnTo>
                  <a:lnTo>
                    <a:pt x="2747" y="891"/>
                  </a:lnTo>
                  <a:lnTo>
                    <a:pt x="2744" y="869"/>
                  </a:lnTo>
                  <a:lnTo>
                    <a:pt x="2744" y="562"/>
                  </a:lnTo>
                  <a:lnTo>
                    <a:pt x="2702" y="558"/>
                  </a:lnTo>
                  <a:lnTo>
                    <a:pt x="2664" y="549"/>
                  </a:lnTo>
                  <a:lnTo>
                    <a:pt x="2626" y="535"/>
                  </a:lnTo>
                  <a:lnTo>
                    <a:pt x="2591" y="516"/>
                  </a:lnTo>
                  <a:lnTo>
                    <a:pt x="2561" y="492"/>
                  </a:lnTo>
                  <a:lnTo>
                    <a:pt x="2532" y="465"/>
                  </a:lnTo>
                  <a:lnTo>
                    <a:pt x="2509" y="433"/>
                  </a:lnTo>
                  <a:lnTo>
                    <a:pt x="2490" y="399"/>
                  </a:lnTo>
                  <a:lnTo>
                    <a:pt x="2476" y="362"/>
                  </a:lnTo>
                  <a:lnTo>
                    <a:pt x="2467" y="322"/>
                  </a:lnTo>
                  <a:lnTo>
                    <a:pt x="2464" y="280"/>
                  </a:lnTo>
                  <a:lnTo>
                    <a:pt x="560" y="280"/>
                  </a:lnTo>
                  <a:lnTo>
                    <a:pt x="557" y="322"/>
                  </a:lnTo>
                  <a:lnTo>
                    <a:pt x="548" y="362"/>
                  </a:lnTo>
                  <a:lnTo>
                    <a:pt x="534" y="399"/>
                  </a:lnTo>
                  <a:lnTo>
                    <a:pt x="515" y="433"/>
                  </a:lnTo>
                  <a:lnTo>
                    <a:pt x="492" y="465"/>
                  </a:lnTo>
                  <a:lnTo>
                    <a:pt x="463" y="492"/>
                  </a:lnTo>
                  <a:lnTo>
                    <a:pt x="433" y="516"/>
                  </a:lnTo>
                  <a:lnTo>
                    <a:pt x="398" y="535"/>
                  </a:lnTo>
                  <a:lnTo>
                    <a:pt x="360" y="549"/>
                  </a:lnTo>
                  <a:lnTo>
                    <a:pt x="322" y="558"/>
                  </a:lnTo>
                  <a:lnTo>
                    <a:pt x="280" y="562"/>
                  </a:lnTo>
                  <a:lnTo>
                    <a:pt x="280" y="1458"/>
                  </a:lnTo>
                  <a:lnTo>
                    <a:pt x="322" y="1460"/>
                  </a:lnTo>
                  <a:lnTo>
                    <a:pt x="360" y="1469"/>
                  </a:lnTo>
                  <a:lnTo>
                    <a:pt x="398" y="1483"/>
                  </a:lnTo>
                  <a:lnTo>
                    <a:pt x="433" y="1502"/>
                  </a:lnTo>
                  <a:lnTo>
                    <a:pt x="463" y="1526"/>
                  </a:lnTo>
                  <a:lnTo>
                    <a:pt x="492" y="1553"/>
                  </a:lnTo>
                  <a:lnTo>
                    <a:pt x="515" y="1585"/>
                  </a:lnTo>
                  <a:lnTo>
                    <a:pt x="534" y="1619"/>
                  </a:lnTo>
                  <a:lnTo>
                    <a:pt x="548" y="1656"/>
                  </a:lnTo>
                  <a:lnTo>
                    <a:pt x="557" y="1696"/>
                  </a:lnTo>
                  <a:lnTo>
                    <a:pt x="560" y="1738"/>
                  </a:lnTo>
                  <a:lnTo>
                    <a:pt x="2101" y="1738"/>
                  </a:lnTo>
                  <a:lnTo>
                    <a:pt x="2122" y="1740"/>
                  </a:lnTo>
                  <a:lnTo>
                    <a:pt x="2142" y="1749"/>
                  </a:lnTo>
                  <a:lnTo>
                    <a:pt x="2160" y="1762"/>
                  </a:lnTo>
                  <a:lnTo>
                    <a:pt x="2173" y="1778"/>
                  </a:lnTo>
                  <a:lnTo>
                    <a:pt x="2181" y="1799"/>
                  </a:lnTo>
                  <a:lnTo>
                    <a:pt x="2184" y="1821"/>
                  </a:lnTo>
                  <a:lnTo>
                    <a:pt x="2184" y="1933"/>
                  </a:lnTo>
                  <a:lnTo>
                    <a:pt x="2181" y="1955"/>
                  </a:lnTo>
                  <a:lnTo>
                    <a:pt x="2173" y="1976"/>
                  </a:lnTo>
                  <a:lnTo>
                    <a:pt x="2160" y="1992"/>
                  </a:lnTo>
                  <a:lnTo>
                    <a:pt x="2142" y="2005"/>
                  </a:lnTo>
                  <a:lnTo>
                    <a:pt x="2122" y="2014"/>
                  </a:lnTo>
                  <a:lnTo>
                    <a:pt x="2101" y="2018"/>
                  </a:lnTo>
                  <a:lnTo>
                    <a:pt x="168" y="2018"/>
                  </a:lnTo>
                  <a:lnTo>
                    <a:pt x="137" y="2014"/>
                  </a:lnTo>
                  <a:lnTo>
                    <a:pt x="109" y="2006"/>
                  </a:lnTo>
                  <a:lnTo>
                    <a:pt x="83" y="1994"/>
                  </a:lnTo>
                  <a:lnTo>
                    <a:pt x="60" y="1978"/>
                  </a:lnTo>
                  <a:lnTo>
                    <a:pt x="40" y="1957"/>
                  </a:lnTo>
                  <a:lnTo>
                    <a:pt x="23" y="1934"/>
                  </a:lnTo>
                  <a:lnTo>
                    <a:pt x="10" y="1908"/>
                  </a:lnTo>
                  <a:lnTo>
                    <a:pt x="3" y="1879"/>
                  </a:lnTo>
                  <a:lnTo>
                    <a:pt x="0" y="1850"/>
                  </a:lnTo>
                  <a:lnTo>
                    <a:pt x="0" y="170"/>
                  </a:lnTo>
                  <a:lnTo>
                    <a:pt x="3" y="139"/>
                  </a:lnTo>
                  <a:lnTo>
                    <a:pt x="10" y="110"/>
                  </a:lnTo>
                  <a:lnTo>
                    <a:pt x="23" y="84"/>
                  </a:lnTo>
                  <a:lnTo>
                    <a:pt x="40" y="61"/>
                  </a:lnTo>
                  <a:lnTo>
                    <a:pt x="60" y="40"/>
                  </a:lnTo>
                  <a:lnTo>
                    <a:pt x="83" y="24"/>
                  </a:lnTo>
                  <a:lnTo>
                    <a:pt x="109" y="12"/>
                  </a:lnTo>
                  <a:lnTo>
                    <a:pt x="137" y="4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1" name="Freeform 27">
              <a:extLst>
                <a:ext uri="{FF2B5EF4-FFF2-40B4-BE49-F238E27FC236}">
                  <a16:creationId xmlns:a16="http://schemas.microsoft.com/office/drawing/2014/main" id="{6548B209-27B5-4FD7-BFDB-20C65CABF4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81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2" name="Freeform 28">
              <a:extLst>
                <a:ext uri="{FF2B5EF4-FFF2-40B4-BE49-F238E27FC236}">
                  <a16:creationId xmlns:a16="http://schemas.microsoft.com/office/drawing/2014/main" id="{B21421C3-1353-4F46-9745-67BDBAD07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17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3" name="Freeform 29">
              <a:extLst>
                <a:ext uri="{FF2B5EF4-FFF2-40B4-BE49-F238E27FC236}">
                  <a16:creationId xmlns:a16="http://schemas.microsoft.com/office/drawing/2014/main" id="{E1345857-3C0A-4D0C-AB0C-4D39AE4DF4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253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44" name="Text Box 2">
            <a:extLst>
              <a:ext uri="{FF2B5EF4-FFF2-40B4-BE49-F238E27FC236}">
                <a16:creationId xmlns:a16="http://schemas.microsoft.com/office/drawing/2014/main" id="{6F04AE00-D525-40E2-80F3-6C745DBED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5013" y="3656509"/>
            <a:ext cx="21954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117" lvl="1" indent="0" defTabSz="609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ES_tradnl" sz="1800" b="1" dirty="0">
                <a:solidFill>
                  <a:srgbClr val="253D90"/>
                </a:solidFill>
                <a:latin typeface="AmpleSoft-Regular" panose="02000000000000000000" pitchFamily="50" charset="0"/>
                <a:ea typeface="+mn-ea"/>
              </a:rPr>
              <a:t>$467 </a:t>
            </a:r>
            <a:endParaRPr lang="es-ES_tradnl" sz="1800" dirty="0">
              <a:solidFill>
                <a:srgbClr val="595959"/>
              </a:solidFill>
              <a:latin typeface="Calibri" panose="020F0502020204030204" pitchFamily="34" charset="0"/>
            </a:endParaRPr>
          </a:p>
          <a:p>
            <a:pPr marL="2117" lvl="1" indent="0" defTabSz="609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ES_tradnl" sz="1800" dirty="0">
                <a:solidFill>
                  <a:srgbClr val="59595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Millones de ingreso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0581F21-4B68-4C5C-9600-0CA603A5CB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7" t="10895" r="6731" b="24989"/>
          <a:stretch/>
        </p:blipFill>
        <p:spPr>
          <a:xfrm>
            <a:off x="7396407" y="4390662"/>
            <a:ext cx="678607" cy="495305"/>
          </a:xfrm>
          <a:prstGeom prst="rect">
            <a:avLst/>
          </a:prstGeom>
        </p:spPr>
      </p:pic>
      <p:sp>
        <p:nvSpPr>
          <p:cNvPr id="45" name="Text Box 2">
            <a:extLst>
              <a:ext uri="{FF2B5EF4-FFF2-40B4-BE49-F238E27FC236}">
                <a16:creationId xmlns:a16="http://schemas.microsoft.com/office/drawing/2014/main" id="{C0C7A76A-EBE5-456D-8070-661EDE61C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9108" y="4385639"/>
            <a:ext cx="20762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117" lvl="1" indent="0" defTabSz="609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ES_tradnl" sz="1800" b="1" dirty="0">
                <a:solidFill>
                  <a:srgbClr val="253D90"/>
                </a:solidFill>
                <a:latin typeface="AmpleSoft-Regular" panose="02000000000000000000" pitchFamily="50" charset="0"/>
                <a:ea typeface="+mn-ea"/>
              </a:rPr>
              <a:t>$426.9 </a:t>
            </a:r>
          </a:p>
          <a:p>
            <a:pPr marL="2117" lvl="1" indent="0" defTabSz="609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ES_tradnl" sz="18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Millones de gasto</a:t>
            </a:r>
            <a:endParaRPr lang="es-ES_tradnl" sz="1800" dirty="0">
              <a:solidFill>
                <a:srgbClr val="595959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6" name="Rectángulo 2">
            <a:extLst>
              <a:ext uri="{FF2B5EF4-FFF2-40B4-BE49-F238E27FC236}">
                <a16:creationId xmlns:a16="http://schemas.microsoft.com/office/drawing/2014/main" id="{E00EA951-262C-4425-8DA5-85B3FD694576}"/>
              </a:ext>
            </a:extLst>
          </p:cNvPr>
          <p:cNvSpPr/>
          <p:nvPr/>
        </p:nvSpPr>
        <p:spPr>
          <a:xfrm>
            <a:off x="1874390" y="2974964"/>
            <a:ext cx="4008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1" lvl="1" defTabSz="685800">
              <a:buClr>
                <a:srgbClr val="FF0353"/>
              </a:buClr>
              <a:buSzPct val="50000"/>
              <a:defRPr/>
            </a:pPr>
            <a:r>
              <a:rPr lang="es-CO" b="1" dirty="0">
                <a:solidFill>
                  <a:srgbClr val="253D90"/>
                </a:solidFill>
                <a:latin typeface="AmpleSoft-Regular" panose="02000000000000000000" pitchFamily="50" charset="0"/>
              </a:rPr>
              <a:t>Programas, seminarios y cursos</a:t>
            </a:r>
          </a:p>
          <a:p>
            <a:pPr marL="1191" lvl="1" defTabSz="685800">
              <a:buClr>
                <a:srgbClr val="FF0353"/>
              </a:buClr>
              <a:buSzPct val="50000"/>
              <a:defRPr/>
            </a:pPr>
            <a:r>
              <a:rPr lang="es-CO" b="1" dirty="0">
                <a:solidFill>
                  <a:srgbClr val="FF0353"/>
                </a:solidFill>
                <a:latin typeface="AmpleSoft-Regular" panose="02000000000000000000" pitchFamily="50" charset="0"/>
              </a:rPr>
              <a:t>de formación en:</a:t>
            </a:r>
            <a:endParaRPr lang="es-CO" dirty="0">
              <a:solidFill>
                <a:srgbClr val="FF0353"/>
              </a:solidFill>
              <a:latin typeface="Calibri"/>
            </a:endParaRPr>
          </a:p>
        </p:txBody>
      </p:sp>
      <p:sp>
        <p:nvSpPr>
          <p:cNvPr id="57" name="Rectángulo 10">
            <a:extLst>
              <a:ext uri="{FF2B5EF4-FFF2-40B4-BE49-F238E27FC236}">
                <a16:creationId xmlns:a16="http://schemas.microsoft.com/office/drawing/2014/main" id="{9F022B09-4DB3-415A-BCAA-DF42E09F1D31}"/>
              </a:ext>
            </a:extLst>
          </p:cNvPr>
          <p:cNvSpPr/>
          <p:nvPr/>
        </p:nvSpPr>
        <p:spPr>
          <a:xfrm>
            <a:off x="2187771" y="3752344"/>
            <a:ext cx="3144956" cy="1205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defTabSz="3429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207B"/>
              </a:buClr>
              <a:buFont typeface="Arial"/>
              <a:buChar char="•"/>
              <a:defRPr/>
            </a:pPr>
            <a:r>
              <a:rPr lang="es-CO" dirty="0">
                <a:solidFill>
                  <a:srgbClr val="595959"/>
                </a:solidFill>
                <a:latin typeface="Calibri" panose="020F0502020204030204" pitchFamily="34" charset="0"/>
              </a:rPr>
              <a:t>Herramientas Administrativas y Gerenciales</a:t>
            </a:r>
          </a:p>
          <a:p>
            <a:pPr marL="214313" indent="-214313" defTabSz="3429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207B"/>
              </a:buClr>
              <a:buFont typeface="Arial"/>
              <a:buChar char="•"/>
              <a:defRPr/>
            </a:pPr>
            <a:r>
              <a:rPr lang="es-CO" dirty="0">
                <a:solidFill>
                  <a:srgbClr val="595959"/>
                </a:solidFill>
                <a:latin typeface="Calibri" panose="020F0502020204030204" pitchFamily="34" charset="0"/>
              </a:rPr>
              <a:t>Formación Especializada</a:t>
            </a:r>
          </a:p>
          <a:p>
            <a:pPr marL="214313" indent="-214313" defTabSz="3429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207B"/>
              </a:buClr>
              <a:buFont typeface="Arial"/>
              <a:buChar char="•"/>
              <a:defRPr/>
            </a:pPr>
            <a:r>
              <a:rPr lang="es-CO" dirty="0">
                <a:solidFill>
                  <a:srgbClr val="595959"/>
                </a:solidFill>
                <a:latin typeface="Calibri" panose="020F0502020204030204" pitchFamily="34" charset="0"/>
              </a:rPr>
              <a:t>Formación Virtual</a:t>
            </a:r>
          </a:p>
          <a:p>
            <a:pPr marL="214313" indent="-214313" defTabSz="3429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207B"/>
              </a:buClr>
              <a:buFont typeface="Arial"/>
              <a:buChar char="•"/>
              <a:defRPr/>
            </a:pPr>
            <a:r>
              <a:rPr lang="es-CO" dirty="0">
                <a:solidFill>
                  <a:srgbClr val="595959"/>
                </a:solidFill>
                <a:latin typeface="Calibri" panose="020F0502020204030204" pitchFamily="34" charset="0"/>
              </a:rPr>
              <a:t>Conferencias gratuitas* </a:t>
            </a:r>
          </a:p>
        </p:txBody>
      </p:sp>
      <p:cxnSp>
        <p:nvCxnSpPr>
          <p:cNvPr id="84" name="Conector recto 70">
            <a:extLst>
              <a:ext uri="{FF2B5EF4-FFF2-40B4-BE49-F238E27FC236}">
                <a16:creationId xmlns:a16="http://schemas.microsoft.com/office/drawing/2014/main" id="{36209B8D-C998-4FB8-AE76-AA192EF3766A}"/>
              </a:ext>
            </a:extLst>
          </p:cNvPr>
          <p:cNvCxnSpPr>
            <a:cxnSpLocks/>
          </p:cNvCxnSpPr>
          <p:nvPr/>
        </p:nvCxnSpPr>
        <p:spPr>
          <a:xfrm flipV="1">
            <a:off x="6942042" y="1752311"/>
            <a:ext cx="0" cy="3332667"/>
          </a:xfrm>
          <a:prstGeom prst="line">
            <a:avLst/>
          </a:prstGeom>
          <a:ln w="3175">
            <a:solidFill>
              <a:schemeClr val="tx2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Rectángulo 87">
            <a:extLst>
              <a:ext uri="{FF2B5EF4-FFF2-40B4-BE49-F238E27FC236}">
                <a16:creationId xmlns:a16="http://schemas.microsoft.com/office/drawing/2014/main" id="{9D9B378B-428C-4295-ACBB-56857086D0CB}"/>
              </a:ext>
            </a:extLst>
          </p:cNvPr>
          <p:cNvSpPr/>
          <p:nvPr/>
        </p:nvSpPr>
        <p:spPr>
          <a:xfrm>
            <a:off x="1836491" y="1721781"/>
            <a:ext cx="49552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253D90"/>
                </a:solidFill>
                <a:latin typeface="AmpleSoft-Regular" panose="02000000000000000000" pitchFamily="50" charset="0"/>
              </a:rPr>
              <a:t>formamos</a:t>
            </a:r>
            <a:r>
              <a:rPr lang="es-CO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los empresarios y a su equipo de trabajo de forma práctica e integral, con una amplia oferta de formación que mejora las competencias y la productividad</a:t>
            </a:r>
            <a:endParaRPr lang="es-CO" dirty="0"/>
          </a:p>
        </p:txBody>
      </p:sp>
      <p:sp>
        <p:nvSpPr>
          <p:cNvPr id="89" name="Freeform 19">
            <a:extLst>
              <a:ext uri="{FF2B5EF4-FFF2-40B4-BE49-F238E27FC236}">
                <a16:creationId xmlns:a16="http://schemas.microsoft.com/office/drawing/2014/main" id="{C95281EC-22DE-412A-AF58-0C7A1626110E}"/>
              </a:ext>
            </a:extLst>
          </p:cNvPr>
          <p:cNvSpPr>
            <a:spLocks noEditPoints="1"/>
          </p:cNvSpPr>
          <p:nvPr/>
        </p:nvSpPr>
        <p:spPr bwMode="auto">
          <a:xfrm>
            <a:off x="5802957" y="5889802"/>
            <a:ext cx="442719" cy="356955"/>
          </a:xfrm>
          <a:custGeom>
            <a:avLst/>
            <a:gdLst>
              <a:gd name="T0" fmla="*/ 2445 w 3360"/>
              <a:gd name="T1" fmla="*/ 2179 h 3360"/>
              <a:gd name="T2" fmla="*/ 2589 w 3360"/>
              <a:gd name="T3" fmla="*/ 2273 h 3360"/>
              <a:gd name="T4" fmla="*/ 2767 w 3360"/>
              <a:gd name="T5" fmla="*/ 2293 h 3360"/>
              <a:gd name="T6" fmla="*/ 2932 w 3360"/>
              <a:gd name="T7" fmla="*/ 2234 h 3360"/>
              <a:gd name="T8" fmla="*/ 3051 w 3360"/>
              <a:gd name="T9" fmla="*/ 2111 h 3360"/>
              <a:gd name="T10" fmla="*/ 318 w 3360"/>
              <a:gd name="T11" fmla="*/ 2111 h 3360"/>
              <a:gd name="T12" fmla="*/ 437 w 3360"/>
              <a:gd name="T13" fmla="*/ 2234 h 3360"/>
              <a:gd name="T14" fmla="*/ 602 w 3360"/>
              <a:gd name="T15" fmla="*/ 2293 h 3360"/>
              <a:gd name="T16" fmla="*/ 781 w 3360"/>
              <a:gd name="T17" fmla="*/ 2273 h 3360"/>
              <a:gd name="T18" fmla="*/ 926 w 3360"/>
              <a:gd name="T19" fmla="*/ 2179 h 3360"/>
              <a:gd name="T20" fmla="*/ 298 w 3360"/>
              <a:gd name="T21" fmla="*/ 2072 h 3360"/>
              <a:gd name="T22" fmla="*/ 2733 w 3360"/>
              <a:gd name="T23" fmla="*/ 848 h 3360"/>
              <a:gd name="T24" fmla="*/ 637 w 3360"/>
              <a:gd name="T25" fmla="*/ 848 h 3360"/>
              <a:gd name="T26" fmla="*/ 1829 w 3360"/>
              <a:gd name="T27" fmla="*/ 24 h 3360"/>
              <a:gd name="T28" fmla="*/ 1996 w 3360"/>
              <a:gd name="T29" fmla="*/ 123 h 3360"/>
              <a:gd name="T30" fmla="*/ 2106 w 3360"/>
              <a:gd name="T31" fmla="*/ 280 h 3360"/>
              <a:gd name="T32" fmla="*/ 2803 w 3360"/>
              <a:gd name="T33" fmla="*/ 303 h 3360"/>
              <a:gd name="T34" fmla="*/ 2877 w 3360"/>
              <a:gd name="T35" fmla="*/ 395 h 3360"/>
              <a:gd name="T36" fmla="*/ 3359 w 3360"/>
              <a:gd name="T37" fmla="*/ 1901 h 3360"/>
              <a:gd name="T38" fmla="*/ 3331 w 3360"/>
              <a:gd name="T39" fmla="*/ 2126 h 3360"/>
              <a:gd name="T40" fmla="*/ 3231 w 3360"/>
              <a:gd name="T41" fmla="*/ 2325 h 3360"/>
              <a:gd name="T42" fmla="*/ 3067 w 3360"/>
              <a:gd name="T43" fmla="*/ 2477 h 3360"/>
              <a:gd name="T44" fmla="*/ 2850 w 3360"/>
              <a:gd name="T45" fmla="*/ 2564 h 3360"/>
              <a:gd name="T46" fmla="*/ 2600 w 3360"/>
              <a:gd name="T47" fmla="*/ 2565 h 3360"/>
              <a:gd name="T48" fmla="*/ 2392 w 3360"/>
              <a:gd name="T49" fmla="*/ 2488 h 3360"/>
              <a:gd name="T50" fmla="*/ 2225 w 3360"/>
              <a:gd name="T51" fmla="*/ 2351 h 3360"/>
              <a:gd name="T52" fmla="*/ 2113 w 3360"/>
              <a:gd name="T53" fmla="*/ 2161 h 3360"/>
              <a:gd name="T54" fmla="*/ 2076 w 3360"/>
              <a:gd name="T55" fmla="*/ 1945 h 3360"/>
              <a:gd name="T56" fmla="*/ 2116 w 3360"/>
              <a:gd name="T57" fmla="*/ 1726 h 3360"/>
              <a:gd name="T58" fmla="*/ 2225 w 3360"/>
              <a:gd name="T59" fmla="*/ 3080 h 3360"/>
              <a:gd name="T60" fmla="*/ 2298 w 3360"/>
              <a:gd name="T61" fmla="*/ 3122 h 3360"/>
              <a:gd name="T62" fmla="*/ 2307 w 3360"/>
              <a:gd name="T63" fmla="*/ 3298 h 3360"/>
              <a:gd name="T64" fmla="*/ 2247 w 3360"/>
              <a:gd name="T65" fmla="*/ 3357 h 3360"/>
              <a:gd name="T66" fmla="*/ 1102 w 3360"/>
              <a:gd name="T67" fmla="*/ 3349 h 3360"/>
              <a:gd name="T68" fmla="*/ 1060 w 3360"/>
              <a:gd name="T69" fmla="*/ 3277 h 3360"/>
              <a:gd name="T70" fmla="*/ 1084 w 3360"/>
              <a:gd name="T71" fmla="*/ 3104 h 3360"/>
              <a:gd name="T72" fmla="*/ 1543 w 3360"/>
              <a:gd name="T73" fmla="*/ 3080 h 3360"/>
              <a:gd name="T74" fmla="*/ 1262 w 3360"/>
              <a:gd name="T75" fmla="*/ 1772 h 3360"/>
              <a:gd name="T76" fmla="*/ 1278 w 3360"/>
              <a:gd name="T77" fmla="*/ 2000 h 3360"/>
              <a:gd name="T78" fmla="*/ 1218 w 3360"/>
              <a:gd name="T79" fmla="*/ 2211 h 3360"/>
              <a:gd name="T80" fmla="*/ 1093 w 3360"/>
              <a:gd name="T81" fmla="*/ 2390 h 3360"/>
              <a:gd name="T82" fmla="*/ 913 w 3360"/>
              <a:gd name="T83" fmla="*/ 2517 h 3360"/>
              <a:gd name="T84" fmla="*/ 693 w 3360"/>
              <a:gd name="T85" fmla="*/ 2574 h 3360"/>
              <a:gd name="T86" fmla="*/ 460 w 3360"/>
              <a:gd name="T87" fmla="*/ 2550 h 3360"/>
              <a:gd name="T88" fmla="*/ 246 w 3360"/>
              <a:gd name="T89" fmla="*/ 2440 h 3360"/>
              <a:gd name="T90" fmla="*/ 89 w 3360"/>
              <a:gd name="T91" fmla="*/ 2266 h 3360"/>
              <a:gd name="T92" fmla="*/ 10 w 3360"/>
              <a:gd name="T93" fmla="*/ 2063 h 3360"/>
              <a:gd name="T94" fmla="*/ 8 w 3360"/>
              <a:gd name="T95" fmla="*/ 1843 h 3360"/>
              <a:gd name="T96" fmla="*/ 505 w 3360"/>
              <a:gd name="T97" fmla="*/ 367 h 3360"/>
              <a:gd name="T98" fmla="*/ 594 w 3360"/>
              <a:gd name="T99" fmla="*/ 291 h 3360"/>
              <a:gd name="T100" fmla="*/ 1272 w 3360"/>
              <a:gd name="T101" fmla="*/ 236 h 3360"/>
              <a:gd name="T102" fmla="*/ 1397 w 3360"/>
              <a:gd name="T103" fmla="*/ 93 h 3360"/>
              <a:gd name="T104" fmla="*/ 1575 w 3360"/>
              <a:gd name="T105" fmla="*/ 11 h 3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60" h="3360">
                <a:moveTo>
                  <a:pt x="2371" y="2072"/>
                </a:moveTo>
                <a:lnTo>
                  <a:pt x="2392" y="2111"/>
                </a:lnTo>
                <a:lnTo>
                  <a:pt x="2416" y="2146"/>
                </a:lnTo>
                <a:lnTo>
                  <a:pt x="2445" y="2179"/>
                </a:lnTo>
                <a:lnTo>
                  <a:pt x="2476" y="2207"/>
                </a:lnTo>
                <a:lnTo>
                  <a:pt x="2511" y="2234"/>
                </a:lnTo>
                <a:lnTo>
                  <a:pt x="2549" y="2255"/>
                </a:lnTo>
                <a:lnTo>
                  <a:pt x="2589" y="2273"/>
                </a:lnTo>
                <a:lnTo>
                  <a:pt x="2631" y="2286"/>
                </a:lnTo>
                <a:lnTo>
                  <a:pt x="2676" y="2293"/>
                </a:lnTo>
                <a:lnTo>
                  <a:pt x="2722" y="2296"/>
                </a:lnTo>
                <a:lnTo>
                  <a:pt x="2767" y="2293"/>
                </a:lnTo>
                <a:lnTo>
                  <a:pt x="2812" y="2286"/>
                </a:lnTo>
                <a:lnTo>
                  <a:pt x="2855" y="2273"/>
                </a:lnTo>
                <a:lnTo>
                  <a:pt x="2895" y="2255"/>
                </a:lnTo>
                <a:lnTo>
                  <a:pt x="2932" y="2234"/>
                </a:lnTo>
                <a:lnTo>
                  <a:pt x="2968" y="2207"/>
                </a:lnTo>
                <a:lnTo>
                  <a:pt x="3000" y="2179"/>
                </a:lnTo>
                <a:lnTo>
                  <a:pt x="3027" y="2146"/>
                </a:lnTo>
                <a:lnTo>
                  <a:pt x="3051" y="2111"/>
                </a:lnTo>
                <a:lnTo>
                  <a:pt x="3072" y="2072"/>
                </a:lnTo>
                <a:lnTo>
                  <a:pt x="2371" y="2072"/>
                </a:lnTo>
                <a:close/>
                <a:moveTo>
                  <a:pt x="298" y="2072"/>
                </a:moveTo>
                <a:lnTo>
                  <a:pt x="318" y="2111"/>
                </a:lnTo>
                <a:lnTo>
                  <a:pt x="342" y="2146"/>
                </a:lnTo>
                <a:lnTo>
                  <a:pt x="371" y="2179"/>
                </a:lnTo>
                <a:lnTo>
                  <a:pt x="402" y="2207"/>
                </a:lnTo>
                <a:lnTo>
                  <a:pt x="437" y="2234"/>
                </a:lnTo>
                <a:lnTo>
                  <a:pt x="474" y="2255"/>
                </a:lnTo>
                <a:lnTo>
                  <a:pt x="515" y="2273"/>
                </a:lnTo>
                <a:lnTo>
                  <a:pt x="558" y="2286"/>
                </a:lnTo>
                <a:lnTo>
                  <a:pt x="602" y="2293"/>
                </a:lnTo>
                <a:lnTo>
                  <a:pt x="649" y="2296"/>
                </a:lnTo>
                <a:lnTo>
                  <a:pt x="694" y="2293"/>
                </a:lnTo>
                <a:lnTo>
                  <a:pt x="738" y="2286"/>
                </a:lnTo>
                <a:lnTo>
                  <a:pt x="781" y="2273"/>
                </a:lnTo>
                <a:lnTo>
                  <a:pt x="822" y="2255"/>
                </a:lnTo>
                <a:lnTo>
                  <a:pt x="859" y="2234"/>
                </a:lnTo>
                <a:lnTo>
                  <a:pt x="894" y="2207"/>
                </a:lnTo>
                <a:lnTo>
                  <a:pt x="926" y="2179"/>
                </a:lnTo>
                <a:lnTo>
                  <a:pt x="954" y="2146"/>
                </a:lnTo>
                <a:lnTo>
                  <a:pt x="978" y="2111"/>
                </a:lnTo>
                <a:lnTo>
                  <a:pt x="998" y="2072"/>
                </a:lnTo>
                <a:lnTo>
                  <a:pt x="298" y="2072"/>
                </a:lnTo>
                <a:close/>
                <a:moveTo>
                  <a:pt x="2733" y="848"/>
                </a:moveTo>
                <a:lnTo>
                  <a:pt x="2392" y="1792"/>
                </a:lnTo>
                <a:lnTo>
                  <a:pt x="3055" y="1792"/>
                </a:lnTo>
                <a:lnTo>
                  <a:pt x="2733" y="848"/>
                </a:lnTo>
                <a:close/>
                <a:moveTo>
                  <a:pt x="637" y="848"/>
                </a:moveTo>
                <a:lnTo>
                  <a:pt x="315" y="1792"/>
                </a:lnTo>
                <a:lnTo>
                  <a:pt x="978" y="1792"/>
                </a:lnTo>
                <a:lnTo>
                  <a:pt x="637" y="848"/>
                </a:lnTo>
                <a:close/>
                <a:moveTo>
                  <a:pt x="1678" y="0"/>
                </a:moveTo>
                <a:lnTo>
                  <a:pt x="1730" y="3"/>
                </a:lnTo>
                <a:lnTo>
                  <a:pt x="1781" y="11"/>
                </a:lnTo>
                <a:lnTo>
                  <a:pt x="1829" y="24"/>
                </a:lnTo>
                <a:lnTo>
                  <a:pt x="1874" y="43"/>
                </a:lnTo>
                <a:lnTo>
                  <a:pt x="1918" y="65"/>
                </a:lnTo>
                <a:lnTo>
                  <a:pt x="1959" y="93"/>
                </a:lnTo>
                <a:lnTo>
                  <a:pt x="1996" y="123"/>
                </a:lnTo>
                <a:lnTo>
                  <a:pt x="2029" y="158"/>
                </a:lnTo>
                <a:lnTo>
                  <a:pt x="2059" y="195"/>
                </a:lnTo>
                <a:lnTo>
                  <a:pt x="2084" y="236"/>
                </a:lnTo>
                <a:lnTo>
                  <a:pt x="2106" y="280"/>
                </a:lnTo>
                <a:lnTo>
                  <a:pt x="2715" y="280"/>
                </a:lnTo>
                <a:lnTo>
                  <a:pt x="2746" y="283"/>
                </a:lnTo>
                <a:lnTo>
                  <a:pt x="2776" y="291"/>
                </a:lnTo>
                <a:lnTo>
                  <a:pt x="2803" y="303"/>
                </a:lnTo>
                <a:lnTo>
                  <a:pt x="2826" y="321"/>
                </a:lnTo>
                <a:lnTo>
                  <a:pt x="2848" y="342"/>
                </a:lnTo>
                <a:lnTo>
                  <a:pt x="2865" y="368"/>
                </a:lnTo>
                <a:lnTo>
                  <a:pt x="2877" y="395"/>
                </a:lnTo>
                <a:lnTo>
                  <a:pt x="3326" y="1728"/>
                </a:lnTo>
                <a:lnTo>
                  <a:pt x="3343" y="1785"/>
                </a:lnTo>
                <a:lnTo>
                  <a:pt x="3354" y="1843"/>
                </a:lnTo>
                <a:lnTo>
                  <a:pt x="3359" y="1901"/>
                </a:lnTo>
                <a:lnTo>
                  <a:pt x="3360" y="1958"/>
                </a:lnTo>
                <a:lnTo>
                  <a:pt x="3355" y="2015"/>
                </a:lnTo>
                <a:lnTo>
                  <a:pt x="3346" y="2071"/>
                </a:lnTo>
                <a:lnTo>
                  <a:pt x="3331" y="2126"/>
                </a:lnTo>
                <a:lnTo>
                  <a:pt x="3312" y="2179"/>
                </a:lnTo>
                <a:lnTo>
                  <a:pt x="3290" y="2230"/>
                </a:lnTo>
                <a:lnTo>
                  <a:pt x="3262" y="2279"/>
                </a:lnTo>
                <a:lnTo>
                  <a:pt x="3231" y="2325"/>
                </a:lnTo>
                <a:lnTo>
                  <a:pt x="3195" y="2368"/>
                </a:lnTo>
                <a:lnTo>
                  <a:pt x="3156" y="2408"/>
                </a:lnTo>
                <a:lnTo>
                  <a:pt x="3113" y="2445"/>
                </a:lnTo>
                <a:lnTo>
                  <a:pt x="3067" y="2477"/>
                </a:lnTo>
                <a:lnTo>
                  <a:pt x="3017" y="2507"/>
                </a:lnTo>
                <a:lnTo>
                  <a:pt x="2964" y="2530"/>
                </a:lnTo>
                <a:lnTo>
                  <a:pt x="2908" y="2550"/>
                </a:lnTo>
                <a:lnTo>
                  <a:pt x="2850" y="2564"/>
                </a:lnTo>
                <a:lnTo>
                  <a:pt x="2787" y="2573"/>
                </a:lnTo>
                <a:lnTo>
                  <a:pt x="2723" y="2576"/>
                </a:lnTo>
                <a:lnTo>
                  <a:pt x="2657" y="2573"/>
                </a:lnTo>
                <a:lnTo>
                  <a:pt x="2600" y="2565"/>
                </a:lnTo>
                <a:lnTo>
                  <a:pt x="2545" y="2553"/>
                </a:lnTo>
                <a:lnTo>
                  <a:pt x="2491" y="2535"/>
                </a:lnTo>
                <a:lnTo>
                  <a:pt x="2441" y="2514"/>
                </a:lnTo>
                <a:lnTo>
                  <a:pt x="2392" y="2488"/>
                </a:lnTo>
                <a:lnTo>
                  <a:pt x="2346" y="2459"/>
                </a:lnTo>
                <a:lnTo>
                  <a:pt x="2302" y="2426"/>
                </a:lnTo>
                <a:lnTo>
                  <a:pt x="2262" y="2390"/>
                </a:lnTo>
                <a:lnTo>
                  <a:pt x="2225" y="2351"/>
                </a:lnTo>
                <a:lnTo>
                  <a:pt x="2189" y="2307"/>
                </a:lnTo>
                <a:lnTo>
                  <a:pt x="2160" y="2260"/>
                </a:lnTo>
                <a:lnTo>
                  <a:pt x="2133" y="2211"/>
                </a:lnTo>
                <a:lnTo>
                  <a:pt x="2113" y="2161"/>
                </a:lnTo>
                <a:lnTo>
                  <a:pt x="2096" y="2108"/>
                </a:lnTo>
                <a:lnTo>
                  <a:pt x="2085" y="2054"/>
                </a:lnTo>
                <a:lnTo>
                  <a:pt x="2078" y="2000"/>
                </a:lnTo>
                <a:lnTo>
                  <a:pt x="2076" y="1945"/>
                </a:lnTo>
                <a:lnTo>
                  <a:pt x="2079" y="1890"/>
                </a:lnTo>
                <a:lnTo>
                  <a:pt x="2086" y="1834"/>
                </a:lnTo>
                <a:lnTo>
                  <a:pt x="2098" y="1780"/>
                </a:lnTo>
                <a:lnTo>
                  <a:pt x="2116" y="1726"/>
                </a:lnTo>
                <a:lnTo>
                  <a:pt x="2535" y="560"/>
                </a:lnTo>
                <a:lnTo>
                  <a:pt x="1827" y="560"/>
                </a:lnTo>
                <a:lnTo>
                  <a:pt x="1827" y="3080"/>
                </a:lnTo>
                <a:lnTo>
                  <a:pt x="2225" y="3080"/>
                </a:lnTo>
                <a:lnTo>
                  <a:pt x="2247" y="3083"/>
                </a:lnTo>
                <a:lnTo>
                  <a:pt x="2267" y="3091"/>
                </a:lnTo>
                <a:lnTo>
                  <a:pt x="2285" y="3104"/>
                </a:lnTo>
                <a:lnTo>
                  <a:pt x="2298" y="3122"/>
                </a:lnTo>
                <a:lnTo>
                  <a:pt x="2307" y="3142"/>
                </a:lnTo>
                <a:lnTo>
                  <a:pt x="2310" y="3165"/>
                </a:lnTo>
                <a:lnTo>
                  <a:pt x="2310" y="3277"/>
                </a:lnTo>
                <a:lnTo>
                  <a:pt x="2307" y="3298"/>
                </a:lnTo>
                <a:lnTo>
                  <a:pt x="2298" y="3318"/>
                </a:lnTo>
                <a:lnTo>
                  <a:pt x="2285" y="3336"/>
                </a:lnTo>
                <a:lnTo>
                  <a:pt x="2267" y="3349"/>
                </a:lnTo>
                <a:lnTo>
                  <a:pt x="2247" y="3357"/>
                </a:lnTo>
                <a:lnTo>
                  <a:pt x="2225" y="3360"/>
                </a:lnTo>
                <a:lnTo>
                  <a:pt x="1145" y="3360"/>
                </a:lnTo>
                <a:lnTo>
                  <a:pt x="1122" y="3357"/>
                </a:lnTo>
                <a:lnTo>
                  <a:pt x="1102" y="3349"/>
                </a:lnTo>
                <a:lnTo>
                  <a:pt x="1084" y="3336"/>
                </a:lnTo>
                <a:lnTo>
                  <a:pt x="1071" y="3318"/>
                </a:lnTo>
                <a:lnTo>
                  <a:pt x="1063" y="3298"/>
                </a:lnTo>
                <a:lnTo>
                  <a:pt x="1060" y="3277"/>
                </a:lnTo>
                <a:lnTo>
                  <a:pt x="1060" y="3165"/>
                </a:lnTo>
                <a:lnTo>
                  <a:pt x="1063" y="3142"/>
                </a:lnTo>
                <a:lnTo>
                  <a:pt x="1071" y="3122"/>
                </a:lnTo>
                <a:lnTo>
                  <a:pt x="1084" y="3104"/>
                </a:lnTo>
                <a:lnTo>
                  <a:pt x="1102" y="3091"/>
                </a:lnTo>
                <a:lnTo>
                  <a:pt x="1122" y="3083"/>
                </a:lnTo>
                <a:lnTo>
                  <a:pt x="1145" y="3080"/>
                </a:lnTo>
                <a:lnTo>
                  <a:pt x="1543" y="3080"/>
                </a:lnTo>
                <a:lnTo>
                  <a:pt x="1543" y="560"/>
                </a:lnTo>
                <a:lnTo>
                  <a:pt x="835" y="560"/>
                </a:lnTo>
                <a:lnTo>
                  <a:pt x="1244" y="1715"/>
                </a:lnTo>
                <a:lnTo>
                  <a:pt x="1262" y="1772"/>
                </a:lnTo>
                <a:lnTo>
                  <a:pt x="1274" y="1830"/>
                </a:lnTo>
                <a:lnTo>
                  <a:pt x="1280" y="1887"/>
                </a:lnTo>
                <a:lnTo>
                  <a:pt x="1282" y="1943"/>
                </a:lnTo>
                <a:lnTo>
                  <a:pt x="1278" y="2000"/>
                </a:lnTo>
                <a:lnTo>
                  <a:pt x="1270" y="2055"/>
                </a:lnTo>
                <a:lnTo>
                  <a:pt x="1256" y="2109"/>
                </a:lnTo>
                <a:lnTo>
                  <a:pt x="1239" y="2161"/>
                </a:lnTo>
                <a:lnTo>
                  <a:pt x="1218" y="2211"/>
                </a:lnTo>
                <a:lnTo>
                  <a:pt x="1192" y="2259"/>
                </a:lnTo>
                <a:lnTo>
                  <a:pt x="1163" y="2305"/>
                </a:lnTo>
                <a:lnTo>
                  <a:pt x="1129" y="2349"/>
                </a:lnTo>
                <a:lnTo>
                  <a:pt x="1093" y="2390"/>
                </a:lnTo>
                <a:lnTo>
                  <a:pt x="1052" y="2426"/>
                </a:lnTo>
                <a:lnTo>
                  <a:pt x="1009" y="2461"/>
                </a:lnTo>
                <a:lnTo>
                  <a:pt x="963" y="2490"/>
                </a:lnTo>
                <a:lnTo>
                  <a:pt x="913" y="2517"/>
                </a:lnTo>
                <a:lnTo>
                  <a:pt x="862" y="2538"/>
                </a:lnTo>
                <a:lnTo>
                  <a:pt x="808" y="2556"/>
                </a:lnTo>
                <a:lnTo>
                  <a:pt x="751" y="2568"/>
                </a:lnTo>
                <a:lnTo>
                  <a:pt x="693" y="2574"/>
                </a:lnTo>
                <a:lnTo>
                  <a:pt x="633" y="2576"/>
                </a:lnTo>
                <a:lnTo>
                  <a:pt x="583" y="2573"/>
                </a:lnTo>
                <a:lnTo>
                  <a:pt x="521" y="2564"/>
                </a:lnTo>
                <a:lnTo>
                  <a:pt x="460" y="2550"/>
                </a:lnTo>
                <a:lnTo>
                  <a:pt x="403" y="2529"/>
                </a:lnTo>
                <a:lnTo>
                  <a:pt x="347" y="2505"/>
                </a:lnTo>
                <a:lnTo>
                  <a:pt x="295" y="2474"/>
                </a:lnTo>
                <a:lnTo>
                  <a:pt x="246" y="2440"/>
                </a:lnTo>
                <a:lnTo>
                  <a:pt x="201" y="2402"/>
                </a:lnTo>
                <a:lnTo>
                  <a:pt x="158" y="2359"/>
                </a:lnTo>
                <a:lnTo>
                  <a:pt x="120" y="2313"/>
                </a:lnTo>
                <a:lnTo>
                  <a:pt x="89" y="2266"/>
                </a:lnTo>
                <a:lnTo>
                  <a:pt x="61" y="2219"/>
                </a:lnTo>
                <a:lnTo>
                  <a:pt x="40" y="2168"/>
                </a:lnTo>
                <a:lnTo>
                  <a:pt x="22" y="2116"/>
                </a:lnTo>
                <a:lnTo>
                  <a:pt x="10" y="2063"/>
                </a:lnTo>
                <a:lnTo>
                  <a:pt x="3" y="2008"/>
                </a:lnTo>
                <a:lnTo>
                  <a:pt x="0" y="1954"/>
                </a:lnTo>
                <a:lnTo>
                  <a:pt x="2" y="1898"/>
                </a:lnTo>
                <a:lnTo>
                  <a:pt x="8" y="1843"/>
                </a:lnTo>
                <a:lnTo>
                  <a:pt x="19" y="1789"/>
                </a:lnTo>
                <a:lnTo>
                  <a:pt x="36" y="1735"/>
                </a:lnTo>
                <a:lnTo>
                  <a:pt x="493" y="394"/>
                </a:lnTo>
                <a:lnTo>
                  <a:pt x="505" y="367"/>
                </a:lnTo>
                <a:lnTo>
                  <a:pt x="522" y="342"/>
                </a:lnTo>
                <a:lnTo>
                  <a:pt x="543" y="321"/>
                </a:lnTo>
                <a:lnTo>
                  <a:pt x="567" y="303"/>
                </a:lnTo>
                <a:lnTo>
                  <a:pt x="594" y="291"/>
                </a:lnTo>
                <a:lnTo>
                  <a:pt x="623" y="283"/>
                </a:lnTo>
                <a:lnTo>
                  <a:pt x="654" y="280"/>
                </a:lnTo>
                <a:lnTo>
                  <a:pt x="1250" y="280"/>
                </a:lnTo>
                <a:lnTo>
                  <a:pt x="1272" y="236"/>
                </a:lnTo>
                <a:lnTo>
                  <a:pt x="1297" y="195"/>
                </a:lnTo>
                <a:lnTo>
                  <a:pt x="1327" y="158"/>
                </a:lnTo>
                <a:lnTo>
                  <a:pt x="1360" y="123"/>
                </a:lnTo>
                <a:lnTo>
                  <a:pt x="1397" y="93"/>
                </a:lnTo>
                <a:lnTo>
                  <a:pt x="1438" y="65"/>
                </a:lnTo>
                <a:lnTo>
                  <a:pt x="1481" y="43"/>
                </a:lnTo>
                <a:lnTo>
                  <a:pt x="1527" y="24"/>
                </a:lnTo>
                <a:lnTo>
                  <a:pt x="1575" y="11"/>
                </a:lnTo>
                <a:lnTo>
                  <a:pt x="1626" y="3"/>
                </a:lnTo>
                <a:lnTo>
                  <a:pt x="1678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/>
            <a:endParaRPr lang="es-ES" sz="1350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90" name="Group 22">
            <a:extLst>
              <a:ext uri="{FF2B5EF4-FFF2-40B4-BE49-F238E27FC236}">
                <a16:creationId xmlns:a16="http://schemas.microsoft.com/office/drawing/2014/main" id="{169ABF10-16A3-4710-A992-58359086982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820482" y="5411819"/>
            <a:ext cx="453380" cy="309811"/>
            <a:chOff x="2699" y="1093"/>
            <a:chExt cx="480" cy="328"/>
          </a:xfrm>
          <a:solidFill>
            <a:schemeClr val="accent1"/>
          </a:solidFill>
        </p:grpSpPr>
        <p:sp>
          <p:nvSpPr>
            <p:cNvPr id="91" name="Freeform 24">
              <a:extLst>
                <a:ext uri="{FF2B5EF4-FFF2-40B4-BE49-F238E27FC236}">
                  <a16:creationId xmlns:a16="http://schemas.microsoft.com/office/drawing/2014/main" id="{4581B003-0926-4997-9199-D2FAF0AE71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1" y="1161"/>
              <a:ext cx="152" cy="152"/>
            </a:xfrm>
            <a:custGeom>
              <a:avLst/>
              <a:gdLst>
                <a:gd name="T0" fmla="*/ 495 w 1064"/>
                <a:gd name="T1" fmla="*/ 283 h 1064"/>
                <a:gd name="T2" fmla="*/ 426 w 1064"/>
                <a:gd name="T3" fmla="*/ 303 h 1064"/>
                <a:gd name="T4" fmla="*/ 367 w 1064"/>
                <a:gd name="T5" fmla="*/ 342 h 1064"/>
                <a:gd name="T6" fmla="*/ 321 w 1064"/>
                <a:gd name="T7" fmla="*/ 395 h 1064"/>
                <a:gd name="T8" fmla="*/ 290 w 1064"/>
                <a:gd name="T9" fmla="*/ 459 h 1064"/>
                <a:gd name="T10" fmla="*/ 280 w 1064"/>
                <a:gd name="T11" fmla="*/ 533 h 1064"/>
                <a:gd name="T12" fmla="*/ 290 w 1064"/>
                <a:gd name="T13" fmla="*/ 605 h 1064"/>
                <a:gd name="T14" fmla="*/ 321 w 1064"/>
                <a:gd name="T15" fmla="*/ 669 h 1064"/>
                <a:gd name="T16" fmla="*/ 367 w 1064"/>
                <a:gd name="T17" fmla="*/ 722 h 1064"/>
                <a:gd name="T18" fmla="*/ 426 w 1064"/>
                <a:gd name="T19" fmla="*/ 761 h 1064"/>
                <a:gd name="T20" fmla="*/ 495 w 1064"/>
                <a:gd name="T21" fmla="*/ 781 h 1064"/>
                <a:gd name="T22" fmla="*/ 569 w 1064"/>
                <a:gd name="T23" fmla="*/ 781 h 1064"/>
                <a:gd name="T24" fmla="*/ 638 w 1064"/>
                <a:gd name="T25" fmla="*/ 761 h 1064"/>
                <a:gd name="T26" fmla="*/ 697 w 1064"/>
                <a:gd name="T27" fmla="*/ 722 h 1064"/>
                <a:gd name="T28" fmla="*/ 743 w 1064"/>
                <a:gd name="T29" fmla="*/ 669 h 1064"/>
                <a:gd name="T30" fmla="*/ 774 w 1064"/>
                <a:gd name="T31" fmla="*/ 605 h 1064"/>
                <a:gd name="T32" fmla="*/ 784 w 1064"/>
                <a:gd name="T33" fmla="*/ 533 h 1064"/>
                <a:gd name="T34" fmla="*/ 774 w 1064"/>
                <a:gd name="T35" fmla="*/ 459 h 1064"/>
                <a:gd name="T36" fmla="*/ 743 w 1064"/>
                <a:gd name="T37" fmla="*/ 395 h 1064"/>
                <a:gd name="T38" fmla="*/ 697 w 1064"/>
                <a:gd name="T39" fmla="*/ 342 h 1064"/>
                <a:gd name="T40" fmla="*/ 638 w 1064"/>
                <a:gd name="T41" fmla="*/ 303 h 1064"/>
                <a:gd name="T42" fmla="*/ 569 w 1064"/>
                <a:gd name="T43" fmla="*/ 283 h 1064"/>
                <a:gd name="T44" fmla="*/ 533 w 1064"/>
                <a:gd name="T45" fmla="*/ 0 h 1064"/>
                <a:gd name="T46" fmla="*/ 646 w 1064"/>
                <a:gd name="T47" fmla="*/ 12 h 1064"/>
                <a:gd name="T48" fmla="*/ 751 w 1064"/>
                <a:gd name="T49" fmla="*/ 48 h 1064"/>
                <a:gd name="T50" fmla="*/ 846 w 1064"/>
                <a:gd name="T51" fmla="*/ 103 h 1064"/>
                <a:gd name="T52" fmla="*/ 927 w 1064"/>
                <a:gd name="T53" fmla="*/ 176 h 1064"/>
                <a:gd name="T54" fmla="*/ 992 w 1064"/>
                <a:gd name="T55" fmla="*/ 264 h 1064"/>
                <a:gd name="T56" fmla="*/ 1037 w 1064"/>
                <a:gd name="T57" fmla="*/ 365 h 1064"/>
                <a:gd name="T58" fmla="*/ 1061 w 1064"/>
                <a:gd name="T59" fmla="*/ 474 h 1064"/>
                <a:gd name="T60" fmla="*/ 1061 w 1064"/>
                <a:gd name="T61" fmla="*/ 590 h 1064"/>
                <a:gd name="T62" fmla="*/ 1037 w 1064"/>
                <a:gd name="T63" fmla="*/ 699 h 1064"/>
                <a:gd name="T64" fmla="*/ 992 w 1064"/>
                <a:gd name="T65" fmla="*/ 800 h 1064"/>
                <a:gd name="T66" fmla="*/ 927 w 1064"/>
                <a:gd name="T67" fmla="*/ 888 h 1064"/>
                <a:gd name="T68" fmla="*/ 846 w 1064"/>
                <a:gd name="T69" fmla="*/ 961 h 1064"/>
                <a:gd name="T70" fmla="*/ 751 w 1064"/>
                <a:gd name="T71" fmla="*/ 1016 h 1064"/>
                <a:gd name="T72" fmla="*/ 646 w 1064"/>
                <a:gd name="T73" fmla="*/ 1052 h 1064"/>
                <a:gd name="T74" fmla="*/ 533 w 1064"/>
                <a:gd name="T75" fmla="*/ 1064 h 1064"/>
                <a:gd name="T76" fmla="*/ 418 w 1064"/>
                <a:gd name="T77" fmla="*/ 1052 h 1064"/>
                <a:gd name="T78" fmla="*/ 313 w 1064"/>
                <a:gd name="T79" fmla="*/ 1016 h 1064"/>
                <a:gd name="T80" fmla="*/ 218 w 1064"/>
                <a:gd name="T81" fmla="*/ 961 h 1064"/>
                <a:gd name="T82" fmla="*/ 137 w 1064"/>
                <a:gd name="T83" fmla="*/ 888 h 1064"/>
                <a:gd name="T84" fmla="*/ 72 w 1064"/>
                <a:gd name="T85" fmla="*/ 800 h 1064"/>
                <a:gd name="T86" fmla="*/ 27 w 1064"/>
                <a:gd name="T87" fmla="*/ 699 h 1064"/>
                <a:gd name="T88" fmla="*/ 3 w 1064"/>
                <a:gd name="T89" fmla="*/ 590 h 1064"/>
                <a:gd name="T90" fmla="*/ 3 w 1064"/>
                <a:gd name="T91" fmla="*/ 474 h 1064"/>
                <a:gd name="T92" fmla="*/ 27 w 1064"/>
                <a:gd name="T93" fmla="*/ 365 h 1064"/>
                <a:gd name="T94" fmla="*/ 72 w 1064"/>
                <a:gd name="T95" fmla="*/ 264 h 1064"/>
                <a:gd name="T96" fmla="*/ 137 w 1064"/>
                <a:gd name="T97" fmla="*/ 176 h 1064"/>
                <a:gd name="T98" fmla="*/ 218 w 1064"/>
                <a:gd name="T99" fmla="*/ 103 h 1064"/>
                <a:gd name="T100" fmla="*/ 313 w 1064"/>
                <a:gd name="T101" fmla="*/ 48 h 1064"/>
                <a:gd name="T102" fmla="*/ 418 w 1064"/>
                <a:gd name="T103" fmla="*/ 12 h 1064"/>
                <a:gd name="T104" fmla="*/ 533 w 1064"/>
                <a:gd name="T105" fmla="*/ 0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64" h="1064">
                  <a:moveTo>
                    <a:pt x="533" y="280"/>
                  </a:moveTo>
                  <a:lnTo>
                    <a:pt x="495" y="283"/>
                  </a:lnTo>
                  <a:lnTo>
                    <a:pt x="459" y="290"/>
                  </a:lnTo>
                  <a:lnTo>
                    <a:pt x="426" y="303"/>
                  </a:lnTo>
                  <a:lnTo>
                    <a:pt x="395" y="321"/>
                  </a:lnTo>
                  <a:lnTo>
                    <a:pt x="367" y="342"/>
                  </a:lnTo>
                  <a:lnTo>
                    <a:pt x="342" y="367"/>
                  </a:lnTo>
                  <a:lnTo>
                    <a:pt x="321" y="395"/>
                  </a:lnTo>
                  <a:lnTo>
                    <a:pt x="303" y="426"/>
                  </a:lnTo>
                  <a:lnTo>
                    <a:pt x="290" y="459"/>
                  </a:lnTo>
                  <a:lnTo>
                    <a:pt x="283" y="495"/>
                  </a:lnTo>
                  <a:lnTo>
                    <a:pt x="280" y="533"/>
                  </a:lnTo>
                  <a:lnTo>
                    <a:pt x="283" y="569"/>
                  </a:lnTo>
                  <a:lnTo>
                    <a:pt x="290" y="605"/>
                  </a:lnTo>
                  <a:lnTo>
                    <a:pt x="303" y="638"/>
                  </a:lnTo>
                  <a:lnTo>
                    <a:pt x="321" y="669"/>
                  </a:lnTo>
                  <a:lnTo>
                    <a:pt x="342" y="697"/>
                  </a:lnTo>
                  <a:lnTo>
                    <a:pt x="367" y="722"/>
                  </a:lnTo>
                  <a:lnTo>
                    <a:pt x="395" y="743"/>
                  </a:lnTo>
                  <a:lnTo>
                    <a:pt x="426" y="761"/>
                  </a:lnTo>
                  <a:lnTo>
                    <a:pt x="459" y="774"/>
                  </a:lnTo>
                  <a:lnTo>
                    <a:pt x="495" y="781"/>
                  </a:lnTo>
                  <a:lnTo>
                    <a:pt x="533" y="784"/>
                  </a:lnTo>
                  <a:lnTo>
                    <a:pt x="569" y="781"/>
                  </a:lnTo>
                  <a:lnTo>
                    <a:pt x="605" y="774"/>
                  </a:lnTo>
                  <a:lnTo>
                    <a:pt x="638" y="761"/>
                  </a:lnTo>
                  <a:lnTo>
                    <a:pt x="669" y="743"/>
                  </a:lnTo>
                  <a:lnTo>
                    <a:pt x="697" y="722"/>
                  </a:lnTo>
                  <a:lnTo>
                    <a:pt x="722" y="697"/>
                  </a:lnTo>
                  <a:lnTo>
                    <a:pt x="743" y="669"/>
                  </a:lnTo>
                  <a:lnTo>
                    <a:pt x="761" y="638"/>
                  </a:lnTo>
                  <a:lnTo>
                    <a:pt x="774" y="605"/>
                  </a:lnTo>
                  <a:lnTo>
                    <a:pt x="781" y="569"/>
                  </a:lnTo>
                  <a:lnTo>
                    <a:pt x="784" y="533"/>
                  </a:lnTo>
                  <a:lnTo>
                    <a:pt x="781" y="495"/>
                  </a:lnTo>
                  <a:lnTo>
                    <a:pt x="774" y="459"/>
                  </a:lnTo>
                  <a:lnTo>
                    <a:pt x="761" y="426"/>
                  </a:lnTo>
                  <a:lnTo>
                    <a:pt x="743" y="395"/>
                  </a:lnTo>
                  <a:lnTo>
                    <a:pt x="722" y="367"/>
                  </a:lnTo>
                  <a:lnTo>
                    <a:pt x="697" y="342"/>
                  </a:lnTo>
                  <a:lnTo>
                    <a:pt x="669" y="321"/>
                  </a:lnTo>
                  <a:lnTo>
                    <a:pt x="638" y="303"/>
                  </a:lnTo>
                  <a:lnTo>
                    <a:pt x="605" y="290"/>
                  </a:lnTo>
                  <a:lnTo>
                    <a:pt x="569" y="283"/>
                  </a:lnTo>
                  <a:lnTo>
                    <a:pt x="533" y="280"/>
                  </a:lnTo>
                  <a:close/>
                  <a:moveTo>
                    <a:pt x="533" y="0"/>
                  </a:moveTo>
                  <a:lnTo>
                    <a:pt x="590" y="3"/>
                  </a:lnTo>
                  <a:lnTo>
                    <a:pt x="646" y="12"/>
                  </a:lnTo>
                  <a:lnTo>
                    <a:pt x="699" y="27"/>
                  </a:lnTo>
                  <a:lnTo>
                    <a:pt x="751" y="48"/>
                  </a:lnTo>
                  <a:lnTo>
                    <a:pt x="800" y="72"/>
                  </a:lnTo>
                  <a:lnTo>
                    <a:pt x="846" y="103"/>
                  </a:lnTo>
                  <a:lnTo>
                    <a:pt x="888" y="137"/>
                  </a:lnTo>
                  <a:lnTo>
                    <a:pt x="927" y="176"/>
                  </a:lnTo>
                  <a:lnTo>
                    <a:pt x="961" y="218"/>
                  </a:lnTo>
                  <a:lnTo>
                    <a:pt x="992" y="264"/>
                  </a:lnTo>
                  <a:lnTo>
                    <a:pt x="1016" y="313"/>
                  </a:lnTo>
                  <a:lnTo>
                    <a:pt x="1037" y="365"/>
                  </a:lnTo>
                  <a:lnTo>
                    <a:pt x="1052" y="418"/>
                  </a:lnTo>
                  <a:lnTo>
                    <a:pt x="1061" y="474"/>
                  </a:lnTo>
                  <a:lnTo>
                    <a:pt x="1064" y="533"/>
                  </a:lnTo>
                  <a:lnTo>
                    <a:pt x="1061" y="590"/>
                  </a:lnTo>
                  <a:lnTo>
                    <a:pt x="1052" y="646"/>
                  </a:lnTo>
                  <a:lnTo>
                    <a:pt x="1037" y="699"/>
                  </a:lnTo>
                  <a:lnTo>
                    <a:pt x="1016" y="751"/>
                  </a:lnTo>
                  <a:lnTo>
                    <a:pt x="992" y="800"/>
                  </a:lnTo>
                  <a:lnTo>
                    <a:pt x="961" y="846"/>
                  </a:lnTo>
                  <a:lnTo>
                    <a:pt x="927" y="888"/>
                  </a:lnTo>
                  <a:lnTo>
                    <a:pt x="888" y="927"/>
                  </a:lnTo>
                  <a:lnTo>
                    <a:pt x="846" y="961"/>
                  </a:lnTo>
                  <a:lnTo>
                    <a:pt x="800" y="992"/>
                  </a:lnTo>
                  <a:lnTo>
                    <a:pt x="751" y="1016"/>
                  </a:lnTo>
                  <a:lnTo>
                    <a:pt x="699" y="1037"/>
                  </a:lnTo>
                  <a:lnTo>
                    <a:pt x="646" y="1052"/>
                  </a:lnTo>
                  <a:lnTo>
                    <a:pt x="590" y="1061"/>
                  </a:lnTo>
                  <a:lnTo>
                    <a:pt x="533" y="1064"/>
                  </a:lnTo>
                  <a:lnTo>
                    <a:pt x="474" y="1061"/>
                  </a:lnTo>
                  <a:lnTo>
                    <a:pt x="418" y="1052"/>
                  </a:lnTo>
                  <a:lnTo>
                    <a:pt x="365" y="1037"/>
                  </a:lnTo>
                  <a:lnTo>
                    <a:pt x="313" y="1016"/>
                  </a:lnTo>
                  <a:lnTo>
                    <a:pt x="264" y="992"/>
                  </a:lnTo>
                  <a:lnTo>
                    <a:pt x="218" y="961"/>
                  </a:lnTo>
                  <a:lnTo>
                    <a:pt x="176" y="927"/>
                  </a:lnTo>
                  <a:lnTo>
                    <a:pt x="137" y="888"/>
                  </a:lnTo>
                  <a:lnTo>
                    <a:pt x="103" y="846"/>
                  </a:lnTo>
                  <a:lnTo>
                    <a:pt x="72" y="800"/>
                  </a:lnTo>
                  <a:lnTo>
                    <a:pt x="48" y="751"/>
                  </a:lnTo>
                  <a:lnTo>
                    <a:pt x="27" y="699"/>
                  </a:lnTo>
                  <a:lnTo>
                    <a:pt x="12" y="646"/>
                  </a:lnTo>
                  <a:lnTo>
                    <a:pt x="3" y="590"/>
                  </a:lnTo>
                  <a:lnTo>
                    <a:pt x="0" y="533"/>
                  </a:lnTo>
                  <a:lnTo>
                    <a:pt x="3" y="474"/>
                  </a:lnTo>
                  <a:lnTo>
                    <a:pt x="12" y="418"/>
                  </a:lnTo>
                  <a:lnTo>
                    <a:pt x="27" y="365"/>
                  </a:lnTo>
                  <a:lnTo>
                    <a:pt x="48" y="313"/>
                  </a:lnTo>
                  <a:lnTo>
                    <a:pt x="72" y="264"/>
                  </a:lnTo>
                  <a:lnTo>
                    <a:pt x="103" y="218"/>
                  </a:lnTo>
                  <a:lnTo>
                    <a:pt x="137" y="176"/>
                  </a:lnTo>
                  <a:lnTo>
                    <a:pt x="176" y="137"/>
                  </a:lnTo>
                  <a:lnTo>
                    <a:pt x="218" y="103"/>
                  </a:lnTo>
                  <a:lnTo>
                    <a:pt x="264" y="72"/>
                  </a:lnTo>
                  <a:lnTo>
                    <a:pt x="313" y="48"/>
                  </a:lnTo>
                  <a:lnTo>
                    <a:pt x="365" y="27"/>
                  </a:lnTo>
                  <a:lnTo>
                    <a:pt x="418" y="12"/>
                  </a:lnTo>
                  <a:lnTo>
                    <a:pt x="474" y="3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s-ES" sz="135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92" name="Freeform 25">
              <a:extLst>
                <a:ext uri="{FF2B5EF4-FFF2-40B4-BE49-F238E27FC236}">
                  <a16:creationId xmlns:a16="http://schemas.microsoft.com/office/drawing/2014/main" id="{A15CBFF1-949E-4044-8110-064FA3E389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" y="1213"/>
              <a:ext cx="56" cy="56"/>
            </a:xfrm>
            <a:custGeom>
              <a:avLst/>
              <a:gdLst>
                <a:gd name="T0" fmla="*/ 197 w 392"/>
                <a:gd name="T1" fmla="*/ 0 h 392"/>
                <a:gd name="T2" fmla="*/ 231 w 392"/>
                <a:gd name="T3" fmla="*/ 3 h 392"/>
                <a:gd name="T4" fmla="*/ 265 w 392"/>
                <a:gd name="T5" fmla="*/ 12 h 392"/>
                <a:gd name="T6" fmla="*/ 295 w 392"/>
                <a:gd name="T7" fmla="*/ 26 h 392"/>
                <a:gd name="T8" fmla="*/ 323 w 392"/>
                <a:gd name="T9" fmla="*/ 45 h 392"/>
                <a:gd name="T10" fmla="*/ 346 w 392"/>
                <a:gd name="T11" fmla="*/ 69 h 392"/>
                <a:gd name="T12" fmla="*/ 366 w 392"/>
                <a:gd name="T13" fmla="*/ 96 h 392"/>
                <a:gd name="T14" fmla="*/ 380 w 392"/>
                <a:gd name="T15" fmla="*/ 127 h 392"/>
                <a:gd name="T16" fmla="*/ 389 w 392"/>
                <a:gd name="T17" fmla="*/ 159 h 392"/>
                <a:gd name="T18" fmla="*/ 392 w 392"/>
                <a:gd name="T19" fmla="*/ 195 h 392"/>
                <a:gd name="T20" fmla="*/ 389 w 392"/>
                <a:gd name="T21" fmla="*/ 231 h 392"/>
                <a:gd name="T22" fmla="*/ 380 w 392"/>
                <a:gd name="T23" fmla="*/ 263 h 392"/>
                <a:gd name="T24" fmla="*/ 366 w 392"/>
                <a:gd name="T25" fmla="*/ 294 h 392"/>
                <a:gd name="T26" fmla="*/ 346 w 392"/>
                <a:gd name="T27" fmla="*/ 321 h 392"/>
                <a:gd name="T28" fmla="*/ 323 w 392"/>
                <a:gd name="T29" fmla="*/ 345 h 392"/>
                <a:gd name="T30" fmla="*/ 295 w 392"/>
                <a:gd name="T31" fmla="*/ 364 h 392"/>
                <a:gd name="T32" fmla="*/ 265 w 392"/>
                <a:gd name="T33" fmla="*/ 378 h 392"/>
                <a:gd name="T34" fmla="*/ 231 w 392"/>
                <a:gd name="T35" fmla="*/ 387 h 392"/>
                <a:gd name="T36" fmla="*/ 197 w 392"/>
                <a:gd name="T37" fmla="*/ 392 h 392"/>
                <a:gd name="T38" fmla="*/ 161 w 392"/>
                <a:gd name="T39" fmla="*/ 387 h 392"/>
                <a:gd name="T40" fmla="*/ 127 w 392"/>
                <a:gd name="T41" fmla="*/ 378 h 392"/>
                <a:gd name="T42" fmla="*/ 97 w 392"/>
                <a:gd name="T43" fmla="*/ 364 h 392"/>
                <a:gd name="T44" fmla="*/ 69 w 392"/>
                <a:gd name="T45" fmla="*/ 345 h 392"/>
                <a:gd name="T46" fmla="*/ 46 w 392"/>
                <a:gd name="T47" fmla="*/ 321 h 392"/>
                <a:gd name="T48" fmla="*/ 26 w 392"/>
                <a:gd name="T49" fmla="*/ 294 h 392"/>
                <a:gd name="T50" fmla="*/ 12 w 392"/>
                <a:gd name="T51" fmla="*/ 263 h 392"/>
                <a:gd name="T52" fmla="*/ 3 w 392"/>
                <a:gd name="T53" fmla="*/ 231 h 392"/>
                <a:gd name="T54" fmla="*/ 0 w 392"/>
                <a:gd name="T55" fmla="*/ 195 h 392"/>
                <a:gd name="T56" fmla="*/ 3 w 392"/>
                <a:gd name="T57" fmla="*/ 159 h 392"/>
                <a:gd name="T58" fmla="*/ 12 w 392"/>
                <a:gd name="T59" fmla="*/ 127 h 392"/>
                <a:gd name="T60" fmla="*/ 26 w 392"/>
                <a:gd name="T61" fmla="*/ 96 h 392"/>
                <a:gd name="T62" fmla="*/ 46 w 392"/>
                <a:gd name="T63" fmla="*/ 69 h 392"/>
                <a:gd name="T64" fmla="*/ 69 w 392"/>
                <a:gd name="T65" fmla="*/ 45 h 392"/>
                <a:gd name="T66" fmla="*/ 97 w 392"/>
                <a:gd name="T67" fmla="*/ 26 h 392"/>
                <a:gd name="T68" fmla="*/ 127 w 392"/>
                <a:gd name="T69" fmla="*/ 12 h 392"/>
                <a:gd name="T70" fmla="*/ 161 w 392"/>
                <a:gd name="T71" fmla="*/ 3 h 392"/>
                <a:gd name="T72" fmla="*/ 197 w 392"/>
                <a:gd name="T73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2" h="392">
                  <a:moveTo>
                    <a:pt x="197" y="0"/>
                  </a:moveTo>
                  <a:lnTo>
                    <a:pt x="231" y="3"/>
                  </a:lnTo>
                  <a:lnTo>
                    <a:pt x="265" y="12"/>
                  </a:lnTo>
                  <a:lnTo>
                    <a:pt x="295" y="26"/>
                  </a:lnTo>
                  <a:lnTo>
                    <a:pt x="323" y="45"/>
                  </a:lnTo>
                  <a:lnTo>
                    <a:pt x="346" y="69"/>
                  </a:lnTo>
                  <a:lnTo>
                    <a:pt x="366" y="96"/>
                  </a:lnTo>
                  <a:lnTo>
                    <a:pt x="380" y="127"/>
                  </a:lnTo>
                  <a:lnTo>
                    <a:pt x="389" y="159"/>
                  </a:lnTo>
                  <a:lnTo>
                    <a:pt x="392" y="195"/>
                  </a:lnTo>
                  <a:lnTo>
                    <a:pt x="389" y="231"/>
                  </a:lnTo>
                  <a:lnTo>
                    <a:pt x="380" y="263"/>
                  </a:lnTo>
                  <a:lnTo>
                    <a:pt x="366" y="294"/>
                  </a:lnTo>
                  <a:lnTo>
                    <a:pt x="346" y="321"/>
                  </a:lnTo>
                  <a:lnTo>
                    <a:pt x="323" y="345"/>
                  </a:lnTo>
                  <a:lnTo>
                    <a:pt x="295" y="364"/>
                  </a:lnTo>
                  <a:lnTo>
                    <a:pt x="265" y="378"/>
                  </a:lnTo>
                  <a:lnTo>
                    <a:pt x="231" y="387"/>
                  </a:lnTo>
                  <a:lnTo>
                    <a:pt x="197" y="392"/>
                  </a:lnTo>
                  <a:lnTo>
                    <a:pt x="161" y="387"/>
                  </a:lnTo>
                  <a:lnTo>
                    <a:pt x="127" y="378"/>
                  </a:lnTo>
                  <a:lnTo>
                    <a:pt x="97" y="364"/>
                  </a:lnTo>
                  <a:lnTo>
                    <a:pt x="69" y="345"/>
                  </a:lnTo>
                  <a:lnTo>
                    <a:pt x="46" y="321"/>
                  </a:lnTo>
                  <a:lnTo>
                    <a:pt x="26" y="294"/>
                  </a:lnTo>
                  <a:lnTo>
                    <a:pt x="12" y="263"/>
                  </a:lnTo>
                  <a:lnTo>
                    <a:pt x="3" y="231"/>
                  </a:lnTo>
                  <a:lnTo>
                    <a:pt x="0" y="195"/>
                  </a:lnTo>
                  <a:lnTo>
                    <a:pt x="3" y="159"/>
                  </a:lnTo>
                  <a:lnTo>
                    <a:pt x="12" y="127"/>
                  </a:lnTo>
                  <a:lnTo>
                    <a:pt x="26" y="96"/>
                  </a:lnTo>
                  <a:lnTo>
                    <a:pt x="46" y="69"/>
                  </a:lnTo>
                  <a:lnTo>
                    <a:pt x="69" y="45"/>
                  </a:lnTo>
                  <a:lnTo>
                    <a:pt x="97" y="26"/>
                  </a:lnTo>
                  <a:lnTo>
                    <a:pt x="127" y="12"/>
                  </a:lnTo>
                  <a:lnTo>
                    <a:pt x="161" y="3"/>
                  </a:lnTo>
                  <a:lnTo>
                    <a:pt x="1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s-ES" sz="135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93" name="Freeform 26">
              <a:extLst>
                <a:ext uri="{FF2B5EF4-FFF2-40B4-BE49-F238E27FC236}">
                  <a16:creationId xmlns:a16="http://schemas.microsoft.com/office/drawing/2014/main" id="{7BE2B059-C463-4765-A936-35DE84CCB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9" y="1093"/>
              <a:ext cx="432" cy="288"/>
            </a:xfrm>
            <a:custGeom>
              <a:avLst/>
              <a:gdLst>
                <a:gd name="T0" fmla="*/ 2856 w 3024"/>
                <a:gd name="T1" fmla="*/ 0 h 2018"/>
                <a:gd name="T2" fmla="*/ 2915 w 3024"/>
                <a:gd name="T3" fmla="*/ 12 h 2018"/>
                <a:gd name="T4" fmla="*/ 2964 w 3024"/>
                <a:gd name="T5" fmla="*/ 40 h 2018"/>
                <a:gd name="T6" fmla="*/ 3001 w 3024"/>
                <a:gd name="T7" fmla="*/ 84 h 2018"/>
                <a:gd name="T8" fmla="*/ 3021 w 3024"/>
                <a:gd name="T9" fmla="*/ 139 h 2018"/>
                <a:gd name="T10" fmla="*/ 3024 w 3024"/>
                <a:gd name="T11" fmla="*/ 869 h 2018"/>
                <a:gd name="T12" fmla="*/ 3013 w 3024"/>
                <a:gd name="T13" fmla="*/ 912 h 2018"/>
                <a:gd name="T14" fmla="*/ 2982 w 3024"/>
                <a:gd name="T15" fmla="*/ 941 h 2018"/>
                <a:gd name="T16" fmla="*/ 2941 w 3024"/>
                <a:gd name="T17" fmla="*/ 954 h 2018"/>
                <a:gd name="T18" fmla="*/ 2806 w 3024"/>
                <a:gd name="T19" fmla="*/ 950 h 2018"/>
                <a:gd name="T20" fmla="*/ 2768 w 3024"/>
                <a:gd name="T21" fmla="*/ 928 h 2018"/>
                <a:gd name="T22" fmla="*/ 2747 w 3024"/>
                <a:gd name="T23" fmla="*/ 891 h 2018"/>
                <a:gd name="T24" fmla="*/ 2744 w 3024"/>
                <a:gd name="T25" fmla="*/ 562 h 2018"/>
                <a:gd name="T26" fmla="*/ 2664 w 3024"/>
                <a:gd name="T27" fmla="*/ 549 h 2018"/>
                <a:gd name="T28" fmla="*/ 2591 w 3024"/>
                <a:gd name="T29" fmla="*/ 516 h 2018"/>
                <a:gd name="T30" fmla="*/ 2532 w 3024"/>
                <a:gd name="T31" fmla="*/ 465 h 2018"/>
                <a:gd name="T32" fmla="*/ 2490 w 3024"/>
                <a:gd name="T33" fmla="*/ 399 h 2018"/>
                <a:gd name="T34" fmla="*/ 2467 w 3024"/>
                <a:gd name="T35" fmla="*/ 322 h 2018"/>
                <a:gd name="T36" fmla="*/ 560 w 3024"/>
                <a:gd name="T37" fmla="*/ 280 h 2018"/>
                <a:gd name="T38" fmla="*/ 548 w 3024"/>
                <a:gd name="T39" fmla="*/ 362 h 2018"/>
                <a:gd name="T40" fmla="*/ 515 w 3024"/>
                <a:gd name="T41" fmla="*/ 433 h 2018"/>
                <a:gd name="T42" fmla="*/ 463 w 3024"/>
                <a:gd name="T43" fmla="*/ 492 h 2018"/>
                <a:gd name="T44" fmla="*/ 398 w 3024"/>
                <a:gd name="T45" fmla="*/ 535 h 2018"/>
                <a:gd name="T46" fmla="*/ 322 w 3024"/>
                <a:gd name="T47" fmla="*/ 558 h 2018"/>
                <a:gd name="T48" fmla="*/ 280 w 3024"/>
                <a:gd name="T49" fmla="*/ 1458 h 2018"/>
                <a:gd name="T50" fmla="*/ 360 w 3024"/>
                <a:gd name="T51" fmla="*/ 1469 h 2018"/>
                <a:gd name="T52" fmla="*/ 433 w 3024"/>
                <a:gd name="T53" fmla="*/ 1502 h 2018"/>
                <a:gd name="T54" fmla="*/ 492 w 3024"/>
                <a:gd name="T55" fmla="*/ 1553 h 2018"/>
                <a:gd name="T56" fmla="*/ 534 w 3024"/>
                <a:gd name="T57" fmla="*/ 1619 h 2018"/>
                <a:gd name="T58" fmla="*/ 557 w 3024"/>
                <a:gd name="T59" fmla="*/ 1696 h 2018"/>
                <a:gd name="T60" fmla="*/ 2101 w 3024"/>
                <a:gd name="T61" fmla="*/ 1738 h 2018"/>
                <a:gd name="T62" fmla="*/ 2142 w 3024"/>
                <a:gd name="T63" fmla="*/ 1749 h 2018"/>
                <a:gd name="T64" fmla="*/ 2173 w 3024"/>
                <a:gd name="T65" fmla="*/ 1778 h 2018"/>
                <a:gd name="T66" fmla="*/ 2184 w 3024"/>
                <a:gd name="T67" fmla="*/ 1821 h 2018"/>
                <a:gd name="T68" fmla="*/ 2181 w 3024"/>
                <a:gd name="T69" fmla="*/ 1955 h 2018"/>
                <a:gd name="T70" fmla="*/ 2160 w 3024"/>
                <a:gd name="T71" fmla="*/ 1992 h 2018"/>
                <a:gd name="T72" fmla="*/ 2122 w 3024"/>
                <a:gd name="T73" fmla="*/ 2014 h 2018"/>
                <a:gd name="T74" fmla="*/ 168 w 3024"/>
                <a:gd name="T75" fmla="*/ 2018 h 2018"/>
                <a:gd name="T76" fmla="*/ 109 w 3024"/>
                <a:gd name="T77" fmla="*/ 2006 h 2018"/>
                <a:gd name="T78" fmla="*/ 60 w 3024"/>
                <a:gd name="T79" fmla="*/ 1978 h 2018"/>
                <a:gd name="T80" fmla="*/ 23 w 3024"/>
                <a:gd name="T81" fmla="*/ 1934 h 2018"/>
                <a:gd name="T82" fmla="*/ 3 w 3024"/>
                <a:gd name="T83" fmla="*/ 1879 h 2018"/>
                <a:gd name="T84" fmla="*/ 0 w 3024"/>
                <a:gd name="T85" fmla="*/ 170 h 2018"/>
                <a:gd name="T86" fmla="*/ 10 w 3024"/>
                <a:gd name="T87" fmla="*/ 110 h 2018"/>
                <a:gd name="T88" fmla="*/ 40 w 3024"/>
                <a:gd name="T89" fmla="*/ 61 h 2018"/>
                <a:gd name="T90" fmla="*/ 83 w 3024"/>
                <a:gd name="T91" fmla="*/ 24 h 2018"/>
                <a:gd name="T92" fmla="*/ 137 w 3024"/>
                <a:gd name="T93" fmla="*/ 4 h 2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024" h="2018">
                  <a:moveTo>
                    <a:pt x="168" y="0"/>
                  </a:moveTo>
                  <a:lnTo>
                    <a:pt x="2856" y="0"/>
                  </a:lnTo>
                  <a:lnTo>
                    <a:pt x="2887" y="4"/>
                  </a:lnTo>
                  <a:lnTo>
                    <a:pt x="2915" y="12"/>
                  </a:lnTo>
                  <a:lnTo>
                    <a:pt x="2941" y="24"/>
                  </a:lnTo>
                  <a:lnTo>
                    <a:pt x="2964" y="40"/>
                  </a:lnTo>
                  <a:lnTo>
                    <a:pt x="2984" y="61"/>
                  </a:lnTo>
                  <a:lnTo>
                    <a:pt x="3001" y="84"/>
                  </a:lnTo>
                  <a:lnTo>
                    <a:pt x="3014" y="110"/>
                  </a:lnTo>
                  <a:lnTo>
                    <a:pt x="3021" y="139"/>
                  </a:lnTo>
                  <a:lnTo>
                    <a:pt x="3024" y="170"/>
                  </a:lnTo>
                  <a:lnTo>
                    <a:pt x="3024" y="869"/>
                  </a:lnTo>
                  <a:lnTo>
                    <a:pt x="3021" y="891"/>
                  </a:lnTo>
                  <a:lnTo>
                    <a:pt x="3013" y="912"/>
                  </a:lnTo>
                  <a:lnTo>
                    <a:pt x="3000" y="928"/>
                  </a:lnTo>
                  <a:lnTo>
                    <a:pt x="2982" y="941"/>
                  </a:lnTo>
                  <a:lnTo>
                    <a:pt x="2962" y="950"/>
                  </a:lnTo>
                  <a:lnTo>
                    <a:pt x="2941" y="954"/>
                  </a:lnTo>
                  <a:lnTo>
                    <a:pt x="2829" y="954"/>
                  </a:lnTo>
                  <a:lnTo>
                    <a:pt x="2806" y="950"/>
                  </a:lnTo>
                  <a:lnTo>
                    <a:pt x="2786" y="941"/>
                  </a:lnTo>
                  <a:lnTo>
                    <a:pt x="2768" y="928"/>
                  </a:lnTo>
                  <a:lnTo>
                    <a:pt x="2755" y="912"/>
                  </a:lnTo>
                  <a:lnTo>
                    <a:pt x="2747" y="891"/>
                  </a:lnTo>
                  <a:lnTo>
                    <a:pt x="2744" y="869"/>
                  </a:lnTo>
                  <a:lnTo>
                    <a:pt x="2744" y="562"/>
                  </a:lnTo>
                  <a:lnTo>
                    <a:pt x="2702" y="558"/>
                  </a:lnTo>
                  <a:lnTo>
                    <a:pt x="2664" y="549"/>
                  </a:lnTo>
                  <a:lnTo>
                    <a:pt x="2626" y="535"/>
                  </a:lnTo>
                  <a:lnTo>
                    <a:pt x="2591" y="516"/>
                  </a:lnTo>
                  <a:lnTo>
                    <a:pt x="2561" y="492"/>
                  </a:lnTo>
                  <a:lnTo>
                    <a:pt x="2532" y="465"/>
                  </a:lnTo>
                  <a:lnTo>
                    <a:pt x="2509" y="433"/>
                  </a:lnTo>
                  <a:lnTo>
                    <a:pt x="2490" y="399"/>
                  </a:lnTo>
                  <a:lnTo>
                    <a:pt x="2476" y="362"/>
                  </a:lnTo>
                  <a:lnTo>
                    <a:pt x="2467" y="322"/>
                  </a:lnTo>
                  <a:lnTo>
                    <a:pt x="2464" y="280"/>
                  </a:lnTo>
                  <a:lnTo>
                    <a:pt x="560" y="280"/>
                  </a:lnTo>
                  <a:lnTo>
                    <a:pt x="557" y="322"/>
                  </a:lnTo>
                  <a:lnTo>
                    <a:pt x="548" y="362"/>
                  </a:lnTo>
                  <a:lnTo>
                    <a:pt x="534" y="399"/>
                  </a:lnTo>
                  <a:lnTo>
                    <a:pt x="515" y="433"/>
                  </a:lnTo>
                  <a:lnTo>
                    <a:pt x="492" y="465"/>
                  </a:lnTo>
                  <a:lnTo>
                    <a:pt x="463" y="492"/>
                  </a:lnTo>
                  <a:lnTo>
                    <a:pt x="433" y="516"/>
                  </a:lnTo>
                  <a:lnTo>
                    <a:pt x="398" y="535"/>
                  </a:lnTo>
                  <a:lnTo>
                    <a:pt x="360" y="549"/>
                  </a:lnTo>
                  <a:lnTo>
                    <a:pt x="322" y="558"/>
                  </a:lnTo>
                  <a:lnTo>
                    <a:pt x="280" y="562"/>
                  </a:lnTo>
                  <a:lnTo>
                    <a:pt x="280" y="1458"/>
                  </a:lnTo>
                  <a:lnTo>
                    <a:pt x="322" y="1460"/>
                  </a:lnTo>
                  <a:lnTo>
                    <a:pt x="360" y="1469"/>
                  </a:lnTo>
                  <a:lnTo>
                    <a:pt x="398" y="1483"/>
                  </a:lnTo>
                  <a:lnTo>
                    <a:pt x="433" y="1502"/>
                  </a:lnTo>
                  <a:lnTo>
                    <a:pt x="463" y="1526"/>
                  </a:lnTo>
                  <a:lnTo>
                    <a:pt x="492" y="1553"/>
                  </a:lnTo>
                  <a:lnTo>
                    <a:pt x="515" y="1585"/>
                  </a:lnTo>
                  <a:lnTo>
                    <a:pt x="534" y="1619"/>
                  </a:lnTo>
                  <a:lnTo>
                    <a:pt x="548" y="1656"/>
                  </a:lnTo>
                  <a:lnTo>
                    <a:pt x="557" y="1696"/>
                  </a:lnTo>
                  <a:lnTo>
                    <a:pt x="560" y="1738"/>
                  </a:lnTo>
                  <a:lnTo>
                    <a:pt x="2101" y="1738"/>
                  </a:lnTo>
                  <a:lnTo>
                    <a:pt x="2122" y="1740"/>
                  </a:lnTo>
                  <a:lnTo>
                    <a:pt x="2142" y="1749"/>
                  </a:lnTo>
                  <a:lnTo>
                    <a:pt x="2160" y="1762"/>
                  </a:lnTo>
                  <a:lnTo>
                    <a:pt x="2173" y="1778"/>
                  </a:lnTo>
                  <a:lnTo>
                    <a:pt x="2181" y="1799"/>
                  </a:lnTo>
                  <a:lnTo>
                    <a:pt x="2184" y="1821"/>
                  </a:lnTo>
                  <a:lnTo>
                    <a:pt x="2184" y="1933"/>
                  </a:lnTo>
                  <a:lnTo>
                    <a:pt x="2181" y="1955"/>
                  </a:lnTo>
                  <a:lnTo>
                    <a:pt x="2173" y="1976"/>
                  </a:lnTo>
                  <a:lnTo>
                    <a:pt x="2160" y="1992"/>
                  </a:lnTo>
                  <a:lnTo>
                    <a:pt x="2142" y="2005"/>
                  </a:lnTo>
                  <a:lnTo>
                    <a:pt x="2122" y="2014"/>
                  </a:lnTo>
                  <a:lnTo>
                    <a:pt x="2101" y="2018"/>
                  </a:lnTo>
                  <a:lnTo>
                    <a:pt x="168" y="2018"/>
                  </a:lnTo>
                  <a:lnTo>
                    <a:pt x="137" y="2014"/>
                  </a:lnTo>
                  <a:lnTo>
                    <a:pt x="109" y="2006"/>
                  </a:lnTo>
                  <a:lnTo>
                    <a:pt x="83" y="1994"/>
                  </a:lnTo>
                  <a:lnTo>
                    <a:pt x="60" y="1978"/>
                  </a:lnTo>
                  <a:lnTo>
                    <a:pt x="40" y="1957"/>
                  </a:lnTo>
                  <a:lnTo>
                    <a:pt x="23" y="1934"/>
                  </a:lnTo>
                  <a:lnTo>
                    <a:pt x="10" y="1908"/>
                  </a:lnTo>
                  <a:lnTo>
                    <a:pt x="3" y="1879"/>
                  </a:lnTo>
                  <a:lnTo>
                    <a:pt x="0" y="1850"/>
                  </a:lnTo>
                  <a:lnTo>
                    <a:pt x="0" y="170"/>
                  </a:lnTo>
                  <a:lnTo>
                    <a:pt x="3" y="139"/>
                  </a:lnTo>
                  <a:lnTo>
                    <a:pt x="10" y="110"/>
                  </a:lnTo>
                  <a:lnTo>
                    <a:pt x="23" y="84"/>
                  </a:lnTo>
                  <a:lnTo>
                    <a:pt x="40" y="61"/>
                  </a:lnTo>
                  <a:lnTo>
                    <a:pt x="60" y="40"/>
                  </a:lnTo>
                  <a:lnTo>
                    <a:pt x="83" y="24"/>
                  </a:lnTo>
                  <a:lnTo>
                    <a:pt x="109" y="12"/>
                  </a:lnTo>
                  <a:lnTo>
                    <a:pt x="137" y="4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s-ES" sz="135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94" name="Freeform 27">
              <a:extLst>
                <a:ext uri="{FF2B5EF4-FFF2-40B4-BE49-F238E27FC236}">
                  <a16:creationId xmlns:a16="http://schemas.microsoft.com/office/drawing/2014/main" id="{E3742DF3-C4C6-4F64-B51D-83E297580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81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s-ES" sz="135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95" name="Freeform 28">
              <a:extLst>
                <a:ext uri="{FF2B5EF4-FFF2-40B4-BE49-F238E27FC236}">
                  <a16:creationId xmlns:a16="http://schemas.microsoft.com/office/drawing/2014/main" id="{6E2B010A-D916-4F4F-B0BC-BE5E6A2AD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17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s-ES" sz="135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96" name="Freeform 29">
              <a:extLst>
                <a:ext uri="{FF2B5EF4-FFF2-40B4-BE49-F238E27FC236}">
                  <a16:creationId xmlns:a16="http://schemas.microsoft.com/office/drawing/2014/main" id="{985D8ABB-3919-4457-8FCB-B9482D6CB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253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s-ES" sz="1350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97" name="Freeform 55">
            <a:extLst>
              <a:ext uri="{FF2B5EF4-FFF2-40B4-BE49-F238E27FC236}">
                <a16:creationId xmlns:a16="http://schemas.microsoft.com/office/drawing/2014/main" id="{3AAA634B-C538-4D63-95F6-F6134479F88D}"/>
              </a:ext>
            </a:extLst>
          </p:cNvPr>
          <p:cNvSpPr>
            <a:spLocks noEditPoints="1"/>
          </p:cNvSpPr>
          <p:nvPr/>
        </p:nvSpPr>
        <p:spPr bwMode="auto">
          <a:xfrm>
            <a:off x="7824615" y="5406985"/>
            <a:ext cx="345441" cy="330882"/>
          </a:xfrm>
          <a:custGeom>
            <a:avLst/>
            <a:gdLst>
              <a:gd name="T0" fmla="*/ 2637 w 3360"/>
              <a:gd name="T1" fmla="*/ 1250 h 3353"/>
              <a:gd name="T2" fmla="*/ 2715 w 3360"/>
              <a:gd name="T3" fmla="*/ 1570 h 3353"/>
              <a:gd name="T4" fmla="*/ 2608 w 3360"/>
              <a:gd name="T5" fmla="*/ 1819 h 3353"/>
              <a:gd name="T6" fmla="*/ 2370 w 3360"/>
              <a:gd name="T7" fmla="*/ 2050 h 3353"/>
              <a:gd name="T8" fmla="*/ 1882 w 3360"/>
              <a:gd name="T9" fmla="*/ 2688 h 3353"/>
              <a:gd name="T10" fmla="*/ 1445 w 3360"/>
              <a:gd name="T11" fmla="*/ 3061 h 3353"/>
              <a:gd name="T12" fmla="*/ 2080 w 3360"/>
              <a:gd name="T13" fmla="*/ 3020 h 3353"/>
              <a:gd name="T14" fmla="*/ 2308 w 3360"/>
              <a:gd name="T15" fmla="*/ 2769 h 3353"/>
              <a:gd name="T16" fmla="*/ 2528 w 3360"/>
              <a:gd name="T17" fmla="*/ 2641 h 3353"/>
              <a:gd name="T18" fmla="*/ 2831 w 3360"/>
              <a:gd name="T19" fmla="*/ 2481 h 3353"/>
              <a:gd name="T20" fmla="*/ 3060 w 3360"/>
              <a:gd name="T21" fmla="*/ 1920 h 3353"/>
              <a:gd name="T22" fmla="*/ 3030 w 3360"/>
              <a:gd name="T23" fmla="*/ 1319 h 3353"/>
              <a:gd name="T24" fmla="*/ 2754 w 3360"/>
              <a:gd name="T25" fmla="*/ 783 h 3353"/>
              <a:gd name="T26" fmla="*/ 1981 w 3360"/>
              <a:gd name="T27" fmla="*/ 647 h 3353"/>
              <a:gd name="T28" fmla="*/ 1468 w 3360"/>
              <a:gd name="T29" fmla="*/ 1096 h 3353"/>
              <a:gd name="T30" fmla="*/ 1159 w 3360"/>
              <a:gd name="T31" fmla="*/ 1606 h 3353"/>
              <a:gd name="T32" fmla="*/ 1259 w 3360"/>
              <a:gd name="T33" fmla="*/ 1867 h 3353"/>
              <a:gd name="T34" fmla="*/ 1113 w 3360"/>
              <a:gd name="T35" fmla="*/ 2108 h 3353"/>
              <a:gd name="T36" fmla="*/ 988 w 3360"/>
              <a:gd name="T37" fmla="*/ 2517 h 3353"/>
              <a:gd name="T38" fmla="*/ 1297 w 3360"/>
              <a:gd name="T39" fmla="*/ 2757 h 3353"/>
              <a:gd name="T40" fmla="*/ 1826 w 3360"/>
              <a:gd name="T41" fmla="*/ 2343 h 3353"/>
              <a:gd name="T42" fmla="*/ 2177 w 3360"/>
              <a:gd name="T43" fmla="*/ 1808 h 3353"/>
              <a:gd name="T44" fmla="*/ 2081 w 3360"/>
              <a:gd name="T45" fmla="*/ 1550 h 3353"/>
              <a:gd name="T46" fmla="*/ 2216 w 3360"/>
              <a:gd name="T47" fmla="*/ 1320 h 3353"/>
              <a:gd name="T48" fmla="*/ 2375 w 3360"/>
              <a:gd name="T49" fmla="*/ 1000 h 3353"/>
              <a:gd name="T50" fmla="*/ 1650 w 3360"/>
              <a:gd name="T51" fmla="*/ 281 h 3353"/>
              <a:gd name="T52" fmla="*/ 1135 w 3360"/>
              <a:gd name="T53" fmla="*/ 433 h 3353"/>
              <a:gd name="T54" fmla="*/ 993 w 3360"/>
              <a:gd name="T55" fmla="*/ 668 h 3353"/>
              <a:gd name="T56" fmla="*/ 732 w 3360"/>
              <a:gd name="T57" fmla="*/ 700 h 3353"/>
              <a:gd name="T58" fmla="*/ 404 w 3360"/>
              <a:gd name="T59" fmla="*/ 1100 h 3353"/>
              <a:gd name="T60" fmla="*/ 281 w 3360"/>
              <a:gd name="T61" fmla="*/ 1700 h 3353"/>
              <a:gd name="T62" fmla="*/ 419 w 3360"/>
              <a:gd name="T63" fmla="*/ 2285 h 3353"/>
              <a:gd name="T64" fmla="*/ 713 w 3360"/>
              <a:gd name="T65" fmla="*/ 2604 h 3353"/>
              <a:gd name="T66" fmla="*/ 679 w 3360"/>
              <a:gd name="T67" fmla="*/ 2016 h 3353"/>
              <a:gd name="T68" fmla="*/ 634 w 3360"/>
              <a:gd name="T69" fmla="*/ 1763 h 3353"/>
              <a:gd name="T70" fmla="*/ 788 w 3360"/>
              <a:gd name="T71" fmla="*/ 1562 h 3353"/>
              <a:gd name="T72" fmla="*/ 1049 w 3360"/>
              <a:gd name="T73" fmla="*/ 1207 h 3353"/>
              <a:gd name="T74" fmla="*/ 1561 w 3360"/>
              <a:gd name="T75" fmla="*/ 600 h 3353"/>
              <a:gd name="T76" fmla="*/ 1829 w 3360"/>
              <a:gd name="T77" fmla="*/ 288 h 3353"/>
              <a:gd name="T78" fmla="*/ 2082 w 3360"/>
              <a:gd name="T79" fmla="*/ 47 h 3353"/>
              <a:gd name="T80" fmla="*/ 2508 w 3360"/>
              <a:gd name="T81" fmla="*/ 216 h 3353"/>
              <a:gd name="T82" fmla="*/ 3004 w 3360"/>
              <a:gd name="T83" fmla="*/ 645 h 3353"/>
              <a:gd name="T84" fmla="*/ 3293 w 3360"/>
              <a:gd name="T85" fmla="*/ 1213 h 3353"/>
              <a:gd name="T86" fmla="*/ 3353 w 3360"/>
              <a:gd name="T87" fmla="*/ 1847 h 3353"/>
              <a:gd name="T88" fmla="*/ 3162 w 3360"/>
              <a:gd name="T89" fmla="*/ 2475 h 3353"/>
              <a:gd name="T90" fmla="*/ 2864 w 3360"/>
              <a:gd name="T91" fmla="*/ 2914 h 3353"/>
              <a:gd name="T92" fmla="*/ 2786 w 3360"/>
              <a:gd name="T93" fmla="*/ 3155 h 3353"/>
              <a:gd name="T94" fmla="*/ 2558 w 3360"/>
              <a:gd name="T95" fmla="*/ 3255 h 3353"/>
              <a:gd name="T96" fmla="*/ 2215 w 3360"/>
              <a:gd name="T97" fmla="*/ 3271 h 3353"/>
              <a:gd name="T98" fmla="*/ 1480 w 3360"/>
              <a:gd name="T99" fmla="*/ 3349 h 3353"/>
              <a:gd name="T100" fmla="*/ 906 w 3360"/>
              <a:gd name="T101" fmla="*/ 3174 h 3353"/>
              <a:gd name="T102" fmla="*/ 478 w 3360"/>
              <a:gd name="T103" fmla="*/ 2856 h 3353"/>
              <a:gd name="T104" fmla="*/ 128 w 3360"/>
              <a:gd name="T105" fmla="*/ 2320 h 3353"/>
              <a:gd name="T106" fmla="*/ 0 w 3360"/>
              <a:gd name="T107" fmla="*/ 1696 h 3353"/>
              <a:gd name="T108" fmla="*/ 116 w 3360"/>
              <a:gd name="T109" fmla="*/ 1059 h 3353"/>
              <a:gd name="T110" fmla="*/ 462 w 3360"/>
              <a:gd name="T111" fmla="*/ 521 h 3353"/>
              <a:gd name="T112" fmla="*/ 577 w 3360"/>
              <a:gd name="T113" fmla="*/ 229 h 3353"/>
              <a:gd name="T114" fmla="*/ 792 w 3360"/>
              <a:gd name="T115" fmla="*/ 102 h 3353"/>
              <a:gd name="T116" fmla="*/ 1079 w 3360"/>
              <a:gd name="T117" fmla="*/ 113 h 3353"/>
              <a:gd name="T118" fmla="*/ 1712 w 3360"/>
              <a:gd name="T119" fmla="*/ 0 h 3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360" h="3353">
                <a:moveTo>
                  <a:pt x="2634" y="655"/>
                </a:moveTo>
                <a:lnTo>
                  <a:pt x="2647" y="751"/>
                </a:lnTo>
                <a:lnTo>
                  <a:pt x="2655" y="848"/>
                </a:lnTo>
                <a:lnTo>
                  <a:pt x="2658" y="948"/>
                </a:lnTo>
                <a:lnTo>
                  <a:pt x="2656" y="1048"/>
                </a:lnTo>
                <a:lnTo>
                  <a:pt x="2649" y="1149"/>
                </a:lnTo>
                <a:lnTo>
                  <a:pt x="2637" y="1250"/>
                </a:lnTo>
                <a:lnTo>
                  <a:pt x="2620" y="1353"/>
                </a:lnTo>
                <a:lnTo>
                  <a:pt x="2647" y="1384"/>
                </a:lnTo>
                <a:lnTo>
                  <a:pt x="2671" y="1417"/>
                </a:lnTo>
                <a:lnTo>
                  <a:pt x="2689" y="1453"/>
                </a:lnTo>
                <a:lnTo>
                  <a:pt x="2702" y="1491"/>
                </a:lnTo>
                <a:lnTo>
                  <a:pt x="2711" y="1530"/>
                </a:lnTo>
                <a:lnTo>
                  <a:pt x="2715" y="1570"/>
                </a:lnTo>
                <a:lnTo>
                  <a:pt x="2714" y="1611"/>
                </a:lnTo>
                <a:lnTo>
                  <a:pt x="2707" y="1652"/>
                </a:lnTo>
                <a:lnTo>
                  <a:pt x="2695" y="1691"/>
                </a:lnTo>
                <a:lnTo>
                  <a:pt x="2678" y="1731"/>
                </a:lnTo>
                <a:lnTo>
                  <a:pt x="2657" y="1764"/>
                </a:lnTo>
                <a:lnTo>
                  <a:pt x="2634" y="1792"/>
                </a:lnTo>
                <a:lnTo>
                  <a:pt x="2608" y="1819"/>
                </a:lnTo>
                <a:lnTo>
                  <a:pt x="2579" y="1841"/>
                </a:lnTo>
                <a:lnTo>
                  <a:pt x="2549" y="1860"/>
                </a:lnTo>
                <a:lnTo>
                  <a:pt x="2516" y="1876"/>
                </a:lnTo>
                <a:lnTo>
                  <a:pt x="2481" y="1887"/>
                </a:lnTo>
                <a:lnTo>
                  <a:pt x="2447" y="1894"/>
                </a:lnTo>
                <a:lnTo>
                  <a:pt x="2410" y="1972"/>
                </a:lnTo>
                <a:lnTo>
                  <a:pt x="2370" y="2050"/>
                </a:lnTo>
                <a:lnTo>
                  <a:pt x="2311" y="2154"/>
                </a:lnTo>
                <a:lnTo>
                  <a:pt x="2248" y="2253"/>
                </a:lnTo>
                <a:lnTo>
                  <a:pt x="2182" y="2349"/>
                </a:lnTo>
                <a:lnTo>
                  <a:pt x="2112" y="2441"/>
                </a:lnTo>
                <a:lnTo>
                  <a:pt x="2038" y="2528"/>
                </a:lnTo>
                <a:lnTo>
                  <a:pt x="1961" y="2610"/>
                </a:lnTo>
                <a:lnTo>
                  <a:pt x="1882" y="2688"/>
                </a:lnTo>
                <a:lnTo>
                  <a:pt x="1799" y="2760"/>
                </a:lnTo>
                <a:lnTo>
                  <a:pt x="1715" y="2828"/>
                </a:lnTo>
                <a:lnTo>
                  <a:pt x="1627" y="2890"/>
                </a:lnTo>
                <a:lnTo>
                  <a:pt x="1538" y="2946"/>
                </a:lnTo>
                <a:lnTo>
                  <a:pt x="1447" y="2997"/>
                </a:lnTo>
                <a:lnTo>
                  <a:pt x="1354" y="3042"/>
                </a:lnTo>
                <a:lnTo>
                  <a:pt x="1445" y="3061"/>
                </a:lnTo>
                <a:lnTo>
                  <a:pt x="1537" y="3073"/>
                </a:lnTo>
                <a:lnTo>
                  <a:pt x="1629" y="3079"/>
                </a:lnTo>
                <a:lnTo>
                  <a:pt x="1721" y="3078"/>
                </a:lnTo>
                <a:lnTo>
                  <a:pt x="1812" y="3073"/>
                </a:lnTo>
                <a:lnTo>
                  <a:pt x="1902" y="3061"/>
                </a:lnTo>
                <a:lnTo>
                  <a:pt x="1992" y="3043"/>
                </a:lnTo>
                <a:lnTo>
                  <a:pt x="2080" y="3020"/>
                </a:lnTo>
                <a:lnTo>
                  <a:pt x="2167" y="2991"/>
                </a:lnTo>
                <a:lnTo>
                  <a:pt x="2251" y="2957"/>
                </a:lnTo>
                <a:lnTo>
                  <a:pt x="2252" y="2917"/>
                </a:lnTo>
                <a:lnTo>
                  <a:pt x="2258" y="2879"/>
                </a:lnTo>
                <a:lnTo>
                  <a:pt x="2270" y="2840"/>
                </a:lnTo>
                <a:lnTo>
                  <a:pt x="2287" y="2802"/>
                </a:lnTo>
                <a:lnTo>
                  <a:pt x="2308" y="2769"/>
                </a:lnTo>
                <a:lnTo>
                  <a:pt x="2332" y="2739"/>
                </a:lnTo>
                <a:lnTo>
                  <a:pt x="2359" y="2713"/>
                </a:lnTo>
                <a:lnTo>
                  <a:pt x="2390" y="2690"/>
                </a:lnTo>
                <a:lnTo>
                  <a:pt x="2422" y="2672"/>
                </a:lnTo>
                <a:lnTo>
                  <a:pt x="2456" y="2658"/>
                </a:lnTo>
                <a:lnTo>
                  <a:pt x="2491" y="2647"/>
                </a:lnTo>
                <a:lnTo>
                  <a:pt x="2528" y="2641"/>
                </a:lnTo>
                <a:lnTo>
                  <a:pt x="2566" y="2640"/>
                </a:lnTo>
                <a:lnTo>
                  <a:pt x="2603" y="2643"/>
                </a:lnTo>
                <a:lnTo>
                  <a:pt x="2640" y="2651"/>
                </a:lnTo>
                <a:lnTo>
                  <a:pt x="2677" y="2664"/>
                </a:lnTo>
                <a:lnTo>
                  <a:pt x="2732" y="2607"/>
                </a:lnTo>
                <a:lnTo>
                  <a:pt x="2783" y="2546"/>
                </a:lnTo>
                <a:lnTo>
                  <a:pt x="2831" y="2481"/>
                </a:lnTo>
                <a:lnTo>
                  <a:pt x="2874" y="2413"/>
                </a:lnTo>
                <a:lnTo>
                  <a:pt x="2915" y="2343"/>
                </a:lnTo>
                <a:lnTo>
                  <a:pt x="2956" y="2260"/>
                </a:lnTo>
                <a:lnTo>
                  <a:pt x="2990" y="2177"/>
                </a:lnTo>
                <a:lnTo>
                  <a:pt x="3019" y="2092"/>
                </a:lnTo>
                <a:lnTo>
                  <a:pt x="3042" y="2007"/>
                </a:lnTo>
                <a:lnTo>
                  <a:pt x="3060" y="1920"/>
                </a:lnTo>
                <a:lnTo>
                  <a:pt x="3072" y="1834"/>
                </a:lnTo>
                <a:lnTo>
                  <a:pt x="3078" y="1747"/>
                </a:lnTo>
                <a:lnTo>
                  <a:pt x="3079" y="1660"/>
                </a:lnTo>
                <a:lnTo>
                  <a:pt x="3075" y="1573"/>
                </a:lnTo>
                <a:lnTo>
                  <a:pt x="3066" y="1488"/>
                </a:lnTo>
                <a:lnTo>
                  <a:pt x="3050" y="1402"/>
                </a:lnTo>
                <a:lnTo>
                  <a:pt x="3030" y="1319"/>
                </a:lnTo>
                <a:lnTo>
                  <a:pt x="3006" y="1235"/>
                </a:lnTo>
                <a:lnTo>
                  <a:pt x="2976" y="1155"/>
                </a:lnTo>
                <a:lnTo>
                  <a:pt x="2941" y="1075"/>
                </a:lnTo>
                <a:lnTo>
                  <a:pt x="2902" y="999"/>
                </a:lnTo>
                <a:lnTo>
                  <a:pt x="2857" y="924"/>
                </a:lnTo>
                <a:lnTo>
                  <a:pt x="2808" y="852"/>
                </a:lnTo>
                <a:lnTo>
                  <a:pt x="2754" y="783"/>
                </a:lnTo>
                <a:lnTo>
                  <a:pt x="2696" y="717"/>
                </a:lnTo>
                <a:lnTo>
                  <a:pt x="2634" y="655"/>
                </a:lnTo>
                <a:close/>
                <a:moveTo>
                  <a:pt x="2310" y="504"/>
                </a:moveTo>
                <a:lnTo>
                  <a:pt x="2227" y="532"/>
                </a:lnTo>
                <a:lnTo>
                  <a:pt x="2144" y="564"/>
                </a:lnTo>
                <a:lnTo>
                  <a:pt x="2063" y="603"/>
                </a:lnTo>
                <a:lnTo>
                  <a:pt x="1981" y="647"/>
                </a:lnTo>
                <a:lnTo>
                  <a:pt x="1902" y="697"/>
                </a:lnTo>
                <a:lnTo>
                  <a:pt x="1825" y="752"/>
                </a:lnTo>
                <a:lnTo>
                  <a:pt x="1748" y="811"/>
                </a:lnTo>
                <a:lnTo>
                  <a:pt x="1675" y="876"/>
                </a:lnTo>
                <a:lnTo>
                  <a:pt x="1604" y="945"/>
                </a:lnTo>
                <a:lnTo>
                  <a:pt x="1534" y="1018"/>
                </a:lnTo>
                <a:lnTo>
                  <a:pt x="1468" y="1096"/>
                </a:lnTo>
                <a:lnTo>
                  <a:pt x="1405" y="1177"/>
                </a:lnTo>
                <a:lnTo>
                  <a:pt x="1346" y="1262"/>
                </a:lnTo>
                <a:lnTo>
                  <a:pt x="1290" y="1351"/>
                </a:lnTo>
                <a:lnTo>
                  <a:pt x="1237" y="1443"/>
                </a:lnTo>
                <a:lnTo>
                  <a:pt x="1237" y="1443"/>
                </a:lnTo>
                <a:lnTo>
                  <a:pt x="1196" y="1524"/>
                </a:lnTo>
                <a:lnTo>
                  <a:pt x="1159" y="1606"/>
                </a:lnTo>
                <a:lnTo>
                  <a:pt x="1187" y="1636"/>
                </a:lnTo>
                <a:lnTo>
                  <a:pt x="1212" y="1670"/>
                </a:lnTo>
                <a:lnTo>
                  <a:pt x="1231" y="1707"/>
                </a:lnTo>
                <a:lnTo>
                  <a:pt x="1246" y="1745"/>
                </a:lnTo>
                <a:lnTo>
                  <a:pt x="1255" y="1785"/>
                </a:lnTo>
                <a:lnTo>
                  <a:pt x="1261" y="1826"/>
                </a:lnTo>
                <a:lnTo>
                  <a:pt x="1259" y="1867"/>
                </a:lnTo>
                <a:lnTo>
                  <a:pt x="1252" y="1908"/>
                </a:lnTo>
                <a:lnTo>
                  <a:pt x="1241" y="1949"/>
                </a:lnTo>
                <a:lnTo>
                  <a:pt x="1223" y="1989"/>
                </a:lnTo>
                <a:lnTo>
                  <a:pt x="1200" y="2024"/>
                </a:lnTo>
                <a:lnTo>
                  <a:pt x="1174" y="2057"/>
                </a:lnTo>
                <a:lnTo>
                  <a:pt x="1145" y="2084"/>
                </a:lnTo>
                <a:lnTo>
                  <a:pt x="1113" y="2108"/>
                </a:lnTo>
                <a:lnTo>
                  <a:pt x="1078" y="2126"/>
                </a:lnTo>
                <a:lnTo>
                  <a:pt x="1042" y="2141"/>
                </a:lnTo>
                <a:lnTo>
                  <a:pt x="1003" y="2151"/>
                </a:lnTo>
                <a:lnTo>
                  <a:pt x="992" y="2244"/>
                </a:lnTo>
                <a:lnTo>
                  <a:pt x="986" y="2337"/>
                </a:lnTo>
                <a:lnTo>
                  <a:pt x="985" y="2427"/>
                </a:lnTo>
                <a:lnTo>
                  <a:pt x="988" y="2517"/>
                </a:lnTo>
                <a:lnTo>
                  <a:pt x="996" y="2606"/>
                </a:lnTo>
                <a:lnTo>
                  <a:pt x="1009" y="2691"/>
                </a:lnTo>
                <a:lnTo>
                  <a:pt x="1026" y="2775"/>
                </a:lnTo>
                <a:lnTo>
                  <a:pt x="1050" y="2856"/>
                </a:lnTo>
                <a:lnTo>
                  <a:pt x="1133" y="2829"/>
                </a:lnTo>
                <a:lnTo>
                  <a:pt x="1216" y="2796"/>
                </a:lnTo>
                <a:lnTo>
                  <a:pt x="1297" y="2757"/>
                </a:lnTo>
                <a:lnTo>
                  <a:pt x="1379" y="2714"/>
                </a:lnTo>
                <a:lnTo>
                  <a:pt x="1458" y="2664"/>
                </a:lnTo>
                <a:lnTo>
                  <a:pt x="1535" y="2609"/>
                </a:lnTo>
                <a:lnTo>
                  <a:pt x="1612" y="2550"/>
                </a:lnTo>
                <a:lnTo>
                  <a:pt x="1685" y="2484"/>
                </a:lnTo>
                <a:lnTo>
                  <a:pt x="1756" y="2416"/>
                </a:lnTo>
                <a:lnTo>
                  <a:pt x="1826" y="2343"/>
                </a:lnTo>
                <a:lnTo>
                  <a:pt x="1892" y="2265"/>
                </a:lnTo>
                <a:lnTo>
                  <a:pt x="1955" y="2183"/>
                </a:lnTo>
                <a:lnTo>
                  <a:pt x="2014" y="2099"/>
                </a:lnTo>
                <a:lnTo>
                  <a:pt x="2070" y="2010"/>
                </a:lnTo>
                <a:lnTo>
                  <a:pt x="2123" y="1917"/>
                </a:lnTo>
                <a:lnTo>
                  <a:pt x="2150" y="1863"/>
                </a:lnTo>
                <a:lnTo>
                  <a:pt x="2177" y="1808"/>
                </a:lnTo>
                <a:lnTo>
                  <a:pt x="2149" y="1778"/>
                </a:lnTo>
                <a:lnTo>
                  <a:pt x="2126" y="1744"/>
                </a:lnTo>
                <a:lnTo>
                  <a:pt x="2107" y="1709"/>
                </a:lnTo>
                <a:lnTo>
                  <a:pt x="2093" y="1671"/>
                </a:lnTo>
                <a:lnTo>
                  <a:pt x="2084" y="1631"/>
                </a:lnTo>
                <a:lnTo>
                  <a:pt x="2080" y="1591"/>
                </a:lnTo>
                <a:lnTo>
                  <a:pt x="2081" y="1550"/>
                </a:lnTo>
                <a:lnTo>
                  <a:pt x="2088" y="1509"/>
                </a:lnTo>
                <a:lnTo>
                  <a:pt x="2099" y="1469"/>
                </a:lnTo>
                <a:lnTo>
                  <a:pt x="2118" y="1431"/>
                </a:lnTo>
                <a:lnTo>
                  <a:pt x="2137" y="1398"/>
                </a:lnTo>
                <a:lnTo>
                  <a:pt x="2161" y="1369"/>
                </a:lnTo>
                <a:lnTo>
                  <a:pt x="2187" y="1342"/>
                </a:lnTo>
                <a:lnTo>
                  <a:pt x="2216" y="1320"/>
                </a:lnTo>
                <a:lnTo>
                  <a:pt x="2246" y="1301"/>
                </a:lnTo>
                <a:lnTo>
                  <a:pt x="2279" y="1286"/>
                </a:lnTo>
                <a:lnTo>
                  <a:pt x="2313" y="1275"/>
                </a:lnTo>
                <a:lnTo>
                  <a:pt x="2348" y="1267"/>
                </a:lnTo>
                <a:lnTo>
                  <a:pt x="2361" y="1177"/>
                </a:lnTo>
                <a:lnTo>
                  <a:pt x="2370" y="1089"/>
                </a:lnTo>
                <a:lnTo>
                  <a:pt x="2375" y="1000"/>
                </a:lnTo>
                <a:lnTo>
                  <a:pt x="2375" y="913"/>
                </a:lnTo>
                <a:lnTo>
                  <a:pt x="2371" y="828"/>
                </a:lnTo>
                <a:lnTo>
                  <a:pt x="2363" y="743"/>
                </a:lnTo>
                <a:lnTo>
                  <a:pt x="2350" y="662"/>
                </a:lnTo>
                <a:lnTo>
                  <a:pt x="2333" y="582"/>
                </a:lnTo>
                <a:lnTo>
                  <a:pt x="2310" y="504"/>
                </a:lnTo>
                <a:close/>
                <a:moveTo>
                  <a:pt x="1650" y="281"/>
                </a:moveTo>
                <a:lnTo>
                  <a:pt x="1562" y="286"/>
                </a:lnTo>
                <a:lnTo>
                  <a:pt x="1474" y="296"/>
                </a:lnTo>
                <a:lnTo>
                  <a:pt x="1388" y="313"/>
                </a:lnTo>
                <a:lnTo>
                  <a:pt x="1302" y="334"/>
                </a:lnTo>
                <a:lnTo>
                  <a:pt x="1218" y="361"/>
                </a:lnTo>
                <a:lnTo>
                  <a:pt x="1135" y="392"/>
                </a:lnTo>
                <a:lnTo>
                  <a:pt x="1135" y="433"/>
                </a:lnTo>
                <a:lnTo>
                  <a:pt x="1129" y="474"/>
                </a:lnTo>
                <a:lnTo>
                  <a:pt x="1117" y="514"/>
                </a:lnTo>
                <a:lnTo>
                  <a:pt x="1100" y="553"/>
                </a:lnTo>
                <a:lnTo>
                  <a:pt x="1078" y="588"/>
                </a:lnTo>
                <a:lnTo>
                  <a:pt x="1053" y="618"/>
                </a:lnTo>
                <a:lnTo>
                  <a:pt x="1024" y="646"/>
                </a:lnTo>
                <a:lnTo>
                  <a:pt x="993" y="668"/>
                </a:lnTo>
                <a:lnTo>
                  <a:pt x="959" y="686"/>
                </a:lnTo>
                <a:lnTo>
                  <a:pt x="923" y="701"/>
                </a:lnTo>
                <a:lnTo>
                  <a:pt x="886" y="710"/>
                </a:lnTo>
                <a:lnTo>
                  <a:pt x="848" y="715"/>
                </a:lnTo>
                <a:lnTo>
                  <a:pt x="809" y="715"/>
                </a:lnTo>
                <a:lnTo>
                  <a:pt x="771" y="710"/>
                </a:lnTo>
                <a:lnTo>
                  <a:pt x="732" y="700"/>
                </a:lnTo>
                <a:lnTo>
                  <a:pt x="694" y="684"/>
                </a:lnTo>
                <a:lnTo>
                  <a:pt x="637" y="743"/>
                </a:lnTo>
                <a:lnTo>
                  <a:pt x="584" y="807"/>
                </a:lnTo>
                <a:lnTo>
                  <a:pt x="534" y="874"/>
                </a:lnTo>
                <a:lnTo>
                  <a:pt x="488" y="944"/>
                </a:lnTo>
                <a:lnTo>
                  <a:pt x="445" y="1017"/>
                </a:lnTo>
                <a:lnTo>
                  <a:pt x="404" y="1100"/>
                </a:lnTo>
                <a:lnTo>
                  <a:pt x="370" y="1183"/>
                </a:lnTo>
                <a:lnTo>
                  <a:pt x="341" y="1268"/>
                </a:lnTo>
                <a:lnTo>
                  <a:pt x="318" y="1353"/>
                </a:lnTo>
                <a:lnTo>
                  <a:pt x="300" y="1440"/>
                </a:lnTo>
                <a:lnTo>
                  <a:pt x="288" y="1526"/>
                </a:lnTo>
                <a:lnTo>
                  <a:pt x="282" y="1613"/>
                </a:lnTo>
                <a:lnTo>
                  <a:pt x="281" y="1700"/>
                </a:lnTo>
                <a:lnTo>
                  <a:pt x="285" y="1787"/>
                </a:lnTo>
                <a:lnTo>
                  <a:pt x="294" y="1873"/>
                </a:lnTo>
                <a:lnTo>
                  <a:pt x="310" y="1958"/>
                </a:lnTo>
                <a:lnTo>
                  <a:pt x="330" y="2042"/>
                </a:lnTo>
                <a:lnTo>
                  <a:pt x="354" y="2125"/>
                </a:lnTo>
                <a:lnTo>
                  <a:pt x="384" y="2206"/>
                </a:lnTo>
                <a:lnTo>
                  <a:pt x="419" y="2285"/>
                </a:lnTo>
                <a:lnTo>
                  <a:pt x="458" y="2362"/>
                </a:lnTo>
                <a:lnTo>
                  <a:pt x="503" y="2437"/>
                </a:lnTo>
                <a:lnTo>
                  <a:pt x="552" y="2508"/>
                </a:lnTo>
                <a:lnTo>
                  <a:pt x="606" y="2577"/>
                </a:lnTo>
                <a:lnTo>
                  <a:pt x="664" y="2643"/>
                </a:lnTo>
                <a:lnTo>
                  <a:pt x="726" y="2705"/>
                </a:lnTo>
                <a:lnTo>
                  <a:pt x="713" y="2604"/>
                </a:lnTo>
                <a:lnTo>
                  <a:pt x="705" y="2501"/>
                </a:lnTo>
                <a:lnTo>
                  <a:pt x="702" y="2395"/>
                </a:lnTo>
                <a:lnTo>
                  <a:pt x="706" y="2289"/>
                </a:lnTo>
                <a:lnTo>
                  <a:pt x="715" y="2182"/>
                </a:lnTo>
                <a:lnTo>
                  <a:pt x="729" y="2073"/>
                </a:lnTo>
                <a:lnTo>
                  <a:pt x="703" y="2046"/>
                </a:lnTo>
                <a:lnTo>
                  <a:pt x="679" y="2016"/>
                </a:lnTo>
                <a:lnTo>
                  <a:pt x="660" y="1984"/>
                </a:lnTo>
                <a:lnTo>
                  <a:pt x="645" y="1949"/>
                </a:lnTo>
                <a:lnTo>
                  <a:pt x="634" y="1913"/>
                </a:lnTo>
                <a:lnTo>
                  <a:pt x="627" y="1876"/>
                </a:lnTo>
                <a:lnTo>
                  <a:pt x="625" y="1838"/>
                </a:lnTo>
                <a:lnTo>
                  <a:pt x="627" y="1800"/>
                </a:lnTo>
                <a:lnTo>
                  <a:pt x="634" y="1763"/>
                </a:lnTo>
                <a:lnTo>
                  <a:pt x="646" y="1725"/>
                </a:lnTo>
                <a:lnTo>
                  <a:pt x="663" y="1688"/>
                </a:lnTo>
                <a:lnTo>
                  <a:pt x="682" y="1657"/>
                </a:lnTo>
                <a:lnTo>
                  <a:pt x="705" y="1628"/>
                </a:lnTo>
                <a:lnTo>
                  <a:pt x="730" y="1603"/>
                </a:lnTo>
                <a:lnTo>
                  <a:pt x="759" y="1580"/>
                </a:lnTo>
                <a:lnTo>
                  <a:pt x="788" y="1562"/>
                </a:lnTo>
                <a:lnTo>
                  <a:pt x="820" y="1546"/>
                </a:lnTo>
                <a:lnTo>
                  <a:pt x="852" y="1535"/>
                </a:lnTo>
                <a:lnTo>
                  <a:pt x="887" y="1526"/>
                </a:lnTo>
                <a:lnTo>
                  <a:pt x="936" y="1417"/>
                </a:lnTo>
                <a:lnTo>
                  <a:pt x="990" y="1311"/>
                </a:lnTo>
                <a:lnTo>
                  <a:pt x="990" y="1311"/>
                </a:lnTo>
                <a:lnTo>
                  <a:pt x="1049" y="1207"/>
                </a:lnTo>
                <a:lnTo>
                  <a:pt x="1112" y="1107"/>
                </a:lnTo>
                <a:lnTo>
                  <a:pt x="1178" y="1011"/>
                </a:lnTo>
                <a:lnTo>
                  <a:pt x="1248" y="920"/>
                </a:lnTo>
                <a:lnTo>
                  <a:pt x="1322" y="832"/>
                </a:lnTo>
                <a:lnTo>
                  <a:pt x="1399" y="751"/>
                </a:lnTo>
                <a:lnTo>
                  <a:pt x="1478" y="673"/>
                </a:lnTo>
                <a:lnTo>
                  <a:pt x="1561" y="600"/>
                </a:lnTo>
                <a:lnTo>
                  <a:pt x="1645" y="533"/>
                </a:lnTo>
                <a:lnTo>
                  <a:pt x="1733" y="471"/>
                </a:lnTo>
                <a:lnTo>
                  <a:pt x="1822" y="415"/>
                </a:lnTo>
                <a:lnTo>
                  <a:pt x="1913" y="364"/>
                </a:lnTo>
                <a:lnTo>
                  <a:pt x="2006" y="318"/>
                </a:lnTo>
                <a:lnTo>
                  <a:pt x="1917" y="300"/>
                </a:lnTo>
                <a:lnTo>
                  <a:pt x="1829" y="288"/>
                </a:lnTo>
                <a:lnTo>
                  <a:pt x="1740" y="282"/>
                </a:lnTo>
                <a:lnTo>
                  <a:pt x="1650" y="281"/>
                </a:lnTo>
                <a:close/>
                <a:moveTo>
                  <a:pt x="1712" y="0"/>
                </a:moveTo>
                <a:lnTo>
                  <a:pt x="1804" y="4"/>
                </a:lnTo>
                <a:lnTo>
                  <a:pt x="1897" y="13"/>
                </a:lnTo>
                <a:lnTo>
                  <a:pt x="1990" y="28"/>
                </a:lnTo>
                <a:lnTo>
                  <a:pt x="2082" y="47"/>
                </a:lnTo>
                <a:lnTo>
                  <a:pt x="2173" y="72"/>
                </a:lnTo>
                <a:lnTo>
                  <a:pt x="2263" y="103"/>
                </a:lnTo>
                <a:lnTo>
                  <a:pt x="2353" y="139"/>
                </a:lnTo>
                <a:lnTo>
                  <a:pt x="2442" y="180"/>
                </a:lnTo>
                <a:lnTo>
                  <a:pt x="2454" y="186"/>
                </a:lnTo>
                <a:lnTo>
                  <a:pt x="2497" y="209"/>
                </a:lnTo>
                <a:lnTo>
                  <a:pt x="2508" y="216"/>
                </a:lnTo>
                <a:lnTo>
                  <a:pt x="2590" y="266"/>
                </a:lnTo>
                <a:lnTo>
                  <a:pt x="2670" y="320"/>
                </a:lnTo>
                <a:lnTo>
                  <a:pt x="2744" y="378"/>
                </a:lnTo>
                <a:lnTo>
                  <a:pt x="2815" y="439"/>
                </a:lnTo>
                <a:lnTo>
                  <a:pt x="2882" y="504"/>
                </a:lnTo>
                <a:lnTo>
                  <a:pt x="2945" y="573"/>
                </a:lnTo>
                <a:lnTo>
                  <a:pt x="3004" y="645"/>
                </a:lnTo>
                <a:lnTo>
                  <a:pt x="3058" y="719"/>
                </a:lnTo>
                <a:lnTo>
                  <a:pt x="3109" y="796"/>
                </a:lnTo>
                <a:lnTo>
                  <a:pt x="3154" y="876"/>
                </a:lnTo>
                <a:lnTo>
                  <a:pt x="3195" y="957"/>
                </a:lnTo>
                <a:lnTo>
                  <a:pt x="3232" y="1041"/>
                </a:lnTo>
                <a:lnTo>
                  <a:pt x="3264" y="1126"/>
                </a:lnTo>
                <a:lnTo>
                  <a:pt x="3293" y="1213"/>
                </a:lnTo>
                <a:lnTo>
                  <a:pt x="3315" y="1301"/>
                </a:lnTo>
                <a:lnTo>
                  <a:pt x="3334" y="1391"/>
                </a:lnTo>
                <a:lnTo>
                  <a:pt x="3348" y="1481"/>
                </a:lnTo>
                <a:lnTo>
                  <a:pt x="3356" y="1572"/>
                </a:lnTo>
                <a:lnTo>
                  <a:pt x="3360" y="1664"/>
                </a:lnTo>
                <a:lnTo>
                  <a:pt x="3359" y="1755"/>
                </a:lnTo>
                <a:lnTo>
                  <a:pt x="3353" y="1847"/>
                </a:lnTo>
                <a:lnTo>
                  <a:pt x="3341" y="1940"/>
                </a:lnTo>
                <a:lnTo>
                  <a:pt x="3324" y="2030"/>
                </a:lnTo>
                <a:lnTo>
                  <a:pt x="3303" y="2122"/>
                </a:lnTo>
                <a:lnTo>
                  <a:pt x="3277" y="2212"/>
                </a:lnTo>
                <a:lnTo>
                  <a:pt x="3244" y="2301"/>
                </a:lnTo>
                <a:lnTo>
                  <a:pt x="3206" y="2389"/>
                </a:lnTo>
                <a:lnTo>
                  <a:pt x="3162" y="2475"/>
                </a:lnTo>
                <a:lnTo>
                  <a:pt x="3120" y="2551"/>
                </a:lnTo>
                <a:lnTo>
                  <a:pt x="3074" y="2622"/>
                </a:lnTo>
                <a:lnTo>
                  <a:pt x="3024" y="2691"/>
                </a:lnTo>
                <a:lnTo>
                  <a:pt x="2972" y="2756"/>
                </a:lnTo>
                <a:lnTo>
                  <a:pt x="2916" y="2819"/>
                </a:lnTo>
                <a:lnTo>
                  <a:pt x="2858" y="2879"/>
                </a:lnTo>
                <a:lnTo>
                  <a:pt x="2864" y="2914"/>
                </a:lnTo>
                <a:lnTo>
                  <a:pt x="2866" y="2951"/>
                </a:lnTo>
                <a:lnTo>
                  <a:pt x="2863" y="2986"/>
                </a:lnTo>
                <a:lnTo>
                  <a:pt x="2857" y="3023"/>
                </a:lnTo>
                <a:lnTo>
                  <a:pt x="2846" y="3059"/>
                </a:lnTo>
                <a:lnTo>
                  <a:pt x="2830" y="3093"/>
                </a:lnTo>
                <a:lnTo>
                  <a:pt x="2809" y="3126"/>
                </a:lnTo>
                <a:lnTo>
                  <a:pt x="2786" y="3155"/>
                </a:lnTo>
                <a:lnTo>
                  <a:pt x="2758" y="3181"/>
                </a:lnTo>
                <a:lnTo>
                  <a:pt x="2730" y="3203"/>
                </a:lnTo>
                <a:lnTo>
                  <a:pt x="2698" y="3222"/>
                </a:lnTo>
                <a:lnTo>
                  <a:pt x="2665" y="3237"/>
                </a:lnTo>
                <a:lnTo>
                  <a:pt x="2630" y="3247"/>
                </a:lnTo>
                <a:lnTo>
                  <a:pt x="2594" y="3253"/>
                </a:lnTo>
                <a:lnTo>
                  <a:pt x="2558" y="3255"/>
                </a:lnTo>
                <a:lnTo>
                  <a:pt x="2521" y="3253"/>
                </a:lnTo>
                <a:lnTo>
                  <a:pt x="2484" y="3246"/>
                </a:lnTo>
                <a:lnTo>
                  <a:pt x="2448" y="3235"/>
                </a:lnTo>
                <a:lnTo>
                  <a:pt x="2413" y="3219"/>
                </a:lnTo>
                <a:lnTo>
                  <a:pt x="2386" y="3202"/>
                </a:lnTo>
                <a:lnTo>
                  <a:pt x="2301" y="3239"/>
                </a:lnTo>
                <a:lnTo>
                  <a:pt x="2215" y="3271"/>
                </a:lnTo>
                <a:lnTo>
                  <a:pt x="2127" y="3298"/>
                </a:lnTo>
                <a:lnTo>
                  <a:pt x="2038" y="3320"/>
                </a:lnTo>
                <a:lnTo>
                  <a:pt x="1948" y="3338"/>
                </a:lnTo>
                <a:lnTo>
                  <a:pt x="1856" y="3350"/>
                </a:lnTo>
                <a:lnTo>
                  <a:pt x="1822" y="3353"/>
                </a:lnTo>
                <a:lnTo>
                  <a:pt x="1523" y="3353"/>
                </a:lnTo>
                <a:lnTo>
                  <a:pt x="1480" y="3349"/>
                </a:lnTo>
                <a:lnTo>
                  <a:pt x="1385" y="3336"/>
                </a:lnTo>
                <a:lnTo>
                  <a:pt x="1290" y="3316"/>
                </a:lnTo>
                <a:lnTo>
                  <a:pt x="1195" y="3291"/>
                </a:lnTo>
                <a:lnTo>
                  <a:pt x="1102" y="3259"/>
                </a:lnTo>
                <a:lnTo>
                  <a:pt x="1009" y="3223"/>
                </a:lnTo>
                <a:lnTo>
                  <a:pt x="918" y="3180"/>
                </a:lnTo>
                <a:lnTo>
                  <a:pt x="906" y="3174"/>
                </a:lnTo>
                <a:lnTo>
                  <a:pt x="863" y="3151"/>
                </a:lnTo>
                <a:lnTo>
                  <a:pt x="852" y="3144"/>
                </a:lnTo>
                <a:lnTo>
                  <a:pt x="770" y="3094"/>
                </a:lnTo>
                <a:lnTo>
                  <a:pt x="690" y="3040"/>
                </a:lnTo>
                <a:lnTo>
                  <a:pt x="616" y="2982"/>
                </a:lnTo>
                <a:lnTo>
                  <a:pt x="545" y="2921"/>
                </a:lnTo>
                <a:lnTo>
                  <a:pt x="478" y="2856"/>
                </a:lnTo>
                <a:lnTo>
                  <a:pt x="415" y="2787"/>
                </a:lnTo>
                <a:lnTo>
                  <a:pt x="356" y="2716"/>
                </a:lnTo>
                <a:lnTo>
                  <a:pt x="302" y="2641"/>
                </a:lnTo>
                <a:lnTo>
                  <a:pt x="251" y="2564"/>
                </a:lnTo>
                <a:lnTo>
                  <a:pt x="206" y="2486"/>
                </a:lnTo>
                <a:lnTo>
                  <a:pt x="165" y="2403"/>
                </a:lnTo>
                <a:lnTo>
                  <a:pt x="128" y="2320"/>
                </a:lnTo>
                <a:lnTo>
                  <a:pt x="96" y="2234"/>
                </a:lnTo>
                <a:lnTo>
                  <a:pt x="67" y="2147"/>
                </a:lnTo>
                <a:lnTo>
                  <a:pt x="45" y="2059"/>
                </a:lnTo>
                <a:lnTo>
                  <a:pt x="26" y="1969"/>
                </a:lnTo>
                <a:lnTo>
                  <a:pt x="12" y="1880"/>
                </a:lnTo>
                <a:lnTo>
                  <a:pt x="4" y="1788"/>
                </a:lnTo>
                <a:lnTo>
                  <a:pt x="0" y="1696"/>
                </a:lnTo>
                <a:lnTo>
                  <a:pt x="1" y="1605"/>
                </a:lnTo>
                <a:lnTo>
                  <a:pt x="7" y="1513"/>
                </a:lnTo>
                <a:lnTo>
                  <a:pt x="19" y="1420"/>
                </a:lnTo>
                <a:lnTo>
                  <a:pt x="36" y="1330"/>
                </a:lnTo>
                <a:lnTo>
                  <a:pt x="57" y="1238"/>
                </a:lnTo>
                <a:lnTo>
                  <a:pt x="83" y="1149"/>
                </a:lnTo>
                <a:lnTo>
                  <a:pt x="116" y="1059"/>
                </a:lnTo>
                <a:lnTo>
                  <a:pt x="154" y="971"/>
                </a:lnTo>
                <a:lnTo>
                  <a:pt x="198" y="885"/>
                </a:lnTo>
                <a:lnTo>
                  <a:pt x="242" y="806"/>
                </a:lnTo>
                <a:lnTo>
                  <a:pt x="292" y="729"/>
                </a:lnTo>
                <a:lnTo>
                  <a:pt x="345" y="656"/>
                </a:lnTo>
                <a:lnTo>
                  <a:pt x="402" y="587"/>
                </a:lnTo>
                <a:lnTo>
                  <a:pt x="462" y="521"/>
                </a:lnTo>
                <a:lnTo>
                  <a:pt x="525" y="459"/>
                </a:lnTo>
                <a:lnTo>
                  <a:pt x="521" y="420"/>
                </a:lnTo>
                <a:lnTo>
                  <a:pt x="521" y="380"/>
                </a:lnTo>
                <a:lnTo>
                  <a:pt x="528" y="340"/>
                </a:lnTo>
                <a:lnTo>
                  <a:pt x="540" y="300"/>
                </a:lnTo>
                <a:lnTo>
                  <a:pt x="557" y="262"/>
                </a:lnTo>
                <a:lnTo>
                  <a:pt x="577" y="229"/>
                </a:lnTo>
                <a:lnTo>
                  <a:pt x="601" y="200"/>
                </a:lnTo>
                <a:lnTo>
                  <a:pt x="628" y="174"/>
                </a:lnTo>
                <a:lnTo>
                  <a:pt x="657" y="152"/>
                </a:lnTo>
                <a:lnTo>
                  <a:pt x="688" y="134"/>
                </a:lnTo>
                <a:lnTo>
                  <a:pt x="722" y="118"/>
                </a:lnTo>
                <a:lnTo>
                  <a:pt x="757" y="108"/>
                </a:lnTo>
                <a:lnTo>
                  <a:pt x="792" y="102"/>
                </a:lnTo>
                <a:lnTo>
                  <a:pt x="829" y="100"/>
                </a:lnTo>
                <a:lnTo>
                  <a:pt x="865" y="102"/>
                </a:lnTo>
                <a:lnTo>
                  <a:pt x="902" y="109"/>
                </a:lnTo>
                <a:lnTo>
                  <a:pt x="939" y="120"/>
                </a:lnTo>
                <a:lnTo>
                  <a:pt x="973" y="137"/>
                </a:lnTo>
                <a:lnTo>
                  <a:pt x="994" y="149"/>
                </a:lnTo>
                <a:lnTo>
                  <a:pt x="1079" y="113"/>
                </a:lnTo>
                <a:lnTo>
                  <a:pt x="1166" y="83"/>
                </a:lnTo>
                <a:lnTo>
                  <a:pt x="1254" y="57"/>
                </a:lnTo>
                <a:lnTo>
                  <a:pt x="1344" y="36"/>
                </a:lnTo>
                <a:lnTo>
                  <a:pt x="1435" y="19"/>
                </a:lnTo>
                <a:lnTo>
                  <a:pt x="1526" y="8"/>
                </a:lnTo>
                <a:lnTo>
                  <a:pt x="1619" y="2"/>
                </a:lnTo>
                <a:lnTo>
                  <a:pt x="171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/>
            <a:endParaRPr lang="es-ES" sz="1350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98" name="Group 58">
            <a:extLst>
              <a:ext uri="{FF2B5EF4-FFF2-40B4-BE49-F238E27FC236}">
                <a16:creationId xmlns:a16="http://schemas.microsoft.com/office/drawing/2014/main" id="{6331606D-212E-4589-A96E-D2E2119D60D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958633" y="5882925"/>
            <a:ext cx="380024" cy="380024"/>
            <a:chOff x="1304" y="1863"/>
            <a:chExt cx="480" cy="480"/>
          </a:xfrm>
          <a:solidFill>
            <a:schemeClr val="accent1"/>
          </a:solidFill>
        </p:grpSpPr>
        <p:sp>
          <p:nvSpPr>
            <p:cNvPr id="99" name="Freeform 60">
              <a:extLst>
                <a:ext uri="{FF2B5EF4-FFF2-40B4-BE49-F238E27FC236}">
                  <a16:creationId xmlns:a16="http://schemas.microsoft.com/office/drawing/2014/main" id="{EB7C661D-FA4F-4138-9C77-C0DAA6CF22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59" y="1863"/>
              <a:ext cx="225" cy="224"/>
            </a:xfrm>
            <a:custGeom>
              <a:avLst/>
              <a:gdLst>
                <a:gd name="T0" fmla="*/ 703 w 1575"/>
                <a:gd name="T1" fmla="*/ 493 h 1568"/>
                <a:gd name="T2" fmla="*/ 591 w 1575"/>
                <a:gd name="T3" fmla="*/ 573 h 1568"/>
                <a:gd name="T4" fmla="*/ 529 w 1575"/>
                <a:gd name="T5" fmla="*/ 705 h 1568"/>
                <a:gd name="T6" fmla="*/ 542 w 1575"/>
                <a:gd name="T7" fmla="*/ 849 h 1568"/>
                <a:gd name="T8" fmla="*/ 624 w 1575"/>
                <a:gd name="T9" fmla="*/ 969 h 1568"/>
                <a:gd name="T10" fmla="*/ 753 w 1575"/>
                <a:gd name="T11" fmla="*/ 1031 h 1568"/>
                <a:gd name="T12" fmla="*/ 902 w 1575"/>
                <a:gd name="T13" fmla="*/ 1018 h 1568"/>
                <a:gd name="T14" fmla="*/ 1024 w 1575"/>
                <a:gd name="T15" fmla="*/ 928 h 1568"/>
                <a:gd name="T16" fmla="*/ 1081 w 1575"/>
                <a:gd name="T17" fmla="*/ 790 h 1568"/>
                <a:gd name="T18" fmla="*/ 1061 w 1575"/>
                <a:gd name="T19" fmla="*/ 644 h 1568"/>
                <a:gd name="T20" fmla="*/ 963 w 1575"/>
                <a:gd name="T21" fmla="*/ 523 h 1568"/>
                <a:gd name="T22" fmla="*/ 818 w 1575"/>
                <a:gd name="T23" fmla="*/ 474 h 1568"/>
                <a:gd name="T24" fmla="*/ 566 w 1575"/>
                <a:gd name="T25" fmla="*/ 12 h 1568"/>
                <a:gd name="T26" fmla="*/ 630 w 1575"/>
                <a:gd name="T27" fmla="*/ 162 h 1568"/>
                <a:gd name="T28" fmla="*/ 677 w 1575"/>
                <a:gd name="T29" fmla="*/ 202 h 1568"/>
                <a:gd name="T30" fmla="*/ 844 w 1575"/>
                <a:gd name="T31" fmla="*/ 191 h 1568"/>
                <a:gd name="T32" fmla="*/ 1039 w 1575"/>
                <a:gd name="T33" fmla="*/ 241 h 1568"/>
                <a:gd name="T34" fmla="*/ 1100 w 1575"/>
                <a:gd name="T35" fmla="*/ 231 h 1568"/>
                <a:gd name="T36" fmla="*/ 1189 w 1575"/>
                <a:gd name="T37" fmla="*/ 97 h 1568"/>
                <a:gd name="T38" fmla="*/ 1262 w 1575"/>
                <a:gd name="T39" fmla="*/ 89 h 1568"/>
                <a:gd name="T40" fmla="*/ 1402 w 1575"/>
                <a:gd name="T41" fmla="*/ 210 h 1568"/>
                <a:gd name="T42" fmla="*/ 1433 w 1575"/>
                <a:gd name="T43" fmla="*/ 277 h 1568"/>
                <a:gd name="T44" fmla="*/ 1398 w 1575"/>
                <a:gd name="T45" fmla="*/ 344 h 1568"/>
                <a:gd name="T46" fmla="*/ 1286 w 1575"/>
                <a:gd name="T47" fmla="*/ 446 h 1568"/>
                <a:gd name="T48" fmla="*/ 1335 w 1575"/>
                <a:gd name="T49" fmla="*/ 571 h 1568"/>
                <a:gd name="T50" fmla="*/ 1364 w 1575"/>
                <a:gd name="T51" fmla="*/ 771 h 1568"/>
                <a:gd name="T52" fmla="*/ 1376 w 1575"/>
                <a:gd name="T53" fmla="*/ 865 h 1568"/>
                <a:gd name="T54" fmla="*/ 1528 w 1575"/>
                <a:gd name="T55" fmla="*/ 909 h 1568"/>
                <a:gd name="T56" fmla="*/ 1574 w 1575"/>
                <a:gd name="T57" fmla="*/ 969 h 1568"/>
                <a:gd name="T58" fmla="*/ 1524 w 1575"/>
                <a:gd name="T59" fmla="*/ 1121 h 1568"/>
                <a:gd name="T60" fmla="*/ 1449 w 1575"/>
                <a:gd name="T61" fmla="*/ 1210 h 1568"/>
                <a:gd name="T62" fmla="*/ 1366 w 1575"/>
                <a:gd name="T63" fmla="*/ 1189 h 1568"/>
                <a:gd name="T64" fmla="*/ 1245 w 1575"/>
                <a:gd name="T65" fmla="*/ 1121 h 1568"/>
                <a:gd name="T66" fmla="*/ 1141 w 1575"/>
                <a:gd name="T67" fmla="*/ 1207 h 1568"/>
                <a:gd name="T68" fmla="*/ 963 w 1575"/>
                <a:gd name="T69" fmla="*/ 1297 h 1568"/>
                <a:gd name="T70" fmla="*/ 878 w 1575"/>
                <a:gd name="T71" fmla="*/ 1338 h 1568"/>
                <a:gd name="T72" fmla="*/ 883 w 1575"/>
                <a:gd name="T73" fmla="*/ 1498 h 1568"/>
                <a:gd name="T74" fmla="*/ 842 w 1575"/>
                <a:gd name="T75" fmla="*/ 1558 h 1568"/>
                <a:gd name="T76" fmla="*/ 743 w 1575"/>
                <a:gd name="T77" fmla="*/ 1565 h 1568"/>
                <a:gd name="T78" fmla="*/ 587 w 1575"/>
                <a:gd name="T79" fmla="*/ 1528 h 1568"/>
                <a:gd name="T80" fmla="*/ 563 w 1575"/>
                <a:gd name="T81" fmla="*/ 1452 h 1568"/>
                <a:gd name="T82" fmla="*/ 601 w 1575"/>
                <a:gd name="T83" fmla="*/ 1306 h 1568"/>
                <a:gd name="T84" fmla="*/ 530 w 1575"/>
                <a:gd name="T85" fmla="*/ 1249 h 1568"/>
                <a:gd name="T86" fmla="*/ 388 w 1575"/>
                <a:gd name="T87" fmla="*/ 1134 h 1568"/>
                <a:gd name="T88" fmla="*/ 304 w 1575"/>
                <a:gd name="T89" fmla="*/ 1019 h 1568"/>
                <a:gd name="T90" fmla="*/ 243 w 1575"/>
                <a:gd name="T91" fmla="*/ 1010 h 1568"/>
                <a:gd name="T92" fmla="*/ 89 w 1575"/>
                <a:gd name="T93" fmla="*/ 1058 h 1568"/>
                <a:gd name="T94" fmla="*/ 37 w 1575"/>
                <a:gd name="T95" fmla="*/ 1006 h 1568"/>
                <a:gd name="T96" fmla="*/ 1 w 1575"/>
                <a:gd name="T97" fmla="*/ 807 h 1568"/>
                <a:gd name="T98" fmla="*/ 52 w 1575"/>
                <a:gd name="T99" fmla="*/ 746 h 1568"/>
                <a:gd name="T100" fmla="*/ 206 w 1575"/>
                <a:gd name="T101" fmla="*/ 738 h 1568"/>
                <a:gd name="T102" fmla="*/ 246 w 1575"/>
                <a:gd name="T103" fmla="*/ 691 h 1568"/>
                <a:gd name="T104" fmla="*/ 303 w 1575"/>
                <a:gd name="T105" fmla="*/ 502 h 1568"/>
                <a:gd name="T106" fmla="*/ 397 w 1575"/>
                <a:gd name="T107" fmla="*/ 362 h 1568"/>
                <a:gd name="T108" fmla="*/ 387 w 1575"/>
                <a:gd name="T109" fmla="*/ 301 h 1568"/>
                <a:gd name="T110" fmla="*/ 292 w 1575"/>
                <a:gd name="T111" fmla="*/ 169 h 1568"/>
                <a:gd name="T112" fmla="*/ 324 w 1575"/>
                <a:gd name="T113" fmla="*/ 102 h 1568"/>
                <a:gd name="T114" fmla="*/ 511 w 1575"/>
                <a:gd name="T115" fmla="*/ 0 h 1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75" h="1568">
                  <a:moveTo>
                    <a:pt x="804" y="473"/>
                  </a:moveTo>
                  <a:lnTo>
                    <a:pt x="770" y="476"/>
                  </a:lnTo>
                  <a:lnTo>
                    <a:pt x="736" y="483"/>
                  </a:lnTo>
                  <a:lnTo>
                    <a:pt x="703" y="493"/>
                  </a:lnTo>
                  <a:lnTo>
                    <a:pt x="673" y="507"/>
                  </a:lnTo>
                  <a:lnTo>
                    <a:pt x="643" y="524"/>
                  </a:lnTo>
                  <a:lnTo>
                    <a:pt x="617" y="547"/>
                  </a:lnTo>
                  <a:lnTo>
                    <a:pt x="591" y="573"/>
                  </a:lnTo>
                  <a:lnTo>
                    <a:pt x="569" y="603"/>
                  </a:lnTo>
                  <a:lnTo>
                    <a:pt x="552" y="634"/>
                  </a:lnTo>
                  <a:lnTo>
                    <a:pt x="538" y="669"/>
                  </a:lnTo>
                  <a:lnTo>
                    <a:pt x="529" y="705"/>
                  </a:lnTo>
                  <a:lnTo>
                    <a:pt x="525" y="741"/>
                  </a:lnTo>
                  <a:lnTo>
                    <a:pt x="526" y="778"/>
                  </a:lnTo>
                  <a:lnTo>
                    <a:pt x="531" y="815"/>
                  </a:lnTo>
                  <a:lnTo>
                    <a:pt x="542" y="849"/>
                  </a:lnTo>
                  <a:lnTo>
                    <a:pt x="556" y="883"/>
                  </a:lnTo>
                  <a:lnTo>
                    <a:pt x="574" y="914"/>
                  </a:lnTo>
                  <a:lnTo>
                    <a:pt x="598" y="944"/>
                  </a:lnTo>
                  <a:lnTo>
                    <a:pt x="624" y="969"/>
                  </a:lnTo>
                  <a:lnTo>
                    <a:pt x="653" y="992"/>
                  </a:lnTo>
                  <a:lnTo>
                    <a:pt x="685" y="1009"/>
                  </a:lnTo>
                  <a:lnTo>
                    <a:pt x="719" y="1022"/>
                  </a:lnTo>
                  <a:lnTo>
                    <a:pt x="753" y="1031"/>
                  </a:lnTo>
                  <a:lnTo>
                    <a:pt x="790" y="1036"/>
                  </a:lnTo>
                  <a:lnTo>
                    <a:pt x="829" y="1036"/>
                  </a:lnTo>
                  <a:lnTo>
                    <a:pt x="866" y="1029"/>
                  </a:lnTo>
                  <a:lnTo>
                    <a:pt x="902" y="1018"/>
                  </a:lnTo>
                  <a:lnTo>
                    <a:pt x="937" y="1003"/>
                  </a:lnTo>
                  <a:lnTo>
                    <a:pt x="968" y="983"/>
                  </a:lnTo>
                  <a:lnTo>
                    <a:pt x="998" y="957"/>
                  </a:lnTo>
                  <a:lnTo>
                    <a:pt x="1024" y="928"/>
                  </a:lnTo>
                  <a:lnTo>
                    <a:pt x="1046" y="897"/>
                  </a:lnTo>
                  <a:lnTo>
                    <a:pt x="1063" y="862"/>
                  </a:lnTo>
                  <a:lnTo>
                    <a:pt x="1074" y="827"/>
                  </a:lnTo>
                  <a:lnTo>
                    <a:pt x="1081" y="790"/>
                  </a:lnTo>
                  <a:lnTo>
                    <a:pt x="1083" y="753"/>
                  </a:lnTo>
                  <a:lnTo>
                    <a:pt x="1081" y="716"/>
                  </a:lnTo>
                  <a:lnTo>
                    <a:pt x="1073" y="679"/>
                  </a:lnTo>
                  <a:lnTo>
                    <a:pt x="1061" y="644"/>
                  </a:lnTo>
                  <a:lnTo>
                    <a:pt x="1044" y="610"/>
                  </a:lnTo>
                  <a:lnTo>
                    <a:pt x="1020" y="576"/>
                  </a:lnTo>
                  <a:lnTo>
                    <a:pt x="993" y="548"/>
                  </a:lnTo>
                  <a:lnTo>
                    <a:pt x="963" y="523"/>
                  </a:lnTo>
                  <a:lnTo>
                    <a:pt x="929" y="504"/>
                  </a:lnTo>
                  <a:lnTo>
                    <a:pt x="894" y="489"/>
                  </a:lnTo>
                  <a:lnTo>
                    <a:pt x="857" y="479"/>
                  </a:lnTo>
                  <a:lnTo>
                    <a:pt x="818" y="474"/>
                  </a:lnTo>
                  <a:lnTo>
                    <a:pt x="804" y="473"/>
                  </a:lnTo>
                  <a:close/>
                  <a:moveTo>
                    <a:pt x="530" y="0"/>
                  </a:moveTo>
                  <a:lnTo>
                    <a:pt x="549" y="4"/>
                  </a:lnTo>
                  <a:lnTo>
                    <a:pt x="566" y="12"/>
                  </a:lnTo>
                  <a:lnTo>
                    <a:pt x="580" y="24"/>
                  </a:lnTo>
                  <a:lnTo>
                    <a:pt x="592" y="41"/>
                  </a:lnTo>
                  <a:lnTo>
                    <a:pt x="600" y="59"/>
                  </a:lnTo>
                  <a:lnTo>
                    <a:pt x="630" y="162"/>
                  </a:lnTo>
                  <a:lnTo>
                    <a:pt x="637" y="177"/>
                  </a:lnTo>
                  <a:lnTo>
                    <a:pt x="647" y="189"/>
                  </a:lnTo>
                  <a:lnTo>
                    <a:pt x="662" y="198"/>
                  </a:lnTo>
                  <a:lnTo>
                    <a:pt x="677" y="202"/>
                  </a:lnTo>
                  <a:lnTo>
                    <a:pt x="693" y="202"/>
                  </a:lnTo>
                  <a:lnTo>
                    <a:pt x="743" y="193"/>
                  </a:lnTo>
                  <a:lnTo>
                    <a:pt x="794" y="190"/>
                  </a:lnTo>
                  <a:lnTo>
                    <a:pt x="844" y="191"/>
                  </a:lnTo>
                  <a:lnTo>
                    <a:pt x="894" y="198"/>
                  </a:lnTo>
                  <a:lnTo>
                    <a:pt x="944" y="208"/>
                  </a:lnTo>
                  <a:lnTo>
                    <a:pt x="992" y="223"/>
                  </a:lnTo>
                  <a:lnTo>
                    <a:pt x="1039" y="241"/>
                  </a:lnTo>
                  <a:lnTo>
                    <a:pt x="1055" y="246"/>
                  </a:lnTo>
                  <a:lnTo>
                    <a:pt x="1071" y="245"/>
                  </a:lnTo>
                  <a:lnTo>
                    <a:pt x="1086" y="240"/>
                  </a:lnTo>
                  <a:lnTo>
                    <a:pt x="1100" y="231"/>
                  </a:lnTo>
                  <a:lnTo>
                    <a:pt x="1110" y="218"/>
                  </a:lnTo>
                  <a:lnTo>
                    <a:pt x="1163" y="125"/>
                  </a:lnTo>
                  <a:lnTo>
                    <a:pt x="1175" y="109"/>
                  </a:lnTo>
                  <a:lnTo>
                    <a:pt x="1189" y="97"/>
                  </a:lnTo>
                  <a:lnTo>
                    <a:pt x="1206" y="89"/>
                  </a:lnTo>
                  <a:lnTo>
                    <a:pt x="1225" y="84"/>
                  </a:lnTo>
                  <a:lnTo>
                    <a:pt x="1244" y="85"/>
                  </a:lnTo>
                  <a:lnTo>
                    <a:pt x="1262" y="89"/>
                  </a:lnTo>
                  <a:lnTo>
                    <a:pt x="1281" y="99"/>
                  </a:lnTo>
                  <a:lnTo>
                    <a:pt x="1324" y="132"/>
                  </a:lnTo>
                  <a:lnTo>
                    <a:pt x="1364" y="170"/>
                  </a:lnTo>
                  <a:lnTo>
                    <a:pt x="1402" y="210"/>
                  </a:lnTo>
                  <a:lnTo>
                    <a:pt x="1414" y="223"/>
                  </a:lnTo>
                  <a:lnTo>
                    <a:pt x="1425" y="240"/>
                  </a:lnTo>
                  <a:lnTo>
                    <a:pt x="1431" y="259"/>
                  </a:lnTo>
                  <a:lnTo>
                    <a:pt x="1433" y="277"/>
                  </a:lnTo>
                  <a:lnTo>
                    <a:pt x="1431" y="296"/>
                  </a:lnTo>
                  <a:lnTo>
                    <a:pt x="1424" y="315"/>
                  </a:lnTo>
                  <a:lnTo>
                    <a:pt x="1413" y="331"/>
                  </a:lnTo>
                  <a:lnTo>
                    <a:pt x="1398" y="344"/>
                  </a:lnTo>
                  <a:lnTo>
                    <a:pt x="1310" y="404"/>
                  </a:lnTo>
                  <a:lnTo>
                    <a:pt x="1298" y="416"/>
                  </a:lnTo>
                  <a:lnTo>
                    <a:pt x="1290" y="430"/>
                  </a:lnTo>
                  <a:lnTo>
                    <a:pt x="1286" y="446"/>
                  </a:lnTo>
                  <a:lnTo>
                    <a:pt x="1287" y="462"/>
                  </a:lnTo>
                  <a:lnTo>
                    <a:pt x="1293" y="478"/>
                  </a:lnTo>
                  <a:lnTo>
                    <a:pt x="1316" y="523"/>
                  </a:lnTo>
                  <a:lnTo>
                    <a:pt x="1335" y="571"/>
                  </a:lnTo>
                  <a:lnTo>
                    <a:pt x="1349" y="620"/>
                  </a:lnTo>
                  <a:lnTo>
                    <a:pt x="1358" y="670"/>
                  </a:lnTo>
                  <a:lnTo>
                    <a:pt x="1364" y="720"/>
                  </a:lnTo>
                  <a:lnTo>
                    <a:pt x="1364" y="771"/>
                  </a:lnTo>
                  <a:lnTo>
                    <a:pt x="1361" y="821"/>
                  </a:lnTo>
                  <a:lnTo>
                    <a:pt x="1361" y="837"/>
                  </a:lnTo>
                  <a:lnTo>
                    <a:pt x="1367" y="852"/>
                  </a:lnTo>
                  <a:lnTo>
                    <a:pt x="1376" y="865"/>
                  </a:lnTo>
                  <a:lnTo>
                    <a:pt x="1390" y="876"/>
                  </a:lnTo>
                  <a:lnTo>
                    <a:pt x="1406" y="881"/>
                  </a:lnTo>
                  <a:lnTo>
                    <a:pt x="1510" y="903"/>
                  </a:lnTo>
                  <a:lnTo>
                    <a:pt x="1528" y="909"/>
                  </a:lnTo>
                  <a:lnTo>
                    <a:pt x="1545" y="920"/>
                  </a:lnTo>
                  <a:lnTo>
                    <a:pt x="1559" y="934"/>
                  </a:lnTo>
                  <a:lnTo>
                    <a:pt x="1568" y="951"/>
                  </a:lnTo>
                  <a:lnTo>
                    <a:pt x="1574" y="969"/>
                  </a:lnTo>
                  <a:lnTo>
                    <a:pt x="1575" y="989"/>
                  </a:lnTo>
                  <a:lnTo>
                    <a:pt x="1571" y="1008"/>
                  </a:lnTo>
                  <a:lnTo>
                    <a:pt x="1550" y="1066"/>
                  </a:lnTo>
                  <a:lnTo>
                    <a:pt x="1524" y="1121"/>
                  </a:lnTo>
                  <a:lnTo>
                    <a:pt x="1496" y="1175"/>
                  </a:lnTo>
                  <a:lnTo>
                    <a:pt x="1482" y="1190"/>
                  </a:lnTo>
                  <a:lnTo>
                    <a:pt x="1467" y="1202"/>
                  </a:lnTo>
                  <a:lnTo>
                    <a:pt x="1449" y="1210"/>
                  </a:lnTo>
                  <a:lnTo>
                    <a:pt x="1429" y="1212"/>
                  </a:lnTo>
                  <a:lnTo>
                    <a:pt x="1409" y="1210"/>
                  </a:lnTo>
                  <a:lnTo>
                    <a:pt x="1388" y="1202"/>
                  </a:lnTo>
                  <a:lnTo>
                    <a:pt x="1366" y="1189"/>
                  </a:lnTo>
                  <a:lnTo>
                    <a:pt x="1292" y="1131"/>
                  </a:lnTo>
                  <a:lnTo>
                    <a:pt x="1278" y="1123"/>
                  </a:lnTo>
                  <a:lnTo>
                    <a:pt x="1261" y="1120"/>
                  </a:lnTo>
                  <a:lnTo>
                    <a:pt x="1245" y="1121"/>
                  </a:lnTo>
                  <a:lnTo>
                    <a:pt x="1230" y="1128"/>
                  </a:lnTo>
                  <a:lnTo>
                    <a:pt x="1217" y="1138"/>
                  </a:lnTo>
                  <a:lnTo>
                    <a:pt x="1181" y="1174"/>
                  </a:lnTo>
                  <a:lnTo>
                    <a:pt x="1141" y="1207"/>
                  </a:lnTo>
                  <a:lnTo>
                    <a:pt x="1101" y="1236"/>
                  </a:lnTo>
                  <a:lnTo>
                    <a:pt x="1057" y="1261"/>
                  </a:lnTo>
                  <a:lnTo>
                    <a:pt x="1011" y="1281"/>
                  </a:lnTo>
                  <a:lnTo>
                    <a:pt x="963" y="1297"/>
                  </a:lnTo>
                  <a:lnTo>
                    <a:pt x="915" y="1309"/>
                  </a:lnTo>
                  <a:lnTo>
                    <a:pt x="899" y="1316"/>
                  </a:lnTo>
                  <a:lnTo>
                    <a:pt x="887" y="1325"/>
                  </a:lnTo>
                  <a:lnTo>
                    <a:pt x="878" y="1338"/>
                  </a:lnTo>
                  <a:lnTo>
                    <a:pt x="872" y="1354"/>
                  </a:lnTo>
                  <a:lnTo>
                    <a:pt x="871" y="1370"/>
                  </a:lnTo>
                  <a:lnTo>
                    <a:pt x="883" y="1477"/>
                  </a:lnTo>
                  <a:lnTo>
                    <a:pt x="883" y="1498"/>
                  </a:lnTo>
                  <a:lnTo>
                    <a:pt x="878" y="1516"/>
                  </a:lnTo>
                  <a:lnTo>
                    <a:pt x="869" y="1533"/>
                  </a:lnTo>
                  <a:lnTo>
                    <a:pt x="857" y="1547"/>
                  </a:lnTo>
                  <a:lnTo>
                    <a:pt x="842" y="1558"/>
                  </a:lnTo>
                  <a:lnTo>
                    <a:pt x="824" y="1565"/>
                  </a:lnTo>
                  <a:lnTo>
                    <a:pt x="804" y="1568"/>
                  </a:lnTo>
                  <a:lnTo>
                    <a:pt x="804" y="1568"/>
                  </a:lnTo>
                  <a:lnTo>
                    <a:pt x="743" y="1565"/>
                  </a:lnTo>
                  <a:lnTo>
                    <a:pt x="682" y="1559"/>
                  </a:lnTo>
                  <a:lnTo>
                    <a:pt x="622" y="1547"/>
                  </a:lnTo>
                  <a:lnTo>
                    <a:pt x="604" y="1540"/>
                  </a:lnTo>
                  <a:lnTo>
                    <a:pt x="587" y="1528"/>
                  </a:lnTo>
                  <a:lnTo>
                    <a:pt x="575" y="1513"/>
                  </a:lnTo>
                  <a:lnTo>
                    <a:pt x="566" y="1496"/>
                  </a:lnTo>
                  <a:lnTo>
                    <a:pt x="562" y="1474"/>
                  </a:lnTo>
                  <a:lnTo>
                    <a:pt x="563" y="1452"/>
                  </a:lnTo>
                  <a:lnTo>
                    <a:pt x="568" y="1429"/>
                  </a:lnTo>
                  <a:lnTo>
                    <a:pt x="600" y="1339"/>
                  </a:lnTo>
                  <a:lnTo>
                    <a:pt x="603" y="1323"/>
                  </a:lnTo>
                  <a:lnTo>
                    <a:pt x="601" y="1306"/>
                  </a:lnTo>
                  <a:lnTo>
                    <a:pt x="596" y="1291"/>
                  </a:lnTo>
                  <a:lnTo>
                    <a:pt x="585" y="1279"/>
                  </a:lnTo>
                  <a:lnTo>
                    <a:pt x="571" y="1270"/>
                  </a:lnTo>
                  <a:lnTo>
                    <a:pt x="530" y="1249"/>
                  </a:lnTo>
                  <a:lnTo>
                    <a:pt x="492" y="1225"/>
                  </a:lnTo>
                  <a:lnTo>
                    <a:pt x="455" y="1198"/>
                  </a:lnTo>
                  <a:lnTo>
                    <a:pt x="420" y="1168"/>
                  </a:lnTo>
                  <a:lnTo>
                    <a:pt x="388" y="1134"/>
                  </a:lnTo>
                  <a:lnTo>
                    <a:pt x="361" y="1102"/>
                  </a:lnTo>
                  <a:lnTo>
                    <a:pt x="337" y="1068"/>
                  </a:lnTo>
                  <a:lnTo>
                    <a:pt x="316" y="1032"/>
                  </a:lnTo>
                  <a:lnTo>
                    <a:pt x="304" y="1019"/>
                  </a:lnTo>
                  <a:lnTo>
                    <a:pt x="291" y="1010"/>
                  </a:lnTo>
                  <a:lnTo>
                    <a:pt x="276" y="1006"/>
                  </a:lnTo>
                  <a:lnTo>
                    <a:pt x="260" y="1005"/>
                  </a:lnTo>
                  <a:lnTo>
                    <a:pt x="243" y="1010"/>
                  </a:lnTo>
                  <a:lnTo>
                    <a:pt x="148" y="1054"/>
                  </a:lnTo>
                  <a:lnTo>
                    <a:pt x="128" y="1060"/>
                  </a:lnTo>
                  <a:lnTo>
                    <a:pt x="109" y="1061"/>
                  </a:lnTo>
                  <a:lnTo>
                    <a:pt x="89" y="1058"/>
                  </a:lnTo>
                  <a:lnTo>
                    <a:pt x="72" y="1050"/>
                  </a:lnTo>
                  <a:lnTo>
                    <a:pt x="57" y="1039"/>
                  </a:lnTo>
                  <a:lnTo>
                    <a:pt x="45" y="1024"/>
                  </a:lnTo>
                  <a:lnTo>
                    <a:pt x="37" y="1006"/>
                  </a:lnTo>
                  <a:lnTo>
                    <a:pt x="20" y="948"/>
                  </a:lnTo>
                  <a:lnTo>
                    <a:pt x="8" y="889"/>
                  </a:lnTo>
                  <a:lnTo>
                    <a:pt x="0" y="829"/>
                  </a:lnTo>
                  <a:lnTo>
                    <a:pt x="1" y="807"/>
                  </a:lnTo>
                  <a:lnTo>
                    <a:pt x="7" y="788"/>
                  </a:lnTo>
                  <a:lnTo>
                    <a:pt x="18" y="771"/>
                  </a:lnTo>
                  <a:lnTo>
                    <a:pt x="32" y="757"/>
                  </a:lnTo>
                  <a:lnTo>
                    <a:pt x="52" y="746"/>
                  </a:lnTo>
                  <a:lnTo>
                    <a:pt x="74" y="739"/>
                  </a:lnTo>
                  <a:lnTo>
                    <a:pt x="99" y="737"/>
                  </a:lnTo>
                  <a:lnTo>
                    <a:pt x="189" y="740"/>
                  </a:lnTo>
                  <a:lnTo>
                    <a:pt x="206" y="738"/>
                  </a:lnTo>
                  <a:lnTo>
                    <a:pt x="221" y="732"/>
                  </a:lnTo>
                  <a:lnTo>
                    <a:pt x="233" y="721"/>
                  </a:lnTo>
                  <a:lnTo>
                    <a:pt x="242" y="708"/>
                  </a:lnTo>
                  <a:lnTo>
                    <a:pt x="246" y="691"/>
                  </a:lnTo>
                  <a:lnTo>
                    <a:pt x="254" y="644"/>
                  </a:lnTo>
                  <a:lnTo>
                    <a:pt x="267" y="596"/>
                  </a:lnTo>
                  <a:lnTo>
                    <a:pt x="283" y="549"/>
                  </a:lnTo>
                  <a:lnTo>
                    <a:pt x="303" y="502"/>
                  </a:lnTo>
                  <a:lnTo>
                    <a:pt x="329" y="458"/>
                  </a:lnTo>
                  <a:lnTo>
                    <a:pt x="356" y="415"/>
                  </a:lnTo>
                  <a:lnTo>
                    <a:pt x="388" y="377"/>
                  </a:lnTo>
                  <a:lnTo>
                    <a:pt x="397" y="362"/>
                  </a:lnTo>
                  <a:lnTo>
                    <a:pt x="401" y="347"/>
                  </a:lnTo>
                  <a:lnTo>
                    <a:pt x="401" y="331"/>
                  </a:lnTo>
                  <a:lnTo>
                    <a:pt x="396" y="315"/>
                  </a:lnTo>
                  <a:lnTo>
                    <a:pt x="387" y="301"/>
                  </a:lnTo>
                  <a:lnTo>
                    <a:pt x="314" y="222"/>
                  </a:lnTo>
                  <a:lnTo>
                    <a:pt x="302" y="206"/>
                  </a:lnTo>
                  <a:lnTo>
                    <a:pt x="295" y="188"/>
                  </a:lnTo>
                  <a:lnTo>
                    <a:pt x="292" y="169"/>
                  </a:lnTo>
                  <a:lnTo>
                    <a:pt x="293" y="150"/>
                  </a:lnTo>
                  <a:lnTo>
                    <a:pt x="299" y="132"/>
                  </a:lnTo>
                  <a:lnTo>
                    <a:pt x="309" y="115"/>
                  </a:lnTo>
                  <a:lnTo>
                    <a:pt x="324" y="102"/>
                  </a:lnTo>
                  <a:lnTo>
                    <a:pt x="377" y="65"/>
                  </a:lnTo>
                  <a:lnTo>
                    <a:pt x="434" y="34"/>
                  </a:lnTo>
                  <a:lnTo>
                    <a:pt x="492" y="6"/>
                  </a:lnTo>
                  <a:lnTo>
                    <a:pt x="511" y="0"/>
                  </a:lnTo>
                  <a:lnTo>
                    <a:pt x="5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s-ES" sz="135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00" name="Freeform 61">
              <a:extLst>
                <a:ext uri="{FF2B5EF4-FFF2-40B4-BE49-F238E27FC236}">
                  <a16:creationId xmlns:a16="http://schemas.microsoft.com/office/drawing/2014/main" id="{BE1D7C96-9E07-4280-895C-146DA586AE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04" y="2018"/>
              <a:ext cx="324" cy="325"/>
            </a:xfrm>
            <a:custGeom>
              <a:avLst/>
              <a:gdLst>
                <a:gd name="T0" fmla="*/ 860 w 2267"/>
                <a:gd name="T1" fmla="*/ 632 h 2273"/>
                <a:gd name="T2" fmla="*/ 626 w 2267"/>
                <a:gd name="T3" fmla="*/ 856 h 2273"/>
                <a:gd name="T4" fmla="*/ 543 w 2267"/>
                <a:gd name="T5" fmla="*/ 1186 h 2273"/>
                <a:gd name="T6" fmla="*/ 655 w 2267"/>
                <a:gd name="T7" fmla="*/ 1511 h 2273"/>
                <a:gd name="T8" fmla="*/ 920 w 2267"/>
                <a:gd name="T9" fmla="*/ 1718 h 2273"/>
                <a:gd name="T10" fmla="*/ 1265 w 2267"/>
                <a:gd name="T11" fmla="*/ 1742 h 2273"/>
                <a:gd name="T12" fmla="*/ 1555 w 2267"/>
                <a:gd name="T13" fmla="*/ 1570 h 2273"/>
                <a:gd name="T14" fmla="*/ 1699 w 2267"/>
                <a:gd name="T15" fmla="*/ 1302 h 2273"/>
                <a:gd name="T16" fmla="*/ 1684 w 2267"/>
                <a:gd name="T17" fmla="*/ 968 h 2273"/>
                <a:gd name="T18" fmla="*/ 1494 w 2267"/>
                <a:gd name="T19" fmla="*/ 695 h 2273"/>
                <a:gd name="T20" fmla="*/ 1217 w 2267"/>
                <a:gd name="T21" fmla="*/ 573 h 2273"/>
                <a:gd name="T22" fmla="*/ 1238 w 2267"/>
                <a:gd name="T23" fmla="*/ 16 h 2273"/>
                <a:gd name="T24" fmla="*/ 1258 w 2267"/>
                <a:gd name="T25" fmla="*/ 237 h 2273"/>
                <a:gd name="T26" fmla="*/ 1373 w 2267"/>
                <a:gd name="T27" fmla="*/ 317 h 2273"/>
                <a:gd name="T28" fmla="*/ 1649 w 2267"/>
                <a:gd name="T29" fmla="*/ 448 h 2273"/>
                <a:gd name="T30" fmla="*/ 1798 w 2267"/>
                <a:gd name="T31" fmla="*/ 307 h 2273"/>
                <a:gd name="T32" fmla="*/ 1906 w 2267"/>
                <a:gd name="T33" fmla="*/ 311 h 2273"/>
                <a:gd name="T34" fmla="*/ 2079 w 2267"/>
                <a:gd name="T35" fmla="*/ 552 h 2273"/>
                <a:gd name="T36" fmla="*/ 1910 w 2267"/>
                <a:gd name="T37" fmla="*/ 696 h 2273"/>
                <a:gd name="T38" fmla="*/ 1930 w 2267"/>
                <a:gd name="T39" fmla="*/ 827 h 2273"/>
                <a:gd name="T40" fmla="*/ 2002 w 2267"/>
                <a:gd name="T41" fmla="*/ 1130 h 2273"/>
                <a:gd name="T42" fmla="*/ 2078 w 2267"/>
                <a:gd name="T43" fmla="*/ 1157 h 2273"/>
                <a:gd name="T44" fmla="*/ 2204 w 2267"/>
                <a:gd name="T45" fmla="*/ 1159 h 2273"/>
                <a:gd name="T46" fmla="*/ 2267 w 2267"/>
                <a:gd name="T47" fmla="*/ 1250 h 2273"/>
                <a:gd name="T48" fmla="*/ 2189 w 2267"/>
                <a:gd name="T49" fmla="*/ 1539 h 2273"/>
                <a:gd name="T50" fmla="*/ 1974 w 2267"/>
                <a:gd name="T51" fmla="*/ 1495 h 2273"/>
                <a:gd name="T52" fmla="*/ 1893 w 2267"/>
                <a:gd name="T53" fmla="*/ 1577 h 2273"/>
                <a:gd name="T54" fmla="*/ 1699 w 2267"/>
                <a:gd name="T55" fmla="*/ 1826 h 2273"/>
                <a:gd name="T56" fmla="*/ 1788 w 2267"/>
                <a:gd name="T57" fmla="*/ 1998 h 2273"/>
                <a:gd name="T58" fmla="*/ 1785 w 2267"/>
                <a:gd name="T59" fmla="*/ 2109 h 2273"/>
                <a:gd name="T60" fmla="*/ 1518 w 2267"/>
                <a:gd name="T61" fmla="*/ 2243 h 2273"/>
                <a:gd name="T62" fmla="*/ 1406 w 2267"/>
                <a:gd name="T63" fmla="*/ 2054 h 2273"/>
                <a:gd name="T64" fmla="*/ 1271 w 2267"/>
                <a:gd name="T65" fmla="*/ 2030 h 2273"/>
                <a:gd name="T66" fmla="*/ 971 w 2267"/>
                <a:gd name="T67" fmla="*/ 2029 h 2273"/>
                <a:gd name="T68" fmla="*/ 889 w 2267"/>
                <a:gd name="T69" fmla="*/ 2226 h 2273"/>
                <a:gd name="T70" fmla="*/ 788 w 2267"/>
                <a:gd name="T71" fmla="*/ 2269 h 2273"/>
                <a:gd name="T72" fmla="*/ 531 w 2267"/>
                <a:gd name="T73" fmla="*/ 2126 h 2273"/>
                <a:gd name="T74" fmla="*/ 622 w 2267"/>
                <a:gd name="T75" fmla="*/ 1924 h 2273"/>
                <a:gd name="T76" fmla="*/ 559 w 2267"/>
                <a:gd name="T77" fmla="*/ 1822 h 2273"/>
                <a:gd name="T78" fmla="*/ 365 w 2267"/>
                <a:gd name="T79" fmla="*/ 1579 h 2273"/>
                <a:gd name="T80" fmla="*/ 179 w 2267"/>
                <a:gd name="T81" fmla="*/ 1628 h 2273"/>
                <a:gd name="T82" fmla="*/ 73 w 2267"/>
                <a:gd name="T83" fmla="*/ 1601 h 2273"/>
                <a:gd name="T84" fmla="*/ 3 w 2267"/>
                <a:gd name="T85" fmla="*/ 1312 h 2273"/>
                <a:gd name="T86" fmla="*/ 92 w 2267"/>
                <a:gd name="T87" fmla="*/ 1248 h 2273"/>
                <a:gd name="T88" fmla="*/ 264 w 2267"/>
                <a:gd name="T89" fmla="*/ 1180 h 2273"/>
                <a:gd name="T90" fmla="*/ 326 w 2267"/>
                <a:gd name="T91" fmla="*/ 832 h 2273"/>
                <a:gd name="T92" fmla="*/ 285 w 2267"/>
                <a:gd name="T93" fmla="*/ 752 h 2273"/>
                <a:gd name="T94" fmla="*/ 129 w 2267"/>
                <a:gd name="T95" fmla="*/ 617 h 2273"/>
                <a:gd name="T96" fmla="*/ 297 w 2267"/>
                <a:gd name="T97" fmla="*/ 369 h 2273"/>
                <a:gd name="T98" fmla="*/ 415 w 2267"/>
                <a:gd name="T99" fmla="*/ 392 h 2273"/>
                <a:gd name="T100" fmla="*/ 574 w 2267"/>
                <a:gd name="T101" fmla="*/ 487 h 2273"/>
                <a:gd name="T102" fmla="*/ 899 w 2267"/>
                <a:gd name="T103" fmla="*/ 310 h 2273"/>
                <a:gd name="T104" fmla="*/ 889 w 2267"/>
                <a:gd name="T105" fmla="*/ 97 h 2273"/>
                <a:gd name="T106" fmla="*/ 960 w 2267"/>
                <a:gd name="T107" fmla="*/ 14 h 2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67" h="2273">
                  <a:moveTo>
                    <a:pt x="1128" y="566"/>
                  </a:moveTo>
                  <a:lnTo>
                    <a:pt x="1071" y="569"/>
                  </a:lnTo>
                  <a:lnTo>
                    <a:pt x="1016" y="577"/>
                  </a:lnTo>
                  <a:lnTo>
                    <a:pt x="962" y="590"/>
                  </a:lnTo>
                  <a:lnTo>
                    <a:pt x="910" y="608"/>
                  </a:lnTo>
                  <a:lnTo>
                    <a:pt x="860" y="632"/>
                  </a:lnTo>
                  <a:lnTo>
                    <a:pt x="814" y="659"/>
                  </a:lnTo>
                  <a:lnTo>
                    <a:pt x="769" y="691"/>
                  </a:lnTo>
                  <a:lnTo>
                    <a:pt x="728" y="727"/>
                  </a:lnTo>
                  <a:lnTo>
                    <a:pt x="690" y="766"/>
                  </a:lnTo>
                  <a:lnTo>
                    <a:pt x="656" y="809"/>
                  </a:lnTo>
                  <a:lnTo>
                    <a:pt x="626" y="856"/>
                  </a:lnTo>
                  <a:lnTo>
                    <a:pt x="600" y="905"/>
                  </a:lnTo>
                  <a:lnTo>
                    <a:pt x="578" y="956"/>
                  </a:lnTo>
                  <a:lnTo>
                    <a:pt x="562" y="1010"/>
                  </a:lnTo>
                  <a:lnTo>
                    <a:pt x="550" y="1066"/>
                  </a:lnTo>
                  <a:lnTo>
                    <a:pt x="544" y="1124"/>
                  </a:lnTo>
                  <a:lnTo>
                    <a:pt x="543" y="1186"/>
                  </a:lnTo>
                  <a:lnTo>
                    <a:pt x="548" y="1245"/>
                  </a:lnTo>
                  <a:lnTo>
                    <a:pt x="559" y="1303"/>
                  </a:lnTo>
                  <a:lnTo>
                    <a:pt x="575" y="1359"/>
                  </a:lnTo>
                  <a:lnTo>
                    <a:pt x="597" y="1413"/>
                  </a:lnTo>
                  <a:lnTo>
                    <a:pt x="623" y="1464"/>
                  </a:lnTo>
                  <a:lnTo>
                    <a:pt x="655" y="1511"/>
                  </a:lnTo>
                  <a:lnTo>
                    <a:pt x="689" y="1555"/>
                  </a:lnTo>
                  <a:lnTo>
                    <a:pt x="729" y="1597"/>
                  </a:lnTo>
                  <a:lnTo>
                    <a:pt x="772" y="1634"/>
                  </a:lnTo>
                  <a:lnTo>
                    <a:pt x="819" y="1666"/>
                  </a:lnTo>
                  <a:lnTo>
                    <a:pt x="869" y="1695"/>
                  </a:lnTo>
                  <a:lnTo>
                    <a:pt x="920" y="1718"/>
                  </a:lnTo>
                  <a:lnTo>
                    <a:pt x="975" y="1736"/>
                  </a:lnTo>
                  <a:lnTo>
                    <a:pt x="1033" y="1749"/>
                  </a:lnTo>
                  <a:lnTo>
                    <a:pt x="1093" y="1756"/>
                  </a:lnTo>
                  <a:lnTo>
                    <a:pt x="1152" y="1757"/>
                  </a:lnTo>
                  <a:lnTo>
                    <a:pt x="1209" y="1752"/>
                  </a:lnTo>
                  <a:lnTo>
                    <a:pt x="1265" y="1742"/>
                  </a:lnTo>
                  <a:lnTo>
                    <a:pt x="1320" y="1725"/>
                  </a:lnTo>
                  <a:lnTo>
                    <a:pt x="1373" y="1704"/>
                  </a:lnTo>
                  <a:lnTo>
                    <a:pt x="1423" y="1676"/>
                  </a:lnTo>
                  <a:lnTo>
                    <a:pt x="1471" y="1645"/>
                  </a:lnTo>
                  <a:lnTo>
                    <a:pt x="1517" y="1607"/>
                  </a:lnTo>
                  <a:lnTo>
                    <a:pt x="1555" y="1570"/>
                  </a:lnTo>
                  <a:lnTo>
                    <a:pt x="1588" y="1532"/>
                  </a:lnTo>
                  <a:lnTo>
                    <a:pt x="1618" y="1490"/>
                  </a:lnTo>
                  <a:lnTo>
                    <a:pt x="1644" y="1445"/>
                  </a:lnTo>
                  <a:lnTo>
                    <a:pt x="1667" y="1399"/>
                  </a:lnTo>
                  <a:lnTo>
                    <a:pt x="1685" y="1352"/>
                  </a:lnTo>
                  <a:lnTo>
                    <a:pt x="1699" y="1302"/>
                  </a:lnTo>
                  <a:lnTo>
                    <a:pt x="1709" y="1250"/>
                  </a:lnTo>
                  <a:lnTo>
                    <a:pt x="1715" y="1198"/>
                  </a:lnTo>
                  <a:lnTo>
                    <a:pt x="1715" y="1139"/>
                  </a:lnTo>
                  <a:lnTo>
                    <a:pt x="1710" y="1081"/>
                  </a:lnTo>
                  <a:lnTo>
                    <a:pt x="1699" y="1023"/>
                  </a:lnTo>
                  <a:lnTo>
                    <a:pt x="1684" y="968"/>
                  </a:lnTo>
                  <a:lnTo>
                    <a:pt x="1663" y="914"/>
                  </a:lnTo>
                  <a:lnTo>
                    <a:pt x="1636" y="862"/>
                  </a:lnTo>
                  <a:lnTo>
                    <a:pt x="1605" y="813"/>
                  </a:lnTo>
                  <a:lnTo>
                    <a:pt x="1568" y="767"/>
                  </a:lnTo>
                  <a:lnTo>
                    <a:pt x="1532" y="728"/>
                  </a:lnTo>
                  <a:lnTo>
                    <a:pt x="1494" y="695"/>
                  </a:lnTo>
                  <a:lnTo>
                    <a:pt x="1452" y="664"/>
                  </a:lnTo>
                  <a:lnTo>
                    <a:pt x="1409" y="638"/>
                  </a:lnTo>
                  <a:lnTo>
                    <a:pt x="1363" y="615"/>
                  </a:lnTo>
                  <a:lnTo>
                    <a:pt x="1315" y="596"/>
                  </a:lnTo>
                  <a:lnTo>
                    <a:pt x="1267" y="582"/>
                  </a:lnTo>
                  <a:lnTo>
                    <a:pt x="1217" y="573"/>
                  </a:lnTo>
                  <a:lnTo>
                    <a:pt x="1165" y="567"/>
                  </a:lnTo>
                  <a:lnTo>
                    <a:pt x="1128" y="566"/>
                  </a:lnTo>
                  <a:close/>
                  <a:moveTo>
                    <a:pt x="1128" y="0"/>
                  </a:moveTo>
                  <a:lnTo>
                    <a:pt x="1200" y="3"/>
                  </a:lnTo>
                  <a:lnTo>
                    <a:pt x="1221" y="8"/>
                  </a:lnTo>
                  <a:lnTo>
                    <a:pt x="1238" y="16"/>
                  </a:lnTo>
                  <a:lnTo>
                    <a:pt x="1253" y="29"/>
                  </a:lnTo>
                  <a:lnTo>
                    <a:pt x="1265" y="45"/>
                  </a:lnTo>
                  <a:lnTo>
                    <a:pt x="1273" y="66"/>
                  </a:lnTo>
                  <a:lnTo>
                    <a:pt x="1277" y="89"/>
                  </a:lnTo>
                  <a:lnTo>
                    <a:pt x="1276" y="115"/>
                  </a:lnTo>
                  <a:lnTo>
                    <a:pt x="1258" y="237"/>
                  </a:lnTo>
                  <a:lnTo>
                    <a:pt x="1258" y="254"/>
                  </a:lnTo>
                  <a:lnTo>
                    <a:pt x="1265" y="270"/>
                  </a:lnTo>
                  <a:lnTo>
                    <a:pt x="1274" y="283"/>
                  </a:lnTo>
                  <a:lnTo>
                    <a:pt x="1288" y="294"/>
                  </a:lnTo>
                  <a:lnTo>
                    <a:pt x="1304" y="300"/>
                  </a:lnTo>
                  <a:lnTo>
                    <a:pt x="1373" y="317"/>
                  </a:lnTo>
                  <a:lnTo>
                    <a:pt x="1439" y="339"/>
                  </a:lnTo>
                  <a:lnTo>
                    <a:pt x="1502" y="368"/>
                  </a:lnTo>
                  <a:lnTo>
                    <a:pt x="1564" y="401"/>
                  </a:lnTo>
                  <a:lnTo>
                    <a:pt x="1622" y="438"/>
                  </a:lnTo>
                  <a:lnTo>
                    <a:pt x="1635" y="445"/>
                  </a:lnTo>
                  <a:lnTo>
                    <a:pt x="1649" y="448"/>
                  </a:lnTo>
                  <a:lnTo>
                    <a:pt x="1665" y="447"/>
                  </a:lnTo>
                  <a:lnTo>
                    <a:pt x="1679" y="442"/>
                  </a:lnTo>
                  <a:lnTo>
                    <a:pt x="1694" y="431"/>
                  </a:lnTo>
                  <a:lnTo>
                    <a:pt x="1710" y="416"/>
                  </a:lnTo>
                  <a:lnTo>
                    <a:pt x="1783" y="321"/>
                  </a:lnTo>
                  <a:lnTo>
                    <a:pt x="1798" y="307"/>
                  </a:lnTo>
                  <a:lnTo>
                    <a:pt x="1814" y="296"/>
                  </a:lnTo>
                  <a:lnTo>
                    <a:pt x="1833" y="291"/>
                  </a:lnTo>
                  <a:lnTo>
                    <a:pt x="1852" y="289"/>
                  </a:lnTo>
                  <a:lnTo>
                    <a:pt x="1871" y="292"/>
                  </a:lnTo>
                  <a:lnTo>
                    <a:pt x="1890" y="299"/>
                  </a:lnTo>
                  <a:lnTo>
                    <a:pt x="1906" y="311"/>
                  </a:lnTo>
                  <a:lnTo>
                    <a:pt x="1963" y="369"/>
                  </a:lnTo>
                  <a:lnTo>
                    <a:pt x="2016" y="430"/>
                  </a:lnTo>
                  <a:lnTo>
                    <a:pt x="2064" y="495"/>
                  </a:lnTo>
                  <a:lnTo>
                    <a:pt x="2074" y="514"/>
                  </a:lnTo>
                  <a:lnTo>
                    <a:pt x="2078" y="533"/>
                  </a:lnTo>
                  <a:lnTo>
                    <a:pt x="2079" y="552"/>
                  </a:lnTo>
                  <a:lnTo>
                    <a:pt x="2075" y="572"/>
                  </a:lnTo>
                  <a:lnTo>
                    <a:pt x="2066" y="589"/>
                  </a:lnTo>
                  <a:lnTo>
                    <a:pt x="2054" y="605"/>
                  </a:lnTo>
                  <a:lnTo>
                    <a:pt x="2037" y="617"/>
                  </a:lnTo>
                  <a:lnTo>
                    <a:pt x="1922" y="687"/>
                  </a:lnTo>
                  <a:lnTo>
                    <a:pt x="1910" y="696"/>
                  </a:lnTo>
                  <a:lnTo>
                    <a:pt x="1902" y="708"/>
                  </a:lnTo>
                  <a:lnTo>
                    <a:pt x="1897" y="720"/>
                  </a:lnTo>
                  <a:lnTo>
                    <a:pt x="1895" y="735"/>
                  </a:lnTo>
                  <a:lnTo>
                    <a:pt x="1897" y="749"/>
                  </a:lnTo>
                  <a:lnTo>
                    <a:pt x="1902" y="763"/>
                  </a:lnTo>
                  <a:lnTo>
                    <a:pt x="1930" y="827"/>
                  </a:lnTo>
                  <a:lnTo>
                    <a:pt x="1954" y="893"/>
                  </a:lnTo>
                  <a:lnTo>
                    <a:pt x="1972" y="962"/>
                  </a:lnTo>
                  <a:lnTo>
                    <a:pt x="1985" y="1031"/>
                  </a:lnTo>
                  <a:lnTo>
                    <a:pt x="1993" y="1102"/>
                  </a:lnTo>
                  <a:lnTo>
                    <a:pt x="1996" y="1116"/>
                  </a:lnTo>
                  <a:lnTo>
                    <a:pt x="2002" y="1130"/>
                  </a:lnTo>
                  <a:lnTo>
                    <a:pt x="2012" y="1141"/>
                  </a:lnTo>
                  <a:lnTo>
                    <a:pt x="2025" y="1149"/>
                  </a:lnTo>
                  <a:lnTo>
                    <a:pt x="2042" y="1155"/>
                  </a:lnTo>
                  <a:lnTo>
                    <a:pt x="2064" y="1157"/>
                  </a:lnTo>
                  <a:lnTo>
                    <a:pt x="2068" y="1157"/>
                  </a:lnTo>
                  <a:lnTo>
                    <a:pt x="2078" y="1157"/>
                  </a:lnTo>
                  <a:lnTo>
                    <a:pt x="2093" y="1157"/>
                  </a:lnTo>
                  <a:lnTo>
                    <a:pt x="2113" y="1157"/>
                  </a:lnTo>
                  <a:lnTo>
                    <a:pt x="2135" y="1157"/>
                  </a:lnTo>
                  <a:lnTo>
                    <a:pt x="2160" y="1157"/>
                  </a:lnTo>
                  <a:lnTo>
                    <a:pt x="2184" y="1157"/>
                  </a:lnTo>
                  <a:lnTo>
                    <a:pt x="2204" y="1159"/>
                  </a:lnTo>
                  <a:lnTo>
                    <a:pt x="2223" y="1166"/>
                  </a:lnTo>
                  <a:lnTo>
                    <a:pt x="2239" y="1177"/>
                  </a:lnTo>
                  <a:lnTo>
                    <a:pt x="2252" y="1193"/>
                  </a:lnTo>
                  <a:lnTo>
                    <a:pt x="2261" y="1210"/>
                  </a:lnTo>
                  <a:lnTo>
                    <a:pt x="2266" y="1229"/>
                  </a:lnTo>
                  <a:lnTo>
                    <a:pt x="2267" y="1250"/>
                  </a:lnTo>
                  <a:lnTo>
                    <a:pt x="2258" y="1331"/>
                  </a:lnTo>
                  <a:lnTo>
                    <a:pt x="2244" y="1413"/>
                  </a:lnTo>
                  <a:lnTo>
                    <a:pt x="2225" y="1491"/>
                  </a:lnTo>
                  <a:lnTo>
                    <a:pt x="2217" y="1510"/>
                  </a:lnTo>
                  <a:lnTo>
                    <a:pt x="2204" y="1527"/>
                  </a:lnTo>
                  <a:lnTo>
                    <a:pt x="2189" y="1539"/>
                  </a:lnTo>
                  <a:lnTo>
                    <a:pt x="2172" y="1548"/>
                  </a:lnTo>
                  <a:lnTo>
                    <a:pt x="2152" y="1552"/>
                  </a:lnTo>
                  <a:lnTo>
                    <a:pt x="2133" y="1552"/>
                  </a:lnTo>
                  <a:lnTo>
                    <a:pt x="2113" y="1547"/>
                  </a:lnTo>
                  <a:lnTo>
                    <a:pt x="1987" y="1498"/>
                  </a:lnTo>
                  <a:lnTo>
                    <a:pt x="1974" y="1495"/>
                  </a:lnTo>
                  <a:lnTo>
                    <a:pt x="1960" y="1495"/>
                  </a:lnTo>
                  <a:lnTo>
                    <a:pt x="1947" y="1499"/>
                  </a:lnTo>
                  <a:lnTo>
                    <a:pt x="1935" y="1505"/>
                  </a:lnTo>
                  <a:lnTo>
                    <a:pt x="1924" y="1515"/>
                  </a:lnTo>
                  <a:lnTo>
                    <a:pt x="1916" y="1528"/>
                  </a:lnTo>
                  <a:lnTo>
                    <a:pt x="1893" y="1577"/>
                  </a:lnTo>
                  <a:lnTo>
                    <a:pt x="1863" y="1626"/>
                  </a:lnTo>
                  <a:lnTo>
                    <a:pt x="1831" y="1677"/>
                  </a:lnTo>
                  <a:lnTo>
                    <a:pt x="1793" y="1725"/>
                  </a:lnTo>
                  <a:lnTo>
                    <a:pt x="1752" y="1772"/>
                  </a:lnTo>
                  <a:lnTo>
                    <a:pt x="1710" y="1815"/>
                  </a:lnTo>
                  <a:lnTo>
                    <a:pt x="1699" y="1826"/>
                  </a:lnTo>
                  <a:lnTo>
                    <a:pt x="1694" y="1838"/>
                  </a:lnTo>
                  <a:lnTo>
                    <a:pt x="1691" y="1851"/>
                  </a:lnTo>
                  <a:lnTo>
                    <a:pt x="1692" y="1866"/>
                  </a:lnTo>
                  <a:lnTo>
                    <a:pt x="1696" y="1879"/>
                  </a:lnTo>
                  <a:lnTo>
                    <a:pt x="1703" y="1891"/>
                  </a:lnTo>
                  <a:lnTo>
                    <a:pt x="1788" y="1998"/>
                  </a:lnTo>
                  <a:lnTo>
                    <a:pt x="1798" y="2015"/>
                  </a:lnTo>
                  <a:lnTo>
                    <a:pt x="1804" y="2035"/>
                  </a:lnTo>
                  <a:lnTo>
                    <a:pt x="1806" y="2054"/>
                  </a:lnTo>
                  <a:lnTo>
                    <a:pt x="1803" y="2073"/>
                  </a:lnTo>
                  <a:lnTo>
                    <a:pt x="1796" y="2092"/>
                  </a:lnTo>
                  <a:lnTo>
                    <a:pt x="1785" y="2109"/>
                  </a:lnTo>
                  <a:lnTo>
                    <a:pt x="1770" y="2122"/>
                  </a:lnTo>
                  <a:lnTo>
                    <a:pt x="1701" y="2166"/>
                  </a:lnTo>
                  <a:lnTo>
                    <a:pt x="1631" y="2204"/>
                  </a:lnTo>
                  <a:lnTo>
                    <a:pt x="1558" y="2237"/>
                  </a:lnTo>
                  <a:lnTo>
                    <a:pt x="1537" y="2242"/>
                  </a:lnTo>
                  <a:lnTo>
                    <a:pt x="1518" y="2243"/>
                  </a:lnTo>
                  <a:lnTo>
                    <a:pt x="1499" y="2238"/>
                  </a:lnTo>
                  <a:lnTo>
                    <a:pt x="1481" y="2230"/>
                  </a:lnTo>
                  <a:lnTo>
                    <a:pt x="1466" y="2218"/>
                  </a:lnTo>
                  <a:lnTo>
                    <a:pt x="1454" y="2203"/>
                  </a:lnTo>
                  <a:lnTo>
                    <a:pt x="1446" y="2183"/>
                  </a:lnTo>
                  <a:lnTo>
                    <a:pt x="1406" y="2054"/>
                  </a:lnTo>
                  <a:lnTo>
                    <a:pt x="1398" y="2038"/>
                  </a:lnTo>
                  <a:lnTo>
                    <a:pt x="1387" y="2026"/>
                  </a:lnTo>
                  <a:lnTo>
                    <a:pt x="1373" y="2017"/>
                  </a:lnTo>
                  <a:lnTo>
                    <a:pt x="1356" y="2013"/>
                  </a:lnTo>
                  <a:lnTo>
                    <a:pt x="1339" y="2014"/>
                  </a:lnTo>
                  <a:lnTo>
                    <a:pt x="1271" y="2030"/>
                  </a:lnTo>
                  <a:lnTo>
                    <a:pt x="1200" y="2038"/>
                  </a:lnTo>
                  <a:lnTo>
                    <a:pt x="1130" y="2041"/>
                  </a:lnTo>
                  <a:lnTo>
                    <a:pt x="1075" y="2040"/>
                  </a:lnTo>
                  <a:lnTo>
                    <a:pt x="1031" y="2036"/>
                  </a:lnTo>
                  <a:lnTo>
                    <a:pt x="989" y="2029"/>
                  </a:lnTo>
                  <a:lnTo>
                    <a:pt x="971" y="2029"/>
                  </a:lnTo>
                  <a:lnTo>
                    <a:pt x="956" y="2034"/>
                  </a:lnTo>
                  <a:lnTo>
                    <a:pt x="943" y="2043"/>
                  </a:lnTo>
                  <a:lnTo>
                    <a:pt x="932" y="2056"/>
                  </a:lnTo>
                  <a:lnTo>
                    <a:pt x="926" y="2072"/>
                  </a:lnTo>
                  <a:lnTo>
                    <a:pt x="896" y="2206"/>
                  </a:lnTo>
                  <a:lnTo>
                    <a:pt x="889" y="2226"/>
                  </a:lnTo>
                  <a:lnTo>
                    <a:pt x="879" y="2242"/>
                  </a:lnTo>
                  <a:lnTo>
                    <a:pt x="864" y="2256"/>
                  </a:lnTo>
                  <a:lnTo>
                    <a:pt x="847" y="2266"/>
                  </a:lnTo>
                  <a:lnTo>
                    <a:pt x="829" y="2272"/>
                  </a:lnTo>
                  <a:lnTo>
                    <a:pt x="808" y="2273"/>
                  </a:lnTo>
                  <a:lnTo>
                    <a:pt x="788" y="2269"/>
                  </a:lnTo>
                  <a:lnTo>
                    <a:pt x="713" y="2242"/>
                  </a:lnTo>
                  <a:lnTo>
                    <a:pt x="639" y="2210"/>
                  </a:lnTo>
                  <a:lnTo>
                    <a:pt x="568" y="2172"/>
                  </a:lnTo>
                  <a:lnTo>
                    <a:pt x="552" y="2160"/>
                  </a:lnTo>
                  <a:lnTo>
                    <a:pt x="540" y="2145"/>
                  </a:lnTo>
                  <a:lnTo>
                    <a:pt x="531" y="2126"/>
                  </a:lnTo>
                  <a:lnTo>
                    <a:pt x="528" y="2106"/>
                  </a:lnTo>
                  <a:lnTo>
                    <a:pt x="529" y="2084"/>
                  </a:lnTo>
                  <a:lnTo>
                    <a:pt x="537" y="2061"/>
                  </a:lnTo>
                  <a:lnTo>
                    <a:pt x="549" y="2038"/>
                  </a:lnTo>
                  <a:lnTo>
                    <a:pt x="616" y="1936"/>
                  </a:lnTo>
                  <a:lnTo>
                    <a:pt x="622" y="1924"/>
                  </a:lnTo>
                  <a:lnTo>
                    <a:pt x="625" y="1910"/>
                  </a:lnTo>
                  <a:lnTo>
                    <a:pt x="625" y="1896"/>
                  </a:lnTo>
                  <a:lnTo>
                    <a:pt x="621" y="1883"/>
                  </a:lnTo>
                  <a:lnTo>
                    <a:pt x="615" y="1871"/>
                  </a:lnTo>
                  <a:lnTo>
                    <a:pt x="605" y="1861"/>
                  </a:lnTo>
                  <a:lnTo>
                    <a:pt x="559" y="1822"/>
                  </a:lnTo>
                  <a:lnTo>
                    <a:pt x="516" y="1781"/>
                  </a:lnTo>
                  <a:lnTo>
                    <a:pt x="475" y="1737"/>
                  </a:lnTo>
                  <a:lnTo>
                    <a:pt x="439" y="1691"/>
                  </a:lnTo>
                  <a:lnTo>
                    <a:pt x="404" y="1642"/>
                  </a:lnTo>
                  <a:lnTo>
                    <a:pt x="374" y="1591"/>
                  </a:lnTo>
                  <a:lnTo>
                    <a:pt x="365" y="1579"/>
                  </a:lnTo>
                  <a:lnTo>
                    <a:pt x="353" y="1570"/>
                  </a:lnTo>
                  <a:lnTo>
                    <a:pt x="340" y="1566"/>
                  </a:lnTo>
                  <a:lnTo>
                    <a:pt x="324" y="1565"/>
                  </a:lnTo>
                  <a:lnTo>
                    <a:pt x="306" y="1568"/>
                  </a:lnTo>
                  <a:lnTo>
                    <a:pt x="287" y="1576"/>
                  </a:lnTo>
                  <a:lnTo>
                    <a:pt x="179" y="1628"/>
                  </a:lnTo>
                  <a:lnTo>
                    <a:pt x="160" y="1636"/>
                  </a:lnTo>
                  <a:lnTo>
                    <a:pt x="141" y="1638"/>
                  </a:lnTo>
                  <a:lnTo>
                    <a:pt x="121" y="1635"/>
                  </a:lnTo>
                  <a:lnTo>
                    <a:pt x="103" y="1627"/>
                  </a:lnTo>
                  <a:lnTo>
                    <a:pt x="87" y="1616"/>
                  </a:lnTo>
                  <a:lnTo>
                    <a:pt x="73" y="1601"/>
                  </a:lnTo>
                  <a:lnTo>
                    <a:pt x="64" y="1583"/>
                  </a:lnTo>
                  <a:lnTo>
                    <a:pt x="38" y="1506"/>
                  </a:lnTo>
                  <a:lnTo>
                    <a:pt x="16" y="1428"/>
                  </a:lnTo>
                  <a:lnTo>
                    <a:pt x="1" y="1347"/>
                  </a:lnTo>
                  <a:lnTo>
                    <a:pt x="0" y="1329"/>
                  </a:lnTo>
                  <a:lnTo>
                    <a:pt x="3" y="1312"/>
                  </a:lnTo>
                  <a:lnTo>
                    <a:pt x="10" y="1296"/>
                  </a:lnTo>
                  <a:lnTo>
                    <a:pt x="19" y="1281"/>
                  </a:lnTo>
                  <a:lnTo>
                    <a:pt x="34" y="1269"/>
                  </a:lnTo>
                  <a:lnTo>
                    <a:pt x="50" y="1259"/>
                  </a:lnTo>
                  <a:lnTo>
                    <a:pt x="69" y="1252"/>
                  </a:lnTo>
                  <a:lnTo>
                    <a:pt x="92" y="1248"/>
                  </a:lnTo>
                  <a:lnTo>
                    <a:pt x="213" y="1238"/>
                  </a:lnTo>
                  <a:lnTo>
                    <a:pt x="229" y="1233"/>
                  </a:lnTo>
                  <a:lnTo>
                    <a:pt x="243" y="1225"/>
                  </a:lnTo>
                  <a:lnTo>
                    <a:pt x="255" y="1213"/>
                  </a:lnTo>
                  <a:lnTo>
                    <a:pt x="262" y="1198"/>
                  </a:lnTo>
                  <a:lnTo>
                    <a:pt x="264" y="1180"/>
                  </a:lnTo>
                  <a:lnTo>
                    <a:pt x="263" y="1144"/>
                  </a:lnTo>
                  <a:lnTo>
                    <a:pt x="265" y="1107"/>
                  </a:lnTo>
                  <a:lnTo>
                    <a:pt x="272" y="1036"/>
                  </a:lnTo>
                  <a:lnTo>
                    <a:pt x="284" y="966"/>
                  </a:lnTo>
                  <a:lnTo>
                    <a:pt x="302" y="897"/>
                  </a:lnTo>
                  <a:lnTo>
                    <a:pt x="326" y="832"/>
                  </a:lnTo>
                  <a:lnTo>
                    <a:pt x="330" y="818"/>
                  </a:lnTo>
                  <a:lnTo>
                    <a:pt x="329" y="804"/>
                  </a:lnTo>
                  <a:lnTo>
                    <a:pt x="325" y="788"/>
                  </a:lnTo>
                  <a:lnTo>
                    <a:pt x="317" y="775"/>
                  </a:lnTo>
                  <a:lnTo>
                    <a:pt x="302" y="763"/>
                  </a:lnTo>
                  <a:lnTo>
                    <a:pt x="285" y="752"/>
                  </a:lnTo>
                  <a:lnTo>
                    <a:pt x="177" y="699"/>
                  </a:lnTo>
                  <a:lnTo>
                    <a:pt x="160" y="688"/>
                  </a:lnTo>
                  <a:lnTo>
                    <a:pt x="147" y="673"/>
                  </a:lnTo>
                  <a:lnTo>
                    <a:pt x="136" y="656"/>
                  </a:lnTo>
                  <a:lnTo>
                    <a:pt x="130" y="638"/>
                  </a:lnTo>
                  <a:lnTo>
                    <a:pt x="129" y="617"/>
                  </a:lnTo>
                  <a:lnTo>
                    <a:pt x="132" y="598"/>
                  </a:lnTo>
                  <a:lnTo>
                    <a:pt x="141" y="579"/>
                  </a:lnTo>
                  <a:lnTo>
                    <a:pt x="183" y="511"/>
                  </a:lnTo>
                  <a:lnTo>
                    <a:pt x="230" y="444"/>
                  </a:lnTo>
                  <a:lnTo>
                    <a:pt x="282" y="382"/>
                  </a:lnTo>
                  <a:lnTo>
                    <a:pt x="297" y="369"/>
                  </a:lnTo>
                  <a:lnTo>
                    <a:pt x="316" y="360"/>
                  </a:lnTo>
                  <a:lnTo>
                    <a:pt x="335" y="356"/>
                  </a:lnTo>
                  <a:lnTo>
                    <a:pt x="355" y="357"/>
                  </a:lnTo>
                  <a:lnTo>
                    <a:pt x="376" y="363"/>
                  </a:lnTo>
                  <a:lnTo>
                    <a:pt x="396" y="375"/>
                  </a:lnTo>
                  <a:lnTo>
                    <a:pt x="415" y="392"/>
                  </a:lnTo>
                  <a:lnTo>
                    <a:pt x="499" y="482"/>
                  </a:lnTo>
                  <a:lnTo>
                    <a:pt x="512" y="492"/>
                  </a:lnTo>
                  <a:lnTo>
                    <a:pt x="527" y="498"/>
                  </a:lnTo>
                  <a:lnTo>
                    <a:pt x="544" y="499"/>
                  </a:lnTo>
                  <a:lnTo>
                    <a:pt x="559" y="496"/>
                  </a:lnTo>
                  <a:lnTo>
                    <a:pt x="574" y="487"/>
                  </a:lnTo>
                  <a:lnTo>
                    <a:pt x="629" y="443"/>
                  </a:lnTo>
                  <a:lnTo>
                    <a:pt x="688" y="405"/>
                  </a:lnTo>
                  <a:lnTo>
                    <a:pt x="750" y="370"/>
                  </a:lnTo>
                  <a:lnTo>
                    <a:pt x="816" y="342"/>
                  </a:lnTo>
                  <a:lnTo>
                    <a:pt x="884" y="318"/>
                  </a:lnTo>
                  <a:lnTo>
                    <a:pt x="899" y="310"/>
                  </a:lnTo>
                  <a:lnTo>
                    <a:pt x="910" y="299"/>
                  </a:lnTo>
                  <a:lnTo>
                    <a:pt x="918" y="284"/>
                  </a:lnTo>
                  <a:lnTo>
                    <a:pt x="922" y="267"/>
                  </a:lnTo>
                  <a:lnTo>
                    <a:pt x="920" y="250"/>
                  </a:lnTo>
                  <a:lnTo>
                    <a:pt x="891" y="118"/>
                  </a:lnTo>
                  <a:lnTo>
                    <a:pt x="889" y="97"/>
                  </a:lnTo>
                  <a:lnTo>
                    <a:pt x="891" y="77"/>
                  </a:lnTo>
                  <a:lnTo>
                    <a:pt x="898" y="58"/>
                  </a:lnTo>
                  <a:lnTo>
                    <a:pt x="909" y="42"/>
                  </a:lnTo>
                  <a:lnTo>
                    <a:pt x="923" y="29"/>
                  </a:lnTo>
                  <a:lnTo>
                    <a:pt x="941" y="19"/>
                  </a:lnTo>
                  <a:lnTo>
                    <a:pt x="960" y="14"/>
                  </a:lnTo>
                  <a:lnTo>
                    <a:pt x="1044" y="4"/>
                  </a:lnTo>
                  <a:lnTo>
                    <a:pt x="11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s-ES" sz="1350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101" name="Group 5">
            <a:extLst>
              <a:ext uri="{FF2B5EF4-FFF2-40B4-BE49-F238E27FC236}">
                <a16:creationId xmlns:a16="http://schemas.microsoft.com/office/drawing/2014/main" id="{A7618235-FB5C-4790-8F5D-F51A1E9526C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936125" y="5350020"/>
            <a:ext cx="432911" cy="432911"/>
            <a:chOff x="607" y="1039"/>
            <a:chExt cx="480" cy="480"/>
          </a:xfrm>
          <a:solidFill>
            <a:schemeClr val="accent1"/>
          </a:solidFill>
        </p:grpSpPr>
        <p:sp>
          <p:nvSpPr>
            <p:cNvPr id="102" name="Freeform 7">
              <a:extLst>
                <a:ext uri="{FF2B5EF4-FFF2-40B4-BE49-F238E27FC236}">
                  <a16:creationId xmlns:a16="http://schemas.microsoft.com/office/drawing/2014/main" id="{646F2DA7-390B-44F5-A337-985F18DD94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7" y="1039"/>
              <a:ext cx="480" cy="480"/>
            </a:xfrm>
            <a:custGeom>
              <a:avLst/>
              <a:gdLst>
                <a:gd name="T0" fmla="*/ 1648 w 3360"/>
                <a:gd name="T1" fmla="*/ 302 h 3359"/>
                <a:gd name="T2" fmla="*/ 336 w 3360"/>
                <a:gd name="T3" fmla="*/ 971 h 3359"/>
                <a:gd name="T4" fmla="*/ 301 w 3360"/>
                <a:gd name="T5" fmla="*/ 1003 h 3359"/>
                <a:gd name="T6" fmla="*/ 282 w 3360"/>
                <a:gd name="T7" fmla="*/ 1045 h 3359"/>
                <a:gd name="T8" fmla="*/ 280 w 3360"/>
                <a:gd name="T9" fmla="*/ 2967 h 3359"/>
                <a:gd name="T10" fmla="*/ 291 w 3360"/>
                <a:gd name="T11" fmla="*/ 3016 h 3359"/>
                <a:gd name="T12" fmla="*/ 322 w 3360"/>
                <a:gd name="T13" fmla="*/ 3055 h 3359"/>
                <a:gd name="T14" fmla="*/ 367 w 3360"/>
                <a:gd name="T15" fmla="*/ 3076 h 3359"/>
                <a:gd name="T16" fmla="*/ 2968 w 3360"/>
                <a:gd name="T17" fmla="*/ 3079 h 3359"/>
                <a:gd name="T18" fmla="*/ 3017 w 3360"/>
                <a:gd name="T19" fmla="*/ 3068 h 3359"/>
                <a:gd name="T20" fmla="*/ 3056 w 3360"/>
                <a:gd name="T21" fmla="*/ 3037 h 3359"/>
                <a:gd name="T22" fmla="*/ 3077 w 3360"/>
                <a:gd name="T23" fmla="*/ 2992 h 3359"/>
                <a:gd name="T24" fmla="*/ 3080 w 3360"/>
                <a:gd name="T25" fmla="*/ 1068 h 3359"/>
                <a:gd name="T26" fmla="*/ 3071 w 3360"/>
                <a:gd name="T27" fmla="*/ 1022 h 3359"/>
                <a:gd name="T28" fmla="*/ 3043 w 3360"/>
                <a:gd name="T29" fmla="*/ 985 h 3359"/>
                <a:gd name="T30" fmla="*/ 1740 w 3360"/>
                <a:gd name="T31" fmla="*/ 313 h 3359"/>
                <a:gd name="T32" fmla="*/ 1695 w 3360"/>
                <a:gd name="T33" fmla="*/ 297 h 3359"/>
                <a:gd name="T34" fmla="*/ 1667 w 3360"/>
                <a:gd name="T35" fmla="*/ 0 h 3359"/>
                <a:gd name="T36" fmla="*/ 1733 w 3360"/>
                <a:gd name="T37" fmla="*/ 5 h 3359"/>
                <a:gd name="T38" fmla="*/ 1796 w 3360"/>
                <a:gd name="T39" fmla="*/ 30 h 3359"/>
                <a:gd name="T40" fmla="*/ 3277 w 3360"/>
                <a:gd name="T41" fmla="*/ 797 h 3359"/>
                <a:gd name="T42" fmla="*/ 3321 w 3360"/>
                <a:gd name="T43" fmla="*/ 846 h 3359"/>
                <a:gd name="T44" fmla="*/ 3350 w 3360"/>
                <a:gd name="T45" fmla="*/ 905 h 3359"/>
                <a:gd name="T46" fmla="*/ 3360 w 3360"/>
                <a:gd name="T47" fmla="*/ 971 h 3359"/>
                <a:gd name="T48" fmla="*/ 3357 w 3360"/>
                <a:gd name="T49" fmla="*/ 3172 h 3359"/>
                <a:gd name="T50" fmla="*/ 3335 w 3360"/>
                <a:gd name="T51" fmla="*/ 3238 h 3359"/>
                <a:gd name="T52" fmla="*/ 3295 w 3360"/>
                <a:gd name="T53" fmla="*/ 3294 h 3359"/>
                <a:gd name="T54" fmla="*/ 3239 w 3360"/>
                <a:gd name="T55" fmla="*/ 3334 h 3359"/>
                <a:gd name="T56" fmla="*/ 3173 w 3360"/>
                <a:gd name="T57" fmla="*/ 3356 h 3359"/>
                <a:gd name="T58" fmla="*/ 224 w 3360"/>
                <a:gd name="T59" fmla="*/ 3359 h 3359"/>
                <a:gd name="T60" fmla="*/ 153 w 3360"/>
                <a:gd name="T61" fmla="*/ 3348 h 3359"/>
                <a:gd name="T62" fmla="*/ 92 w 3360"/>
                <a:gd name="T63" fmla="*/ 3316 h 3359"/>
                <a:gd name="T64" fmla="*/ 43 w 3360"/>
                <a:gd name="T65" fmla="*/ 3267 h 3359"/>
                <a:gd name="T66" fmla="*/ 11 w 3360"/>
                <a:gd name="T67" fmla="*/ 3206 h 3359"/>
                <a:gd name="T68" fmla="*/ 0 w 3360"/>
                <a:gd name="T69" fmla="*/ 3135 h 3359"/>
                <a:gd name="T70" fmla="*/ 3 w 3360"/>
                <a:gd name="T71" fmla="*/ 938 h 3359"/>
                <a:gd name="T72" fmla="*/ 22 w 3360"/>
                <a:gd name="T73" fmla="*/ 875 h 3359"/>
                <a:gd name="T74" fmla="*/ 59 w 3360"/>
                <a:gd name="T75" fmla="*/ 820 h 3359"/>
                <a:gd name="T76" fmla="*/ 112 w 3360"/>
                <a:gd name="T77" fmla="*/ 778 h 3359"/>
                <a:gd name="T78" fmla="*/ 1602 w 3360"/>
                <a:gd name="T79" fmla="*/ 14 h 3359"/>
                <a:gd name="T80" fmla="*/ 1667 w 3360"/>
                <a:gd name="T81" fmla="*/ 0 h 3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60" h="3359">
                  <a:moveTo>
                    <a:pt x="1672" y="297"/>
                  </a:moveTo>
                  <a:lnTo>
                    <a:pt x="1648" y="302"/>
                  </a:lnTo>
                  <a:lnTo>
                    <a:pt x="1627" y="313"/>
                  </a:lnTo>
                  <a:lnTo>
                    <a:pt x="336" y="971"/>
                  </a:lnTo>
                  <a:lnTo>
                    <a:pt x="317" y="986"/>
                  </a:lnTo>
                  <a:lnTo>
                    <a:pt x="301" y="1003"/>
                  </a:lnTo>
                  <a:lnTo>
                    <a:pt x="290" y="1022"/>
                  </a:lnTo>
                  <a:lnTo>
                    <a:pt x="282" y="1045"/>
                  </a:lnTo>
                  <a:lnTo>
                    <a:pt x="280" y="1068"/>
                  </a:lnTo>
                  <a:lnTo>
                    <a:pt x="280" y="2967"/>
                  </a:lnTo>
                  <a:lnTo>
                    <a:pt x="283" y="2992"/>
                  </a:lnTo>
                  <a:lnTo>
                    <a:pt x="291" y="3016"/>
                  </a:lnTo>
                  <a:lnTo>
                    <a:pt x="304" y="3037"/>
                  </a:lnTo>
                  <a:lnTo>
                    <a:pt x="322" y="3055"/>
                  </a:lnTo>
                  <a:lnTo>
                    <a:pt x="343" y="3068"/>
                  </a:lnTo>
                  <a:lnTo>
                    <a:pt x="367" y="3076"/>
                  </a:lnTo>
                  <a:lnTo>
                    <a:pt x="392" y="3079"/>
                  </a:lnTo>
                  <a:lnTo>
                    <a:pt x="2968" y="3079"/>
                  </a:lnTo>
                  <a:lnTo>
                    <a:pt x="2993" y="3076"/>
                  </a:lnTo>
                  <a:lnTo>
                    <a:pt x="3017" y="3068"/>
                  </a:lnTo>
                  <a:lnTo>
                    <a:pt x="3038" y="3055"/>
                  </a:lnTo>
                  <a:lnTo>
                    <a:pt x="3056" y="3037"/>
                  </a:lnTo>
                  <a:lnTo>
                    <a:pt x="3069" y="3016"/>
                  </a:lnTo>
                  <a:lnTo>
                    <a:pt x="3077" y="2992"/>
                  </a:lnTo>
                  <a:lnTo>
                    <a:pt x="3080" y="2967"/>
                  </a:lnTo>
                  <a:lnTo>
                    <a:pt x="3080" y="1068"/>
                  </a:lnTo>
                  <a:lnTo>
                    <a:pt x="3078" y="1045"/>
                  </a:lnTo>
                  <a:lnTo>
                    <a:pt x="3071" y="1022"/>
                  </a:lnTo>
                  <a:lnTo>
                    <a:pt x="3059" y="1002"/>
                  </a:lnTo>
                  <a:lnTo>
                    <a:pt x="3043" y="985"/>
                  </a:lnTo>
                  <a:lnTo>
                    <a:pt x="3024" y="971"/>
                  </a:lnTo>
                  <a:lnTo>
                    <a:pt x="1740" y="313"/>
                  </a:lnTo>
                  <a:lnTo>
                    <a:pt x="1718" y="302"/>
                  </a:lnTo>
                  <a:lnTo>
                    <a:pt x="1695" y="297"/>
                  </a:lnTo>
                  <a:lnTo>
                    <a:pt x="1672" y="297"/>
                  </a:lnTo>
                  <a:close/>
                  <a:moveTo>
                    <a:pt x="1667" y="0"/>
                  </a:moveTo>
                  <a:lnTo>
                    <a:pt x="1700" y="0"/>
                  </a:lnTo>
                  <a:lnTo>
                    <a:pt x="1733" y="5"/>
                  </a:lnTo>
                  <a:lnTo>
                    <a:pt x="1766" y="14"/>
                  </a:lnTo>
                  <a:lnTo>
                    <a:pt x="1796" y="30"/>
                  </a:lnTo>
                  <a:lnTo>
                    <a:pt x="3249" y="778"/>
                  </a:lnTo>
                  <a:lnTo>
                    <a:pt x="3277" y="797"/>
                  </a:lnTo>
                  <a:lnTo>
                    <a:pt x="3301" y="820"/>
                  </a:lnTo>
                  <a:lnTo>
                    <a:pt x="3321" y="846"/>
                  </a:lnTo>
                  <a:lnTo>
                    <a:pt x="3338" y="875"/>
                  </a:lnTo>
                  <a:lnTo>
                    <a:pt x="3350" y="905"/>
                  </a:lnTo>
                  <a:lnTo>
                    <a:pt x="3358" y="938"/>
                  </a:lnTo>
                  <a:lnTo>
                    <a:pt x="3360" y="971"/>
                  </a:lnTo>
                  <a:lnTo>
                    <a:pt x="3360" y="3135"/>
                  </a:lnTo>
                  <a:lnTo>
                    <a:pt x="3357" y="3172"/>
                  </a:lnTo>
                  <a:lnTo>
                    <a:pt x="3349" y="3206"/>
                  </a:lnTo>
                  <a:lnTo>
                    <a:pt x="3335" y="3238"/>
                  </a:lnTo>
                  <a:lnTo>
                    <a:pt x="3317" y="3267"/>
                  </a:lnTo>
                  <a:lnTo>
                    <a:pt x="3295" y="3294"/>
                  </a:lnTo>
                  <a:lnTo>
                    <a:pt x="3268" y="3316"/>
                  </a:lnTo>
                  <a:lnTo>
                    <a:pt x="3239" y="3334"/>
                  </a:lnTo>
                  <a:lnTo>
                    <a:pt x="3207" y="3348"/>
                  </a:lnTo>
                  <a:lnTo>
                    <a:pt x="3173" y="3356"/>
                  </a:lnTo>
                  <a:lnTo>
                    <a:pt x="3136" y="3359"/>
                  </a:lnTo>
                  <a:lnTo>
                    <a:pt x="224" y="3359"/>
                  </a:lnTo>
                  <a:lnTo>
                    <a:pt x="187" y="3356"/>
                  </a:lnTo>
                  <a:lnTo>
                    <a:pt x="153" y="3348"/>
                  </a:lnTo>
                  <a:lnTo>
                    <a:pt x="121" y="3334"/>
                  </a:lnTo>
                  <a:lnTo>
                    <a:pt x="92" y="3316"/>
                  </a:lnTo>
                  <a:lnTo>
                    <a:pt x="65" y="3294"/>
                  </a:lnTo>
                  <a:lnTo>
                    <a:pt x="43" y="3267"/>
                  </a:lnTo>
                  <a:lnTo>
                    <a:pt x="25" y="3238"/>
                  </a:lnTo>
                  <a:lnTo>
                    <a:pt x="11" y="3206"/>
                  </a:lnTo>
                  <a:lnTo>
                    <a:pt x="3" y="3172"/>
                  </a:lnTo>
                  <a:lnTo>
                    <a:pt x="0" y="3135"/>
                  </a:lnTo>
                  <a:lnTo>
                    <a:pt x="0" y="971"/>
                  </a:lnTo>
                  <a:lnTo>
                    <a:pt x="3" y="938"/>
                  </a:lnTo>
                  <a:lnTo>
                    <a:pt x="10" y="905"/>
                  </a:lnTo>
                  <a:lnTo>
                    <a:pt x="22" y="875"/>
                  </a:lnTo>
                  <a:lnTo>
                    <a:pt x="39" y="845"/>
                  </a:lnTo>
                  <a:lnTo>
                    <a:pt x="59" y="820"/>
                  </a:lnTo>
                  <a:lnTo>
                    <a:pt x="83" y="797"/>
                  </a:lnTo>
                  <a:lnTo>
                    <a:pt x="112" y="778"/>
                  </a:lnTo>
                  <a:lnTo>
                    <a:pt x="1571" y="30"/>
                  </a:lnTo>
                  <a:lnTo>
                    <a:pt x="1602" y="14"/>
                  </a:lnTo>
                  <a:lnTo>
                    <a:pt x="1634" y="4"/>
                  </a:lnTo>
                  <a:lnTo>
                    <a:pt x="16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s-ES" sz="1350">
                <a:solidFill>
                  <a:srgbClr val="FF207B"/>
                </a:solidFill>
                <a:latin typeface="Calibri"/>
              </a:endParaRPr>
            </a:p>
          </p:txBody>
        </p:sp>
        <p:sp>
          <p:nvSpPr>
            <p:cNvPr id="103" name="Freeform 8">
              <a:extLst>
                <a:ext uri="{FF2B5EF4-FFF2-40B4-BE49-F238E27FC236}">
                  <a16:creationId xmlns:a16="http://schemas.microsoft.com/office/drawing/2014/main" id="{39748F2C-7D9B-426E-87A0-A3B6708BD4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5" y="1267"/>
              <a:ext cx="179" cy="183"/>
            </a:xfrm>
            <a:custGeom>
              <a:avLst/>
              <a:gdLst>
                <a:gd name="T0" fmla="*/ 575 w 1249"/>
                <a:gd name="T1" fmla="*/ 462 h 1279"/>
                <a:gd name="T2" fmla="*/ 505 w 1249"/>
                <a:gd name="T3" fmla="*/ 498 h 1279"/>
                <a:gd name="T4" fmla="*/ 454 w 1249"/>
                <a:gd name="T5" fmla="*/ 568 h 1279"/>
                <a:gd name="T6" fmla="*/ 440 w 1249"/>
                <a:gd name="T7" fmla="*/ 657 h 1279"/>
                <a:gd name="T8" fmla="*/ 470 w 1249"/>
                <a:gd name="T9" fmla="*/ 744 h 1279"/>
                <a:gd name="T10" fmla="*/ 539 w 1249"/>
                <a:gd name="T11" fmla="*/ 806 h 1279"/>
                <a:gd name="T12" fmla="*/ 628 w 1249"/>
                <a:gd name="T13" fmla="*/ 826 h 1279"/>
                <a:gd name="T14" fmla="*/ 718 w 1249"/>
                <a:gd name="T15" fmla="*/ 802 h 1279"/>
                <a:gd name="T16" fmla="*/ 782 w 1249"/>
                <a:gd name="T17" fmla="*/ 740 h 1279"/>
                <a:gd name="T18" fmla="*/ 809 w 1249"/>
                <a:gd name="T19" fmla="*/ 658 h 1279"/>
                <a:gd name="T20" fmla="*/ 797 w 1249"/>
                <a:gd name="T21" fmla="*/ 572 h 1279"/>
                <a:gd name="T22" fmla="*/ 746 w 1249"/>
                <a:gd name="T23" fmla="*/ 499 h 1279"/>
                <a:gd name="T24" fmla="*/ 670 w 1249"/>
                <a:gd name="T25" fmla="*/ 460 h 1279"/>
                <a:gd name="T26" fmla="*/ 634 w 1249"/>
                <a:gd name="T27" fmla="*/ 0 h 1279"/>
                <a:gd name="T28" fmla="*/ 804 w 1249"/>
                <a:gd name="T29" fmla="*/ 25 h 1279"/>
                <a:gd name="T30" fmla="*/ 839 w 1249"/>
                <a:gd name="T31" fmla="*/ 55 h 1279"/>
                <a:gd name="T32" fmla="*/ 841 w 1249"/>
                <a:gd name="T33" fmla="*/ 100 h 1279"/>
                <a:gd name="T34" fmla="*/ 877 w 1249"/>
                <a:gd name="T35" fmla="*/ 250 h 1279"/>
                <a:gd name="T36" fmla="*/ 978 w 1249"/>
                <a:gd name="T37" fmla="*/ 338 h 1279"/>
                <a:gd name="T38" fmla="*/ 1118 w 1249"/>
                <a:gd name="T39" fmla="*/ 302 h 1279"/>
                <a:gd name="T40" fmla="*/ 1162 w 1249"/>
                <a:gd name="T41" fmla="*/ 306 h 1279"/>
                <a:gd name="T42" fmla="*/ 1210 w 1249"/>
                <a:gd name="T43" fmla="*/ 380 h 1279"/>
                <a:gd name="T44" fmla="*/ 1249 w 1249"/>
                <a:gd name="T45" fmla="*/ 507 h 1279"/>
                <a:gd name="T46" fmla="*/ 1230 w 1249"/>
                <a:gd name="T47" fmla="*/ 546 h 1279"/>
                <a:gd name="T48" fmla="*/ 1086 w 1249"/>
                <a:gd name="T49" fmla="*/ 576 h 1279"/>
                <a:gd name="T50" fmla="*/ 1085 w 1249"/>
                <a:gd name="T51" fmla="*/ 710 h 1279"/>
                <a:gd name="T52" fmla="*/ 1045 w 1249"/>
                <a:gd name="T53" fmla="*/ 840 h 1279"/>
                <a:gd name="T54" fmla="*/ 1174 w 1249"/>
                <a:gd name="T55" fmla="*/ 910 h 1279"/>
                <a:gd name="T56" fmla="*/ 1181 w 1249"/>
                <a:gd name="T57" fmla="*/ 954 h 1279"/>
                <a:gd name="T58" fmla="*/ 1107 w 1249"/>
                <a:gd name="T59" fmla="*/ 1063 h 1279"/>
                <a:gd name="T60" fmla="*/ 1038 w 1249"/>
                <a:gd name="T61" fmla="*/ 1120 h 1279"/>
                <a:gd name="T62" fmla="*/ 995 w 1249"/>
                <a:gd name="T63" fmla="*/ 1109 h 1279"/>
                <a:gd name="T64" fmla="*/ 889 w 1249"/>
                <a:gd name="T65" fmla="*/ 1024 h 1279"/>
                <a:gd name="T66" fmla="*/ 787 w 1249"/>
                <a:gd name="T67" fmla="*/ 1077 h 1279"/>
                <a:gd name="T68" fmla="*/ 664 w 1249"/>
                <a:gd name="T69" fmla="*/ 1103 h 1279"/>
                <a:gd name="T70" fmla="*/ 666 w 1249"/>
                <a:gd name="T71" fmla="*/ 1250 h 1279"/>
                <a:gd name="T72" fmla="*/ 630 w 1249"/>
                <a:gd name="T73" fmla="*/ 1277 h 1279"/>
                <a:gd name="T74" fmla="*/ 529 w 1249"/>
                <a:gd name="T75" fmla="*/ 1270 h 1279"/>
                <a:gd name="T76" fmla="*/ 431 w 1249"/>
                <a:gd name="T77" fmla="*/ 1248 h 1279"/>
                <a:gd name="T78" fmla="*/ 405 w 1249"/>
                <a:gd name="T79" fmla="*/ 1210 h 1279"/>
                <a:gd name="T80" fmla="*/ 451 w 1249"/>
                <a:gd name="T81" fmla="*/ 1073 h 1279"/>
                <a:gd name="T82" fmla="*/ 337 w 1249"/>
                <a:gd name="T83" fmla="*/ 1005 h 1279"/>
                <a:gd name="T84" fmla="*/ 244 w 1249"/>
                <a:gd name="T85" fmla="*/ 907 h 1279"/>
                <a:gd name="T86" fmla="*/ 130 w 1249"/>
                <a:gd name="T87" fmla="*/ 997 h 1279"/>
                <a:gd name="T88" fmla="*/ 84 w 1249"/>
                <a:gd name="T89" fmla="*/ 983 h 1279"/>
                <a:gd name="T90" fmla="*/ 31 w 1249"/>
                <a:gd name="T91" fmla="*/ 883 h 1279"/>
                <a:gd name="T92" fmla="*/ 0 w 1249"/>
                <a:gd name="T93" fmla="*/ 774 h 1279"/>
                <a:gd name="T94" fmla="*/ 20 w 1249"/>
                <a:gd name="T95" fmla="*/ 735 h 1279"/>
                <a:gd name="T96" fmla="*/ 164 w 1249"/>
                <a:gd name="T97" fmla="*/ 706 h 1279"/>
                <a:gd name="T98" fmla="*/ 164 w 1249"/>
                <a:gd name="T99" fmla="*/ 573 h 1279"/>
                <a:gd name="T100" fmla="*/ 203 w 1249"/>
                <a:gd name="T101" fmla="*/ 442 h 1279"/>
                <a:gd name="T102" fmla="*/ 75 w 1249"/>
                <a:gd name="T103" fmla="*/ 372 h 1279"/>
                <a:gd name="T104" fmla="*/ 68 w 1249"/>
                <a:gd name="T105" fmla="*/ 328 h 1279"/>
                <a:gd name="T106" fmla="*/ 142 w 1249"/>
                <a:gd name="T107" fmla="*/ 218 h 1279"/>
                <a:gd name="T108" fmla="*/ 211 w 1249"/>
                <a:gd name="T109" fmla="*/ 162 h 1279"/>
                <a:gd name="T110" fmla="*/ 254 w 1249"/>
                <a:gd name="T111" fmla="*/ 172 h 1279"/>
                <a:gd name="T112" fmla="*/ 360 w 1249"/>
                <a:gd name="T113" fmla="*/ 257 h 1279"/>
                <a:gd name="T114" fmla="*/ 462 w 1249"/>
                <a:gd name="T115" fmla="*/ 204 h 1279"/>
                <a:gd name="T116" fmla="*/ 585 w 1249"/>
                <a:gd name="T117" fmla="*/ 177 h 1279"/>
                <a:gd name="T118" fmla="*/ 582 w 1249"/>
                <a:gd name="T119" fmla="*/ 30 h 1279"/>
                <a:gd name="T120" fmla="*/ 618 w 1249"/>
                <a:gd name="T121" fmla="*/ 2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49" h="1279">
                  <a:moveTo>
                    <a:pt x="625" y="455"/>
                  </a:moveTo>
                  <a:lnTo>
                    <a:pt x="599" y="457"/>
                  </a:lnTo>
                  <a:lnTo>
                    <a:pt x="575" y="462"/>
                  </a:lnTo>
                  <a:lnTo>
                    <a:pt x="552" y="470"/>
                  </a:lnTo>
                  <a:lnTo>
                    <a:pt x="529" y="481"/>
                  </a:lnTo>
                  <a:lnTo>
                    <a:pt x="505" y="498"/>
                  </a:lnTo>
                  <a:lnTo>
                    <a:pt x="484" y="519"/>
                  </a:lnTo>
                  <a:lnTo>
                    <a:pt x="467" y="542"/>
                  </a:lnTo>
                  <a:lnTo>
                    <a:pt x="454" y="568"/>
                  </a:lnTo>
                  <a:lnTo>
                    <a:pt x="445" y="596"/>
                  </a:lnTo>
                  <a:lnTo>
                    <a:pt x="440" y="627"/>
                  </a:lnTo>
                  <a:lnTo>
                    <a:pt x="440" y="657"/>
                  </a:lnTo>
                  <a:lnTo>
                    <a:pt x="445" y="688"/>
                  </a:lnTo>
                  <a:lnTo>
                    <a:pt x="455" y="716"/>
                  </a:lnTo>
                  <a:lnTo>
                    <a:pt x="470" y="744"/>
                  </a:lnTo>
                  <a:lnTo>
                    <a:pt x="491" y="769"/>
                  </a:lnTo>
                  <a:lnTo>
                    <a:pt x="514" y="790"/>
                  </a:lnTo>
                  <a:lnTo>
                    <a:pt x="539" y="806"/>
                  </a:lnTo>
                  <a:lnTo>
                    <a:pt x="568" y="817"/>
                  </a:lnTo>
                  <a:lnTo>
                    <a:pt x="597" y="824"/>
                  </a:lnTo>
                  <a:lnTo>
                    <a:pt x="628" y="826"/>
                  </a:lnTo>
                  <a:lnTo>
                    <a:pt x="659" y="823"/>
                  </a:lnTo>
                  <a:lnTo>
                    <a:pt x="689" y="815"/>
                  </a:lnTo>
                  <a:lnTo>
                    <a:pt x="718" y="802"/>
                  </a:lnTo>
                  <a:lnTo>
                    <a:pt x="743" y="784"/>
                  </a:lnTo>
                  <a:lnTo>
                    <a:pt x="764" y="763"/>
                  </a:lnTo>
                  <a:lnTo>
                    <a:pt x="782" y="740"/>
                  </a:lnTo>
                  <a:lnTo>
                    <a:pt x="795" y="714"/>
                  </a:lnTo>
                  <a:lnTo>
                    <a:pt x="804" y="687"/>
                  </a:lnTo>
                  <a:lnTo>
                    <a:pt x="809" y="658"/>
                  </a:lnTo>
                  <a:lnTo>
                    <a:pt x="810" y="630"/>
                  </a:lnTo>
                  <a:lnTo>
                    <a:pt x="806" y="600"/>
                  </a:lnTo>
                  <a:lnTo>
                    <a:pt x="797" y="572"/>
                  </a:lnTo>
                  <a:lnTo>
                    <a:pt x="784" y="544"/>
                  </a:lnTo>
                  <a:lnTo>
                    <a:pt x="766" y="521"/>
                  </a:lnTo>
                  <a:lnTo>
                    <a:pt x="746" y="499"/>
                  </a:lnTo>
                  <a:lnTo>
                    <a:pt x="723" y="483"/>
                  </a:lnTo>
                  <a:lnTo>
                    <a:pt x="697" y="470"/>
                  </a:lnTo>
                  <a:lnTo>
                    <a:pt x="670" y="460"/>
                  </a:lnTo>
                  <a:lnTo>
                    <a:pt x="647" y="456"/>
                  </a:lnTo>
                  <a:lnTo>
                    <a:pt x="625" y="455"/>
                  </a:lnTo>
                  <a:close/>
                  <a:moveTo>
                    <a:pt x="634" y="0"/>
                  </a:moveTo>
                  <a:lnTo>
                    <a:pt x="691" y="4"/>
                  </a:lnTo>
                  <a:lnTo>
                    <a:pt x="748" y="12"/>
                  </a:lnTo>
                  <a:lnTo>
                    <a:pt x="804" y="25"/>
                  </a:lnTo>
                  <a:lnTo>
                    <a:pt x="818" y="32"/>
                  </a:lnTo>
                  <a:lnTo>
                    <a:pt x="831" y="42"/>
                  </a:lnTo>
                  <a:lnTo>
                    <a:pt x="839" y="55"/>
                  </a:lnTo>
                  <a:lnTo>
                    <a:pt x="844" y="69"/>
                  </a:lnTo>
                  <a:lnTo>
                    <a:pt x="845" y="85"/>
                  </a:lnTo>
                  <a:lnTo>
                    <a:pt x="841" y="100"/>
                  </a:lnTo>
                  <a:lnTo>
                    <a:pt x="798" y="208"/>
                  </a:lnTo>
                  <a:lnTo>
                    <a:pt x="839" y="228"/>
                  </a:lnTo>
                  <a:lnTo>
                    <a:pt x="877" y="250"/>
                  </a:lnTo>
                  <a:lnTo>
                    <a:pt x="914" y="275"/>
                  </a:lnTo>
                  <a:lnTo>
                    <a:pt x="948" y="305"/>
                  </a:lnTo>
                  <a:lnTo>
                    <a:pt x="978" y="338"/>
                  </a:lnTo>
                  <a:lnTo>
                    <a:pt x="1006" y="373"/>
                  </a:lnTo>
                  <a:lnTo>
                    <a:pt x="1103" y="308"/>
                  </a:lnTo>
                  <a:lnTo>
                    <a:pt x="1118" y="302"/>
                  </a:lnTo>
                  <a:lnTo>
                    <a:pt x="1133" y="299"/>
                  </a:lnTo>
                  <a:lnTo>
                    <a:pt x="1148" y="301"/>
                  </a:lnTo>
                  <a:lnTo>
                    <a:pt x="1162" y="306"/>
                  </a:lnTo>
                  <a:lnTo>
                    <a:pt x="1174" y="315"/>
                  </a:lnTo>
                  <a:lnTo>
                    <a:pt x="1184" y="327"/>
                  </a:lnTo>
                  <a:lnTo>
                    <a:pt x="1210" y="380"/>
                  </a:lnTo>
                  <a:lnTo>
                    <a:pt x="1232" y="434"/>
                  </a:lnTo>
                  <a:lnTo>
                    <a:pt x="1248" y="490"/>
                  </a:lnTo>
                  <a:lnTo>
                    <a:pt x="1249" y="507"/>
                  </a:lnTo>
                  <a:lnTo>
                    <a:pt x="1246" y="522"/>
                  </a:lnTo>
                  <a:lnTo>
                    <a:pt x="1240" y="535"/>
                  </a:lnTo>
                  <a:lnTo>
                    <a:pt x="1230" y="546"/>
                  </a:lnTo>
                  <a:lnTo>
                    <a:pt x="1217" y="555"/>
                  </a:lnTo>
                  <a:lnTo>
                    <a:pt x="1201" y="560"/>
                  </a:lnTo>
                  <a:lnTo>
                    <a:pt x="1086" y="576"/>
                  </a:lnTo>
                  <a:lnTo>
                    <a:pt x="1090" y="621"/>
                  </a:lnTo>
                  <a:lnTo>
                    <a:pt x="1089" y="666"/>
                  </a:lnTo>
                  <a:lnTo>
                    <a:pt x="1085" y="710"/>
                  </a:lnTo>
                  <a:lnTo>
                    <a:pt x="1076" y="755"/>
                  </a:lnTo>
                  <a:lnTo>
                    <a:pt x="1063" y="798"/>
                  </a:lnTo>
                  <a:lnTo>
                    <a:pt x="1045" y="840"/>
                  </a:lnTo>
                  <a:lnTo>
                    <a:pt x="1150" y="889"/>
                  </a:lnTo>
                  <a:lnTo>
                    <a:pt x="1164" y="898"/>
                  </a:lnTo>
                  <a:lnTo>
                    <a:pt x="1174" y="910"/>
                  </a:lnTo>
                  <a:lnTo>
                    <a:pt x="1181" y="923"/>
                  </a:lnTo>
                  <a:lnTo>
                    <a:pt x="1183" y="938"/>
                  </a:lnTo>
                  <a:lnTo>
                    <a:pt x="1181" y="954"/>
                  </a:lnTo>
                  <a:lnTo>
                    <a:pt x="1175" y="969"/>
                  </a:lnTo>
                  <a:lnTo>
                    <a:pt x="1143" y="1018"/>
                  </a:lnTo>
                  <a:lnTo>
                    <a:pt x="1107" y="1063"/>
                  </a:lnTo>
                  <a:lnTo>
                    <a:pt x="1066" y="1105"/>
                  </a:lnTo>
                  <a:lnTo>
                    <a:pt x="1054" y="1114"/>
                  </a:lnTo>
                  <a:lnTo>
                    <a:pt x="1038" y="1120"/>
                  </a:lnTo>
                  <a:lnTo>
                    <a:pt x="1023" y="1120"/>
                  </a:lnTo>
                  <a:lnTo>
                    <a:pt x="1009" y="1116"/>
                  </a:lnTo>
                  <a:lnTo>
                    <a:pt x="995" y="1109"/>
                  </a:lnTo>
                  <a:lnTo>
                    <a:pt x="983" y="1098"/>
                  </a:lnTo>
                  <a:lnTo>
                    <a:pt x="912" y="1007"/>
                  </a:lnTo>
                  <a:lnTo>
                    <a:pt x="889" y="1024"/>
                  </a:lnTo>
                  <a:lnTo>
                    <a:pt x="865" y="1039"/>
                  </a:lnTo>
                  <a:lnTo>
                    <a:pt x="827" y="1060"/>
                  </a:lnTo>
                  <a:lnTo>
                    <a:pt x="787" y="1077"/>
                  </a:lnTo>
                  <a:lnTo>
                    <a:pt x="746" y="1090"/>
                  </a:lnTo>
                  <a:lnTo>
                    <a:pt x="704" y="1098"/>
                  </a:lnTo>
                  <a:lnTo>
                    <a:pt x="664" y="1103"/>
                  </a:lnTo>
                  <a:lnTo>
                    <a:pt x="673" y="1218"/>
                  </a:lnTo>
                  <a:lnTo>
                    <a:pt x="672" y="1236"/>
                  </a:lnTo>
                  <a:lnTo>
                    <a:pt x="666" y="1250"/>
                  </a:lnTo>
                  <a:lnTo>
                    <a:pt x="657" y="1262"/>
                  </a:lnTo>
                  <a:lnTo>
                    <a:pt x="644" y="1272"/>
                  </a:lnTo>
                  <a:lnTo>
                    <a:pt x="630" y="1277"/>
                  </a:lnTo>
                  <a:lnTo>
                    <a:pt x="614" y="1279"/>
                  </a:lnTo>
                  <a:lnTo>
                    <a:pt x="572" y="1276"/>
                  </a:lnTo>
                  <a:lnTo>
                    <a:pt x="529" y="1270"/>
                  </a:lnTo>
                  <a:lnTo>
                    <a:pt x="487" y="1263"/>
                  </a:lnTo>
                  <a:lnTo>
                    <a:pt x="447" y="1254"/>
                  </a:lnTo>
                  <a:lnTo>
                    <a:pt x="431" y="1248"/>
                  </a:lnTo>
                  <a:lnTo>
                    <a:pt x="419" y="1238"/>
                  </a:lnTo>
                  <a:lnTo>
                    <a:pt x="410" y="1225"/>
                  </a:lnTo>
                  <a:lnTo>
                    <a:pt x="405" y="1210"/>
                  </a:lnTo>
                  <a:lnTo>
                    <a:pt x="404" y="1195"/>
                  </a:lnTo>
                  <a:lnTo>
                    <a:pt x="408" y="1179"/>
                  </a:lnTo>
                  <a:lnTo>
                    <a:pt x="451" y="1073"/>
                  </a:lnTo>
                  <a:lnTo>
                    <a:pt x="411" y="1054"/>
                  </a:lnTo>
                  <a:lnTo>
                    <a:pt x="372" y="1032"/>
                  </a:lnTo>
                  <a:lnTo>
                    <a:pt x="337" y="1005"/>
                  </a:lnTo>
                  <a:lnTo>
                    <a:pt x="303" y="976"/>
                  </a:lnTo>
                  <a:lnTo>
                    <a:pt x="273" y="943"/>
                  </a:lnTo>
                  <a:lnTo>
                    <a:pt x="244" y="907"/>
                  </a:lnTo>
                  <a:lnTo>
                    <a:pt x="160" y="983"/>
                  </a:lnTo>
                  <a:lnTo>
                    <a:pt x="145" y="992"/>
                  </a:lnTo>
                  <a:lnTo>
                    <a:pt x="130" y="997"/>
                  </a:lnTo>
                  <a:lnTo>
                    <a:pt x="114" y="997"/>
                  </a:lnTo>
                  <a:lnTo>
                    <a:pt x="99" y="992"/>
                  </a:lnTo>
                  <a:lnTo>
                    <a:pt x="84" y="983"/>
                  </a:lnTo>
                  <a:lnTo>
                    <a:pt x="74" y="970"/>
                  </a:lnTo>
                  <a:lnTo>
                    <a:pt x="51" y="928"/>
                  </a:lnTo>
                  <a:lnTo>
                    <a:pt x="31" y="883"/>
                  </a:lnTo>
                  <a:lnTo>
                    <a:pt x="15" y="836"/>
                  </a:lnTo>
                  <a:lnTo>
                    <a:pt x="2" y="790"/>
                  </a:lnTo>
                  <a:lnTo>
                    <a:pt x="0" y="774"/>
                  </a:lnTo>
                  <a:lnTo>
                    <a:pt x="3" y="759"/>
                  </a:lnTo>
                  <a:lnTo>
                    <a:pt x="10" y="746"/>
                  </a:lnTo>
                  <a:lnTo>
                    <a:pt x="20" y="735"/>
                  </a:lnTo>
                  <a:lnTo>
                    <a:pt x="33" y="727"/>
                  </a:lnTo>
                  <a:lnTo>
                    <a:pt x="49" y="722"/>
                  </a:lnTo>
                  <a:lnTo>
                    <a:pt x="164" y="706"/>
                  </a:lnTo>
                  <a:lnTo>
                    <a:pt x="160" y="662"/>
                  </a:lnTo>
                  <a:lnTo>
                    <a:pt x="160" y="618"/>
                  </a:lnTo>
                  <a:lnTo>
                    <a:pt x="164" y="573"/>
                  </a:lnTo>
                  <a:lnTo>
                    <a:pt x="173" y="529"/>
                  </a:lnTo>
                  <a:lnTo>
                    <a:pt x="186" y="484"/>
                  </a:lnTo>
                  <a:lnTo>
                    <a:pt x="203" y="442"/>
                  </a:lnTo>
                  <a:lnTo>
                    <a:pt x="99" y="393"/>
                  </a:lnTo>
                  <a:lnTo>
                    <a:pt x="85" y="384"/>
                  </a:lnTo>
                  <a:lnTo>
                    <a:pt x="75" y="372"/>
                  </a:lnTo>
                  <a:lnTo>
                    <a:pt x="69" y="358"/>
                  </a:lnTo>
                  <a:lnTo>
                    <a:pt x="66" y="344"/>
                  </a:lnTo>
                  <a:lnTo>
                    <a:pt x="68" y="328"/>
                  </a:lnTo>
                  <a:lnTo>
                    <a:pt x="74" y="313"/>
                  </a:lnTo>
                  <a:lnTo>
                    <a:pt x="106" y="264"/>
                  </a:lnTo>
                  <a:lnTo>
                    <a:pt x="142" y="218"/>
                  </a:lnTo>
                  <a:lnTo>
                    <a:pt x="182" y="177"/>
                  </a:lnTo>
                  <a:lnTo>
                    <a:pt x="195" y="168"/>
                  </a:lnTo>
                  <a:lnTo>
                    <a:pt x="211" y="162"/>
                  </a:lnTo>
                  <a:lnTo>
                    <a:pt x="226" y="161"/>
                  </a:lnTo>
                  <a:lnTo>
                    <a:pt x="240" y="164"/>
                  </a:lnTo>
                  <a:lnTo>
                    <a:pt x="254" y="172"/>
                  </a:lnTo>
                  <a:lnTo>
                    <a:pt x="266" y="183"/>
                  </a:lnTo>
                  <a:lnTo>
                    <a:pt x="338" y="274"/>
                  </a:lnTo>
                  <a:lnTo>
                    <a:pt x="360" y="257"/>
                  </a:lnTo>
                  <a:lnTo>
                    <a:pt x="385" y="242"/>
                  </a:lnTo>
                  <a:lnTo>
                    <a:pt x="422" y="221"/>
                  </a:lnTo>
                  <a:lnTo>
                    <a:pt x="462" y="204"/>
                  </a:lnTo>
                  <a:lnTo>
                    <a:pt x="502" y="191"/>
                  </a:lnTo>
                  <a:lnTo>
                    <a:pt x="543" y="182"/>
                  </a:lnTo>
                  <a:lnTo>
                    <a:pt x="585" y="177"/>
                  </a:lnTo>
                  <a:lnTo>
                    <a:pt x="576" y="61"/>
                  </a:lnTo>
                  <a:lnTo>
                    <a:pt x="577" y="44"/>
                  </a:lnTo>
                  <a:lnTo>
                    <a:pt x="582" y="30"/>
                  </a:lnTo>
                  <a:lnTo>
                    <a:pt x="591" y="18"/>
                  </a:lnTo>
                  <a:lnTo>
                    <a:pt x="604" y="8"/>
                  </a:lnTo>
                  <a:lnTo>
                    <a:pt x="618" y="2"/>
                  </a:lnTo>
                  <a:lnTo>
                    <a:pt x="6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s-ES" sz="1350">
                <a:solidFill>
                  <a:srgbClr val="FF207B"/>
                </a:solidFill>
                <a:latin typeface="Calibri"/>
              </a:endParaRPr>
            </a:p>
          </p:txBody>
        </p:sp>
        <p:sp>
          <p:nvSpPr>
            <p:cNvPr id="104" name="Freeform 9">
              <a:extLst>
                <a:ext uri="{FF2B5EF4-FFF2-40B4-BE49-F238E27FC236}">
                  <a16:creationId xmlns:a16="http://schemas.microsoft.com/office/drawing/2014/main" id="{2C7B423F-EC7F-4F7A-A9B8-D5938BB746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7" y="1178"/>
              <a:ext cx="150" cy="151"/>
            </a:xfrm>
            <a:custGeom>
              <a:avLst/>
              <a:gdLst>
                <a:gd name="T0" fmla="*/ 492 w 1055"/>
                <a:gd name="T1" fmla="*/ 409 h 1058"/>
                <a:gd name="T2" fmla="*/ 436 w 1055"/>
                <a:gd name="T3" fmla="*/ 454 h 1058"/>
                <a:gd name="T4" fmla="*/ 416 w 1055"/>
                <a:gd name="T5" fmla="*/ 522 h 1058"/>
                <a:gd name="T6" fmla="*/ 436 w 1055"/>
                <a:gd name="T7" fmla="*/ 589 h 1058"/>
                <a:gd name="T8" fmla="*/ 491 w 1055"/>
                <a:gd name="T9" fmla="*/ 634 h 1058"/>
                <a:gd name="T10" fmla="*/ 562 w 1055"/>
                <a:gd name="T11" fmla="*/ 641 h 1058"/>
                <a:gd name="T12" fmla="*/ 624 w 1055"/>
                <a:gd name="T13" fmla="*/ 607 h 1058"/>
                <a:gd name="T14" fmla="*/ 657 w 1055"/>
                <a:gd name="T15" fmla="*/ 545 h 1058"/>
                <a:gd name="T16" fmla="*/ 650 w 1055"/>
                <a:gd name="T17" fmla="*/ 474 h 1058"/>
                <a:gd name="T18" fmla="*/ 605 w 1055"/>
                <a:gd name="T19" fmla="*/ 420 h 1058"/>
                <a:gd name="T20" fmla="*/ 538 w 1055"/>
                <a:gd name="T21" fmla="*/ 400 h 1058"/>
                <a:gd name="T22" fmla="*/ 424 w 1055"/>
                <a:gd name="T23" fmla="*/ 9 h 1058"/>
                <a:gd name="T24" fmla="*/ 450 w 1055"/>
                <a:gd name="T25" fmla="*/ 46 h 1058"/>
                <a:gd name="T26" fmla="*/ 556 w 1055"/>
                <a:gd name="T27" fmla="*/ 121 h 1058"/>
                <a:gd name="T28" fmla="*/ 693 w 1055"/>
                <a:gd name="T29" fmla="*/ 151 h 1058"/>
                <a:gd name="T30" fmla="*/ 781 w 1055"/>
                <a:gd name="T31" fmla="*/ 92 h 1058"/>
                <a:gd name="T32" fmla="*/ 825 w 1055"/>
                <a:gd name="T33" fmla="*/ 77 h 1058"/>
                <a:gd name="T34" fmla="*/ 878 w 1055"/>
                <a:gd name="T35" fmla="*/ 107 h 1058"/>
                <a:gd name="T36" fmla="*/ 948 w 1055"/>
                <a:gd name="T37" fmla="*/ 171 h 1058"/>
                <a:gd name="T38" fmla="*/ 991 w 1055"/>
                <a:gd name="T39" fmla="*/ 227 h 1058"/>
                <a:gd name="T40" fmla="*/ 987 w 1055"/>
                <a:gd name="T41" fmla="*/ 272 h 1058"/>
                <a:gd name="T42" fmla="*/ 892 w 1055"/>
                <a:gd name="T43" fmla="*/ 332 h 1058"/>
                <a:gd name="T44" fmla="*/ 932 w 1055"/>
                <a:gd name="T45" fmla="*/ 442 h 1058"/>
                <a:gd name="T46" fmla="*/ 937 w 1055"/>
                <a:gd name="T47" fmla="*/ 564 h 1058"/>
                <a:gd name="T48" fmla="*/ 1026 w 1055"/>
                <a:gd name="T49" fmla="*/ 627 h 1058"/>
                <a:gd name="T50" fmla="*/ 1053 w 1055"/>
                <a:gd name="T51" fmla="*/ 662 h 1058"/>
                <a:gd name="T52" fmla="*/ 1033 w 1055"/>
                <a:gd name="T53" fmla="*/ 745 h 1058"/>
                <a:gd name="T54" fmla="*/ 970 w 1055"/>
                <a:gd name="T55" fmla="*/ 850 h 1058"/>
                <a:gd name="T56" fmla="*/ 929 w 1055"/>
                <a:gd name="T57" fmla="*/ 872 h 1058"/>
                <a:gd name="T58" fmla="*/ 886 w 1055"/>
                <a:gd name="T59" fmla="*/ 856 h 1058"/>
                <a:gd name="T60" fmla="*/ 766 w 1055"/>
                <a:gd name="T61" fmla="*/ 853 h 1058"/>
                <a:gd name="T62" fmla="*/ 657 w 1055"/>
                <a:gd name="T63" fmla="*/ 906 h 1058"/>
                <a:gd name="T64" fmla="*/ 590 w 1055"/>
                <a:gd name="T65" fmla="*/ 996 h 1058"/>
                <a:gd name="T66" fmla="*/ 574 w 1055"/>
                <a:gd name="T67" fmla="*/ 1042 h 1058"/>
                <a:gd name="T68" fmla="*/ 530 w 1055"/>
                <a:gd name="T69" fmla="*/ 1058 h 1058"/>
                <a:gd name="T70" fmla="*/ 437 w 1055"/>
                <a:gd name="T71" fmla="*/ 1049 h 1058"/>
                <a:gd name="T72" fmla="*/ 360 w 1055"/>
                <a:gd name="T73" fmla="*/ 1034 h 1058"/>
                <a:gd name="T74" fmla="*/ 326 w 1055"/>
                <a:gd name="T75" fmla="*/ 1002 h 1058"/>
                <a:gd name="T76" fmla="*/ 328 w 1055"/>
                <a:gd name="T77" fmla="*/ 956 h 1058"/>
                <a:gd name="T78" fmla="*/ 315 w 1055"/>
                <a:gd name="T79" fmla="*/ 856 h 1058"/>
                <a:gd name="T80" fmla="*/ 217 w 1055"/>
                <a:gd name="T81" fmla="*/ 764 h 1058"/>
                <a:gd name="T82" fmla="*/ 98 w 1055"/>
                <a:gd name="T83" fmla="*/ 720 h 1058"/>
                <a:gd name="T84" fmla="*/ 51 w 1055"/>
                <a:gd name="T85" fmla="*/ 720 h 1058"/>
                <a:gd name="T86" fmla="*/ 21 w 1055"/>
                <a:gd name="T87" fmla="*/ 686 h 1058"/>
                <a:gd name="T88" fmla="*/ 7 w 1055"/>
                <a:gd name="T89" fmla="*/ 609 h 1058"/>
                <a:gd name="T90" fmla="*/ 0 w 1055"/>
                <a:gd name="T91" fmla="*/ 516 h 1058"/>
                <a:gd name="T92" fmla="*/ 19 w 1055"/>
                <a:gd name="T93" fmla="*/ 472 h 1058"/>
                <a:gd name="T94" fmla="*/ 64 w 1055"/>
                <a:gd name="T95" fmla="*/ 458 h 1058"/>
                <a:gd name="T96" fmla="*/ 161 w 1055"/>
                <a:gd name="T97" fmla="*/ 380 h 1058"/>
                <a:gd name="T98" fmla="*/ 222 w 1055"/>
                <a:gd name="T99" fmla="*/ 272 h 1058"/>
                <a:gd name="T100" fmla="*/ 212 w 1055"/>
                <a:gd name="T101" fmla="*/ 164 h 1058"/>
                <a:gd name="T102" fmla="*/ 198 w 1055"/>
                <a:gd name="T103" fmla="*/ 122 h 1058"/>
                <a:gd name="T104" fmla="*/ 220 w 1055"/>
                <a:gd name="T105" fmla="*/ 81 h 1058"/>
                <a:gd name="T106" fmla="*/ 336 w 1055"/>
                <a:gd name="T107" fmla="*/ 18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55" h="1058">
                  <a:moveTo>
                    <a:pt x="538" y="400"/>
                  </a:moveTo>
                  <a:lnTo>
                    <a:pt x="514" y="402"/>
                  </a:lnTo>
                  <a:lnTo>
                    <a:pt x="492" y="409"/>
                  </a:lnTo>
                  <a:lnTo>
                    <a:pt x="471" y="420"/>
                  </a:lnTo>
                  <a:lnTo>
                    <a:pt x="452" y="435"/>
                  </a:lnTo>
                  <a:lnTo>
                    <a:pt x="436" y="454"/>
                  </a:lnTo>
                  <a:lnTo>
                    <a:pt x="425" y="475"/>
                  </a:lnTo>
                  <a:lnTo>
                    <a:pt x="418" y="498"/>
                  </a:lnTo>
                  <a:lnTo>
                    <a:pt x="416" y="522"/>
                  </a:lnTo>
                  <a:lnTo>
                    <a:pt x="419" y="545"/>
                  </a:lnTo>
                  <a:lnTo>
                    <a:pt x="425" y="569"/>
                  </a:lnTo>
                  <a:lnTo>
                    <a:pt x="436" y="589"/>
                  </a:lnTo>
                  <a:lnTo>
                    <a:pt x="451" y="607"/>
                  </a:lnTo>
                  <a:lnTo>
                    <a:pt x="471" y="623"/>
                  </a:lnTo>
                  <a:lnTo>
                    <a:pt x="491" y="634"/>
                  </a:lnTo>
                  <a:lnTo>
                    <a:pt x="514" y="641"/>
                  </a:lnTo>
                  <a:lnTo>
                    <a:pt x="538" y="643"/>
                  </a:lnTo>
                  <a:lnTo>
                    <a:pt x="562" y="641"/>
                  </a:lnTo>
                  <a:lnTo>
                    <a:pt x="585" y="634"/>
                  </a:lnTo>
                  <a:lnTo>
                    <a:pt x="606" y="623"/>
                  </a:lnTo>
                  <a:lnTo>
                    <a:pt x="624" y="607"/>
                  </a:lnTo>
                  <a:lnTo>
                    <a:pt x="640" y="589"/>
                  </a:lnTo>
                  <a:lnTo>
                    <a:pt x="651" y="568"/>
                  </a:lnTo>
                  <a:lnTo>
                    <a:pt x="657" y="545"/>
                  </a:lnTo>
                  <a:lnTo>
                    <a:pt x="660" y="522"/>
                  </a:lnTo>
                  <a:lnTo>
                    <a:pt x="657" y="497"/>
                  </a:lnTo>
                  <a:lnTo>
                    <a:pt x="650" y="474"/>
                  </a:lnTo>
                  <a:lnTo>
                    <a:pt x="639" y="454"/>
                  </a:lnTo>
                  <a:lnTo>
                    <a:pt x="623" y="435"/>
                  </a:lnTo>
                  <a:lnTo>
                    <a:pt x="605" y="420"/>
                  </a:lnTo>
                  <a:lnTo>
                    <a:pt x="584" y="409"/>
                  </a:lnTo>
                  <a:lnTo>
                    <a:pt x="561" y="402"/>
                  </a:lnTo>
                  <a:lnTo>
                    <a:pt x="538" y="400"/>
                  </a:lnTo>
                  <a:close/>
                  <a:moveTo>
                    <a:pt x="394" y="0"/>
                  </a:moveTo>
                  <a:lnTo>
                    <a:pt x="410" y="2"/>
                  </a:lnTo>
                  <a:lnTo>
                    <a:pt x="424" y="9"/>
                  </a:lnTo>
                  <a:lnTo>
                    <a:pt x="436" y="19"/>
                  </a:lnTo>
                  <a:lnTo>
                    <a:pt x="445" y="31"/>
                  </a:lnTo>
                  <a:lnTo>
                    <a:pt x="450" y="46"/>
                  </a:lnTo>
                  <a:lnTo>
                    <a:pt x="464" y="127"/>
                  </a:lnTo>
                  <a:lnTo>
                    <a:pt x="510" y="121"/>
                  </a:lnTo>
                  <a:lnTo>
                    <a:pt x="556" y="121"/>
                  </a:lnTo>
                  <a:lnTo>
                    <a:pt x="602" y="125"/>
                  </a:lnTo>
                  <a:lnTo>
                    <a:pt x="648" y="135"/>
                  </a:lnTo>
                  <a:lnTo>
                    <a:pt x="693" y="151"/>
                  </a:lnTo>
                  <a:lnTo>
                    <a:pt x="735" y="172"/>
                  </a:lnTo>
                  <a:lnTo>
                    <a:pt x="771" y="105"/>
                  </a:lnTo>
                  <a:lnTo>
                    <a:pt x="781" y="92"/>
                  </a:lnTo>
                  <a:lnTo>
                    <a:pt x="794" y="83"/>
                  </a:lnTo>
                  <a:lnTo>
                    <a:pt x="810" y="78"/>
                  </a:lnTo>
                  <a:lnTo>
                    <a:pt x="825" y="77"/>
                  </a:lnTo>
                  <a:lnTo>
                    <a:pt x="841" y="80"/>
                  </a:lnTo>
                  <a:lnTo>
                    <a:pt x="855" y="89"/>
                  </a:lnTo>
                  <a:lnTo>
                    <a:pt x="878" y="107"/>
                  </a:lnTo>
                  <a:lnTo>
                    <a:pt x="902" y="128"/>
                  </a:lnTo>
                  <a:lnTo>
                    <a:pt x="926" y="149"/>
                  </a:lnTo>
                  <a:lnTo>
                    <a:pt x="948" y="171"/>
                  </a:lnTo>
                  <a:lnTo>
                    <a:pt x="968" y="193"/>
                  </a:lnTo>
                  <a:lnTo>
                    <a:pt x="984" y="213"/>
                  </a:lnTo>
                  <a:lnTo>
                    <a:pt x="991" y="227"/>
                  </a:lnTo>
                  <a:lnTo>
                    <a:pt x="994" y="243"/>
                  </a:lnTo>
                  <a:lnTo>
                    <a:pt x="992" y="258"/>
                  </a:lnTo>
                  <a:lnTo>
                    <a:pt x="987" y="272"/>
                  </a:lnTo>
                  <a:lnTo>
                    <a:pt x="978" y="286"/>
                  </a:lnTo>
                  <a:lnTo>
                    <a:pt x="964" y="295"/>
                  </a:lnTo>
                  <a:lnTo>
                    <a:pt x="892" y="332"/>
                  </a:lnTo>
                  <a:lnTo>
                    <a:pt x="909" y="367"/>
                  </a:lnTo>
                  <a:lnTo>
                    <a:pt x="922" y="404"/>
                  </a:lnTo>
                  <a:lnTo>
                    <a:pt x="932" y="442"/>
                  </a:lnTo>
                  <a:lnTo>
                    <a:pt x="938" y="483"/>
                  </a:lnTo>
                  <a:lnTo>
                    <a:pt x="940" y="524"/>
                  </a:lnTo>
                  <a:lnTo>
                    <a:pt x="937" y="564"/>
                  </a:lnTo>
                  <a:lnTo>
                    <a:pt x="931" y="604"/>
                  </a:lnTo>
                  <a:lnTo>
                    <a:pt x="1010" y="622"/>
                  </a:lnTo>
                  <a:lnTo>
                    <a:pt x="1026" y="627"/>
                  </a:lnTo>
                  <a:lnTo>
                    <a:pt x="1038" y="636"/>
                  </a:lnTo>
                  <a:lnTo>
                    <a:pt x="1047" y="648"/>
                  </a:lnTo>
                  <a:lnTo>
                    <a:pt x="1053" y="662"/>
                  </a:lnTo>
                  <a:lnTo>
                    <a:pt x="1055" y="679"/>
                  </a:lnTo>
                  <a:lnTo>
                    <a:pt x="1052" y="694"/>
                  </a:lnTo>
                  <a:lnTo>
                    <a:pt x="1033" y="745"/>
                  </a:lnTo>
                  <a:lnTo>
                    <a:pt x="1007" y="793"/>
                  </a:lnTo>
                  <a:lnTo>
                    <a:pt x="990" y="822"/>
                  </a:lnTo>
                  <a:lnTo>
                    <a:pt x="970" y="850"/>
                  </a:lnTo>
                  <a:lnTo>
                    <a:pt x="958" y="861"/>
                  </a:lnTo>
                  <a:lnTo>
                    <a:pt x="944" y="868"/>
                  </a:lnTo>
                  <a:lnTo>
                    <a:pt x="929" y="872"/>
                  </a:lnTo>
                  <a:lnTo>
                    <a:pt x="914" y="871"/>
                  </a:lnTo>
                  <a:lnTo>
                    <a:pt x="899" y="866"/>
                  </a:lnTo>
                  <a:lnTo>
                    <a:pt x="886" y="856"/>
                  </a:lnTo>
                  <a:lnTo>
                    <a:pt x="827" y="800"/>
                  </a:lnTo>
                  <a:lnTo>
                    <a:pt x="797" y="827"/>
                  </a:lnTo>
                  <a:lnTo>
                    <a:pt x="766" y="853"/>
                  </a:lnTo>
                  <a:lnTo>
                    <a:pt x="731" y="873"/>
                  </a:lnTo>
                  <a:lnTo>
                    <a:pt x="696" y="891"/>
                  </a:lnTo>
                  <a:lnTo>
                    <a:pt x="657" y="906"/>
                  </a:lnTo>
                  <a:lnTo>
                    <a:pt x="617" y="916"/>
                  </a:lnTo>
                  <a:lnTo>
                    <a:pt x="581" y="921"/>
                  </a:lnTo>
                  <a:lnTo>
                    <a:pt x="590" y="996"/>
                  </a:lnTo>
                  <a:lnTo>
                    <a:pt x="589" y="1014"/>
                  </a:lnTo>
                  <a:lnTo>
                    <a:pt x="584" y="1029"/>
                  </a:lnTo>
                  <a:lnTo>
                    <a:pt x="574" y="1042"/>
                  </a:lnTo>
                  <a:lnTo>
                    <a:pt x="561" y="1051"/>
                  </a:lnTo>
                  <a:lnTo>
                    <a:pt x="547" y="1057"/>
                  </a:lnTo>
                  <a:lnTo>
                    <a:pt x="530" y="1058"/>
                  </a:lnTo>
                  <a:lnTo>
                    <a:pt x="500" y="1056"/>
                  </a:lnTo>
                  <a:lnTo>
                    <a:pt x="469" y="1053"/>
                  </a:lnTo>
                  <a:lnTo>
                    <a:pt x="437" y="1049"/>
                  </a:lnTo>
                  <a:lnTo>
                    <a:pt x="406" y="1045"/>
                  </a:lnTo>
                  <a:lnTo>
                    <a:pt x="381" y="1040"/>
                  </a:lnTo>
                  <a:lnTo>
                    <a:pt x="360" y="1034"/>
                  </a:lnTo>
                  <a:lnTo>
                    <a:pt x="345" y="1027"/>
                  </a:lnTo>
                  <a:lnTo>
                    <a:pt x="334" y="1016"/>
                  </a:lnTo>
                  <a:lnTo>
                    <a:pt x="326" y="1002"/>
                  </a:lnTo>
                  <a:lnTo>
                    <a:pt x="322" y="987"/>
                  </a:lnTo>
                  <a:lnTo>
                    <a:pt x="323" y="972"/>
                  </a:lnTo>
                  <a:lnTo>
                    <a:pt x="328" y="956"/>
                  </a:lnTo>
                  <a:lnTo>
                    <a:pt x="363" y="883"/>
                  </a:lnTo>
                  <a:lnTo>
                    <a:pt x="339" y="871"/>
                  </a:lnTo>
                  <a:lnTo>
                    <a:pt x="315" y="856"/>
                  </a:lnTo>
                  <a:lnTo>
                    <a:pt x="279" y="829"/>
                  </a:lnTo>
                  <a:lnTo>
                    <a:pt x="246" y="798"/>
                  </a:lnTo>
                  <a:lnTo>
                    <a:pt x="217" y="764"/>
                  </a:lnTo>
                  <a:lnTo>
                    <a:pt x="193" y="726"/>
                  </a:lnTo>
                  <a:lnTo>
                    <a:pt x="171" y="687"/>
                  </a:lnTo>
                  <a:lnTo>
                    <a:pt x="98" y="720"/>
                  </a:lnTo>
                  <a:lnTo>
                    <a:pt x="82" y="724"/>
                  </a:lnTo>
                  <a:lnTo>
                    <a:pt x="66" y="724"/>
                  </a:lnTo>
                  <a:lnTo>
                    <a:pt x="51" y="720"/>
                  </a:lnTo>
                  <a:lnTo>
                    <a:pt x="38" y="712"/>
                  </a:lnTo>
                  <a:lnTo>
                    <a:pt x="28" y="700"/>
                  </a:lnTo>
                  <a:lnTo>
                    <a:pt x="21" y="686"/>
                  </a:lnTo>
                  <a:lnTo>
                    <a:pt x="15" y="665"/>
                  </a:lnTo>
                  <a:lnTo>
                    <a:pt x="11" y="639"/>
                  </a:lnTo>
                  <a:lnTo>
                    <a:pt x="7" y="609"/>
                  </a:lnTo>
                  <a:lnTo>
                    <a:pt x="4" y="578"/>
                  </a:lnTo>
                  <a:lnTo>
                    <a:pt x="2" y="546"/>
                  </a:lnTo>
                  <a:lnTo>
                    <a:pt x="0" y="516"/>
                  </a:lnTo>
                  <a:lnTo>
                    <a:pt x="2" y="499"/>
                  </a:lnTo>
                  <a:lnTo>
                    <a:pt x="8" y="484"/>
                  </a:lnTo>
                  <a:lnTo>
                    <a:pt x="19" y="472"/>
                  </a:lnTo>
                  <a:lnTo>
                    <a:pt x="32" y="463"/>
                  </a:lnTo>
                  <a:lnTo>
                    <a:pt x="47" y="458"/>
                  </a:lnTo>
                  <a:lnTo>
                    <a:pt x="64" y="458"/>
                  </a:lnTo>
                  <a:lnTo>
                    <a:pt x="140" y="468"/>
                  </a:lnTo>
                  <a:lnTo>
                    <a:pt x="148" y="424"/>
                  </a:lnTo>
                  <a:lnTo>
                    <a:pt x="161" y="380"/>
                  </a:lnTo>
                  <a:lnTo>
                    <a:pt x="179" y="338"/>
                  </a:lnTo>
                  <a:lnTo>
                    <a:pt x="203" y="299"/>
                  </a:lnTo>
                  <a:lnTo>
                    <a:pt x="222" y="272"/>
                  </a:lnTo>
                  <a:lnTo>
                    <a:pt x="244" y="248"/>
                  </a:lnTo>
                  <a:lnTo>
                    <a:pt x="267" y="225"/>
                  </a:lnTo>
                  <a:lnTo>
                    <a:pt x="212" y="164"/>
                  </a:lnTo>
                  <a:lnTo>
                    <a:pt x="203" y="151"/>
                  </a:lnTo>
                  <a:lnTo>
                    <a:pt x="198" y="137"/>
                  </a:lnTo>
                  <a:lnTo>
                    <a:pt x="198" y="122"/>
                  </a:lnTo>
                  <a:lnTo>
                    <a:pt x="201" y="106"/>
                  </a:lnTo>
                  <a:lnTo>
                    <a:pt x="209" y="92"/>
                  </a:lnTo>
                  <a:lnTo>
                    <a:pt x="220" y="81"/>
                  </a:lnTo>
                  <a:lnTo>
                    <a:pt x="257" y="56"/>
                  </a:lnTo>
                  <a:lnTo>
                    <a:pt x="295" y="36"/>
                  </a:lnTo>
                  <a:lnTo>
                    <a:pt x="336" y="18"/>
                  </a:lnTo>
                  <a:lnTo>
                    <a:pt x="378" y="2"/>
                  </a:lnTo>
                  <a:lnTo>
                    <a:pt x="3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s-ES" sz="1350">
                <a:solidFill>
                  <a:srgbClr val="FF207B"/>
                </a:solidFill>
                <a:latin typeface="Calibri"/>
              </a:endParaRPr>
            </a:p>
          </p:txBody>
        </p:sp>
      </p:grpSp>
      <p:sp>
        <p:nvSpPr>
          <p:cNvPr id="105" name="Freeform 14">
            <a:extLst>
              <a:ext uri="{FF2B5EF4-FFF2-40B4-BE49-F238E27FC236}">
                <a16:creationId xmlns:a16="http://schemas.microsoft.com/office/drawing/2014/main" id="{E9524689-2BEE-4FBD-8B34-BCED486DA02F}"/>
              </a:ext>
            </a:extLst>
          </p:cNvPr>
          <p:cNvSpPr>
            <a:spLocks noEditPoints="1"/>
          </p:cNvSpPr>
          <p:nvPr/>
        </p:nvSpPr>
        <p:spPr bwMode="auto">
          <a:xfrm>
            <a:off x="1796812" y="5350020"/>
            <a:ext cx="365953" cy="407137"/>
          </a:xfrm>
          <a:custGeom>
            <a:avLst/>
            <a:gdLst>
              <a:gd name="T0" fmla="*/ 2755 w 3360"/>
              <a:gd name="T1" fmla="*/ 2586 h 3359"/>
              <a:gd name="T2" fmla="*/ 3080 w 3360"/>
              <a:gd name="T3" fmla="*/ 2629 h 3359"/>
              <a:gd name="T4" fmla="*/ 3018 w 3360"/>
              <a:gd name="T5" fmla="*/ 2548 h 3359"/>
              <a:gd name="T6" fmla="*/ 1848 w 3360"/>
              <a:gd name="T7" fmla="*/ 3078 h 3359"/>
              <a:gd name="T8" fmla="*/ 1631 w 3360"/>
              <a:gd name="T9" fmla="*/ 2270 h 3359"/>
              <a:gd name="T10" fmla="*/ 1667 w 3360"/>
              <a:gd name="T11" fmla="*/ 1207 h 3359"/>
              <a:gd name="T12" fmla="*/ 1471 w 3360"/>
              <a:gd name="T13" fmla="*/ 1314 h 3359"/>
              <a:gd name="T14" fmla="*/ 1376 w 3360"/>
              <a:gd name="T15" fmla="*/ 1466 h 3359"/>
              <a:gd name="T16" fmla="*/ 1364 w 3360"/>
              <a:gd name="T17" fmla="*/ 1690 h 3359"/>
              <a:gd name="T18" fmla="*/ 1475 w 3360"/>
              <a:gd name="T19" fmla="*/ 1887 h 3359"/>
              <a:gd name="T20" fmla="*/ 1669 w 3360"/>
              <a:gd name="T21" fmla="*/ 1992 h 3359"/>
              <a:gd name="T22" fmla="*/ 1882 w 3360"/>
              <a:gd name="T23" fmla="*/ 1979 h 3359"/>
              <a:gd name="T24" fmla="*/ 2064 w 3360"/>
              <a:gd name="T25" fmla="*/ 1853 h 3359"/>
              <a:gd name="T26" fmla="*/ 2151 w 3360"/>
              <a:gd name="T27" fmla="*/ 1645 h 3359"/>
              <a:gd name="T28" fmla="*/ 2115 w 3360"/>
              <a:gd name="T29" fmla="*/ 1424 h 3359"/>
              <a:gd name="T30" fmla="*/ 1965 w 3360"/>
              <a:gd name="T31" fmla="*/ 1257 h 3359"/>
              <a:gd name="T32" fmla="*/ 1754 w 3360"/>
              <a:gd name="T33" fmla="*/ 1197 h 3359"/>
              <a:gd name="T34" fmla="*/ 291 w 3360"/>
              <a:gd name="T35" fmla="*/ 788 h 3359"/>
              <a:gd name="T36" fmla="*/ 616 w 3360"/>
              <a:gd name="T37" fmla="*/ 830 h 3359"/>
              <a:gd name="T38" fmla="*/ 554 w 3360"/>
              <a:gd name="T39" fmla="*/ 748 h 3359"/>
              <a:gd name="T40" fmla="*/ 2834 w 3360"/>
              <a:gd name="T41" fmla="*/ 334 h 3359"/>
              <a:gd name="T42" fmla="*/ 2541 w 3360"/>
              <a:gd name="T43" fmla="*/ 647 h 3359"/>
              <a:gd name="T44" fmla="*/ 2675 w 3360"/>
              <a:gd name="T45" fmla="*/ 801 h 3359"/>
              <a:gd name="T46" fmla="*/ 2742 w 3360"/>
              <a:gd name="T47" fmla="*/ 792 h 3359"/>
              <a:gd name="T48" fmla="*/ 3020 w 3360"/>
              <a:gd name="T49" fmla="*/ 473 h 3359"/>
              <a:gd name="T50" fmla="*/ 2875 w 3360"/>
              <a:gd name="T51" fmla="*/ 328 h 3359"/>
              <a:gd name="T52" fmla="*/ 2967 w 3360"/>
              <a:gd name="T53" fmla="*/ 25 h 3359"/>
              <a:gd name="T54" fmla="*/ 3321 w 3360"/>
              <a:gd name="T55" fmla="*/ 382 h 3359"/>
              <a:gd name="T56" fmla="*/ 3344 w 3360"/>
              <a:gd name="T57" fmla="*/ 535 h 3359"/>
              <a:gd name="T58" fmla="*/ 2861 w 3360"/>
              <a:gd name="T59" fmla="*/ 1070 h 3359"/>
              <a:gd name="T60" fmla="*/ 2719 w 3360"/>
              <a:gd name="T61" fmla="*/ 1135 h 3359"/>
              <a:gd name="T62" fmla="*/ 2570 w 3360"/>
              <a:gd name="T63" fmla="*/ 1092 h 3359"/>
              <a:gd name="T64" fmla="*/ 2377 w 3360"/>
              <a:gd name="T65" fmla="*/ 1325 h 3359"/>
              <a:gd name="T66" fmla="*/ 2434 w 3360"/>
              <a:gd name="T67" fmla="*/ 1599 h 3359"/>
              <a:gd name="T68" fmla="*/ 2371 w 3360"/>
              <a:gd name="T69" fmla="*/ 1887 h 3359"/>
              <a:gd name="T70" fmla="*/ 2196 w 3360"/>
              <a:gd name="T71" fmla="*/ 2118 h 3359"/>
              <a:gd name="T72" fmla="*/ 2464 w 3360"/>
              <a:gd name="T73" fmla="*/ 3078 h 3359"/>
              <a:gd name="T74" fmla="*/ 2507 w 3360"/>
              <a:gd name="T75" fmla="*/ 2355 h 3359"/>
              <a:gd name="T76" fmla="*/ 2651 w 3360"/>
              <a:gd name="T77" fmla="*/ 2266 h 3359"/>
              <a:gd name="T78" fmla="*/ 3239 w 3360"/>
              <a:gd name="T79" fmla="*/ 2288 h 3359"/>
              <a:gd name="T80" fmla="*/ 3349 w 3360"/>
              <a:gd name="T81" fmla="*/ 2417 h 3359"/>
              <a:gd name="T82" fmla="*/ 0 w 3360"/>
              <a:gd name="T83" fmla="*/ 689 h 3359"/>
              <a:gd name="T84" fmla="*/ 65 w 3360"/>
              <a:gd name="T85" fmla="*/ 530 h 3359"/>
              <a:gd name="T86" fmla="*/ 224 w 3360"/>
              <a:gd name="T87" fmla="*/ 465 h 3359"/>
              <a:gd name="T88" fmla="*/ 804 w 3360"/>
              <a:gd name="T89" fmla="*/ 508 h 3359"/>
              <a:gd name="T90" fmla="*/ 893 w 3360"/>
              <a:gd name="T91" fmla="*/ 654 h 3359"/>
              <a:gd name="T92" fmla="*/ 1195 w 3360"/>
              <a:gd name="T93" fmla="*/ 1989 h 3359"/>
              <a:gd name="T94" fmla="*/ 1084 w 3360"/>
              <a:gd name="T95" fmla="*/ 1718 h 3359"/>
              <a:gd name="T96" fmla="*/ 1097 w 3360"/>
              <a:gd name="T97" fmla="*/ 1421 h 3359"/>
              <a:gd name="T98" fmla="*/ 1232 w 3360"/>
              <a:gd name="T99" fmla="*/ 1161 h 3359"/>
              <a:gd name="T100" fmla="*/ 1415 w 3360"/>
              <a:gd name="T101" fmla="*/ 1007 h 3359"/>
              <a:gd name="T102" fmla="*/ 1687 w 3360"/>
              <a:gd name="T103" fmla="*/ 919 h 3359"/>
              <a:gd name="T104" fmla="*/ 1969 w 3360"/>
              <a:gd name="T105" fmla="*/ 951 h 3359"/>
              <a:gd name="T106" fmla="*/ 2281 w 3360"/>
              <a:gd name="T107" fmla="*/ 805 h 3359"/>
              <a:gd name="T108" fmla="*/ 2216 w 3360"/>
              <a:gd name="T109" fmla="*/ 663 h 3359"/>
              <a:gd name="T110" fmla="*/ 2259 w 3360"/>
              <a:gd name="T111" fmla="*/ 513 h 3359"/>
              <a:gd name="T112" fmla="*/ 2784 w 3360"/>
              <a:gd name="T113" fmla="*/ 12 h 3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360" h="3359">
                <a:moveTo>
                  <a:pt x="2829" y="2544"/>
                </a:moveTo>
                <a:lnTo>
                  <a:pt x="2806" y="2548"/>
                </a:lnTo>
                <a:lnTo>
                  <a:pt x="2786" y="2556"/>
                </a:lnTo>
                <a:lnTo>
                  <a:pt x="2768" y="2569"/>
                </a:lnTo>
                <a:lnTo>
                  <a:pt x="2755" y="2586"/>
                </a:lnTo>
                <a:lnTo>
                  <a:pt x="2747" y="2606"/>
                </a:lnTo>
                <a:lnTo>
                  <a:pt x="2744" y="2629"/>
                </a:lnTo>
                <a:lnTo>
                  <a:pt x="2744" y="3078"/>
                </a:lnTo>
                <a:lnTo>
                  <a:pt x="3080" y="3078"/>
                </a:lnTo>
                <a:lnTo>
                  <a:pt x="3080" y="2629"/>
                </a:lnTo>
                <a:lnTo>
                  <a:pt x="3077" y="2606"/>
                </a:lnTo>
                <a:lnTo>
                  <a:pt x="3069" y="2586"/>
                </a:lnTo>
                <a:lnTo>
                  <a:pt x="3056" y="2569"/>
                </a:lnTo>
                <a:lnTo>
                  <a:pt x="3038" y="2556"/>
                </a:lnTo>
                <a:lnTo>
                  <a:pt x="3018" y="2548"/>
                </a:lnTo>
                <a:lnTo>
                  <a:pt x="2997" y="2544"/>
                </a:lnTo>
                <a:lnTo>
                  <a:pt x="2829" y="2544"/>
                </a:lnTo>
                <a:close/>
                <a:moveTo>
                  <a:pt x="1512" y="2236"/>
                </a:moveTo>
                <a:lnTo>
                  <a:pt x="1512" y="3078"/>
                </a:lnTo>
                <a:lnTo>
                  <a:pt x="1848" y="3078"/>
                </a:lnTo>
                <a:lnTo>
                  <a:pt x="1848" y="2274"/>
                </a:lnTo>
                <a:lnTo>
                  <a:pt x="1801" y="2279"/>
                </a:lnTo>
                <a:lnTo>
                  <a:pt x="1754" y="2281"/>
                </a:lnTo>
                <a:lnTo>
                  <a:pt x="1692" y="2279"/>
                </a:lnTo>
                <a:lnTo>
                  <a:pt x="1631" y="2270"/>
                </a:lnTo>
                <a:lnTo>
                  <a:pt x="1571" y="2255"/>
                </a:lnTo>
                <a:lnTo>
                  <a:pt x="1512" y="2236"/>
                </a:lnTo>
                <a:close/>
                <a:moveTo>
                  <a:pt x="1754" y="1197"/>
                </a:moveTo>
                <a:lnTo>
                  <a:pt x="1711" y="1199"/>
                </a:lnTo>
                <a:lnTo>
                  <a:pt x="1667" y="1207"/>
                </a:lnTo>
                <a:lnTo>
                  <a:pt x="1624" y="1219"/>
                </a:lnTo>
                <a:lnTo>
                  <a:pt x="1583" y="1235"/>
                </a:lnTo>
                <a:lnTo>
                  <a:pt x="1544" y="1257"/>
                </a:lnTo>
                <a:lnTo>
                  <a:pt x="1506" y="1284"/>
                </a:lnTo>
                <a:lnTo>
                  <a:pt x="1471" y="1314"/>
                </a:lnTo>
                <a:lnTo>
                  <a:pt x="1471" y="1314"/>
                </a:lnTo>
                <a:lnTo>
                  <a:pt x="1441" y="1349"/>
                </a:lnTo>
                <a:lnTo>
                  <a:pt x="1414" y="1386"/>
                </a:lnTo>
                <a:lnTo>
                  <a:pt x="1393" y="1424"/>
                </a:lnTo>
                <a:lnTo>
                  <a:pt x="1376" y="1466"/>
                </a:lnTo>
                <a:lnTo>
                  <a:pt x="1363" y="1509"/>
                </a:lnTo>
                <a:lnTo>
                  <a:pt x="1356" y="1553"/>
                </a:lnTo>
                <a:lnTo>
                  <a:pt x="1354" y="1599"/>
                </a:lnTo>
                <a:lnTo>
                  <a:pt x="1356" y="1645"/>
                </a:lnTo>
                <a:lnTo>
                  <a:pt x="1364" y="1690"/>
                </a:lnTo>
                <a:lnTo>
                  <a:pt x="1377" y="1734"/>
                </a:lnTo>
                <a:lnTo>
                  <a:pt x="1395" y="1776"/>
                </a:lnTo>
                <a:lnTo>
                  <a:pt x="1417" y="1815"/>
                </a:lnTo>
                <a:lnTo>
                  <a:pt x="1444" y="1853"/>
                </a:lnTo>
                <a:lnTo>
                  <a:pt x="1475" y="1887"/>
                </a:lnTo>
                <a:lnTo>
                  <a:pt x="1511" y="1918"/>
                </a:lnTo>
                <a:lnTo>
                  <a:pt x="1548" y="1944"/>
                </a:lnTo>
                <a:lnTo>
                  <a:pt x="1586" y="1964"/>
                </a:lnTo>
                <a:lnTo>
                  <a:pt x="1627" y="1979"/>
                </a:lnTo>
                <a:lnTo>
                  <a:pt x="1669" y="1992"/>
                </a:lnTo>
                <a:lnTo>
                  <a:pt x="1711" y="1998"/>
                </a:lnTo>
                <a:lnTo>
                  <a:pt x="1754" y="2001"/>
                </a:lnTo>
                <a:lnTo>
                  <a:pt x="1797" y="1998"/>
                </a:lnTo>
                <a:lnTo>
                  <a:pt x="1840" y="1992"/>
                </a:lnTo>
                <a:lnTo>
                  <a:pt x="1882" y="1979"/>
                </a:lnTo>
                <a:lnTo>
                  <a:pt x="1922" y="1964"/>
                </a:lnTo>
                <a:lnTo>
                  <a:pt x="1961" y="1944"/>
                </a:lnTo>
                <a:lnTo>
                  <a:pt x="1997" y="1918"/>
                </a:lnTo>
                <a:lnTo>
                  <a:pt x="2033" y="1887"/>
                </a:lnTo>
                <a:lnTo>
                  <a:pt x="2064" y="1853"/>
                </a:lnTo>
                <a:lnTo>
                  <a:pt x="2091" y="1815"/>
                </a:lnTo>
                <a:lnTo>
                  <a:pt x="2114" y="1776"/>
                </a:lnTo>
                <a:lnTo>
                  <a:pt x="2131" y="1734"/>
                </a:lnTo>
                <a:lnTo>
                  <a:pt x="2144" y="1690"/>
                </a:lnTo>
                <a:lnTo>
                  <a:pt x="2151" y="1645"/>
                </a:lnTo>
                <a:lnTo>
                  <a:pt x="2154" y="1599"/>
                </a:lnTo>
                <a:lnTo>
                  <a:pt x="2152" y="1553"/>
                </a:lnTo>
                <a:lnTo>
                  <a:pt x="2144" y="1509"/>
                </a:lnTo>
                <a:lnTo>
                  <a:pt x="2132" y="1466"/>
                </a:lnTo>
                <a:lnTo>
                  <a:pt x="2115" y="1424"/>
                </a:lnTo>
                <a:lnTo>
                  <a:pt x="2093" y="1386"/>
                </a:lnTo>
                <a:lnTo>
                  <a:pt x="2068" y="1349"/>
                </a:lnTo>
                <a:lnTo>
                  <a:pt x="2037" y="1314"/>
                </a:lnTo>
                <a:lnTo>
                  <a:pt x="2003" y="1284"/>
                </a:lnTo>
                <a:lnTo>
                  <a:pt x="1965" y="1257"/>
                </a:lnTo>
                <a:lnTo>
                  <a:pt x="1925" y="1235"/>
                </a:lnTo>
                <a:lnTo>
                  <a:pt x="1884" y="1219"/>
                </a:lnTo>
                <a:lnTo>
                  <a:pt x="1842" y="1207"/>
                </a:lnTo>
                <a:lnTo>
                  <a:pt x="1798" y="1199"/>
                </a:lnTo>
                <a:lnTo>
                  <a:pt x="1754" y="1197"/>
                </a:lnTo>
                <a:close/>
                <a:moveTo>
                  <a:pt x="363" y="746"/>
                </a:moveTo>
                <a:lnTo>
                  <a:pt x="342" y="748"/>
                </a:lnTo>
                <a:lnTo>
                  <a:pt x="322" y="758"/>
                </a:lnTo>
                <a:lnTo>
                  <a:pt x="304" y="771"/>
                </a:lnTo>
                <a:lnTo>
                  <a:pt x="291" y="788"/>
                </a:lnTo>
                <a:lnTo>
                  <a:pt x="283" y="807"/>
                </a:lnTo>
                <a:lnTo>
                  <a:pt x="280" y="830"/>
                </a:lnTo>
                <a:lnTo>
                  <a:pt x="280" y="3078"/>
                </a:lnTo>
                <a:lnTo>
                  <a:pt x="616" y="3078"/>
                </a:lnTo>
                <a:lnTo>
                  <a:pt x="616" y="830"/>
                </a:lnTo>
                <a:lnTo>
                  <a:pt x="613" y="807"/>
                </a:lnTo>
                <a:lnTo>
                  <a:pt x="605" y="788"/>
                </a:lnTo>
                <a:lnTo>
                  <a:pt x="592" y="771"/>
                </a:lnTo>
                <a:lnTo>
                  <a:pt x="574" y="758"/>
                </a:lnTo>
                <a:lnTo>
                  <a:pt x="554" y="748"/>
                </a:lnTo>
                <a:lnTo>
                  <a:pt x="531" y="746"/>
                </a:lnTo>
                <a:lnTo>
                  <a:pt x="363" y="746"/>
                </a:lnTo>
                <a:close/>
                <a:moveTo>
                  <a:pt x="2861" y="327"/>
                </a:moveTo>
                <a:lnTo>
                  <a:pt x="2847" y="328"/>
                </a:lnTo>
                <a:lnTo>
                  <a:pt x="2834" y="334"/>
                </a:lnTo>
                <a:lnTo>
                  <a:pt x="2821" y="343"/>
                </a:lnTo>
                <a:lnTo>
                  <a:pt x="2559" y="607"/>
                </a:lnTo>
                <a:lnTo>
                  <a:pt x="2550" y="619"/>
                </a:lnTo>
                <a:lnTo>
                  <a:pt x="2543" y="632"/>
                </a:lnTo>
                <a:lnTo>
                  <a:pt x="2541" y="647"/>
                </a:lnTo>
                <a:lnTo>
                  <a:pt x="2543" y="661"/>
                </a:lnTo>
                <a:lnTo>
                  <a:pt x="2550" y="674"/>
                </a:lnTo>
                <a:lnTo>
                  <a:pt x="2559" y="686"/>
                </a:lnTo>
                <a:lnTo>
                  <a:pt x="2664" y="792"/>
                </a:lnTo>
                <a:lnTo>
                  <a:pt x="2675" y="801"/>
                </a:lnTo>
                <a:lnTo>
                  <a:pt x="2689" y="806"/>
                </a:lnTo>
                <a:lnTo>
                  <a:pt x="2703" y="808"/>
                </a:lnTo>
                <a:lnTo>
                  <a:pt x="2718" y="806"/>
                </a:lnTo>
                <a:lnTo>
                  <a:pt x="2731" y="801"/>
                </a:lnTo>
                <a:lnTo>
                  <a:pt x="2742" y="792"/>
                </a:lnTo>
                <a:lnTo>
                  <a:pt x="3006" y="527"/>
                </a:lnTo>
                <a:lnTo>
                  <a:pt x="3015" y="516"/>
                </a:lnTo>
                <a:lnTo>
                  <a:pt x="3020" y="502"/>
                </a:lnTo>
                <a:lnTo>
                  <a:pt x="3022" y="488"/>
                </a:lnTo>
                <a:lnTo>
                  <a:pt x="3020" y="473"/>
                </a:lnTo>
                <a:lnTo>
                  <a:pt x="3015" y="460"/>
                </a:lnTo>
                <a:lnTo>
                  <a:pt x="3006" y="448"/>
                </a:lnTo>
                <a:lnTo>
                  <a:pt x="2901" y="343"/>
                </a:lnTo>
                <a:lnTo>
                  <a:pt x="2889" y="334"/>
                </a:lnTo>
                <a:lnTo>
                  <a:pt x="2875" y="328"/>
                </a:lnTo>
                <a:lnTo>
                  <a:pt x="2861" y="327"/>
                </a:lnTo>
                <a:close/>
                <a:moveTo>
                  <a:pt x="2876" y="0"/>
                </a:moveTo>
                <a:lnTo>
                  <a:pt x="2908" y="4"/>
                </a:lnTo>
                <a:lnTo>
                  <a:pt x="2937" y="12"/>
                </a:lnTo>
                <a:lnTo>
                  <a:pt x="2967" y="25"/>
                </a:lnTo>
                <a:lnTo>
                  <a:pt x="2994" y="43"/>
                </a:lnTo>
                <a:lnTo>
                  <a:pt x="3019" y="65"/>
                </a:lnTo>
                <a:lnTo>
                  <a:pt x="3283" y="329"/>
                </a:lnTo>
                <a:lnTo>
                  <a:pt x="3304" y="354"/>
                </a:lnTo>
                <a:lnTo>
                  <a:pt x="3321" y="382"/>
                </a:lnTo>
                <a:lnTo>
                  <a:pt x="3335" y="411"/>
                </a:lnTo>
                <a:lnTo>
                  <a:pt x="3344" y="441"/>
                </a:lnTo>
                <a:lnTo>
                  <a:pt x="3348" y="472"/>
                </a:lnTo>
                <a:lnTo>
                  <a:pt x="3348" y="504"/>
                </a:lnTo>
                <a:lnTo>
                  <a:pt x="3344" y="535"/>
                </a:lnTo>
                <a:lnTo>
                  <a:pt x="3335" y="565"/>
                </a:lnTo>
                <a:lnTo>
                  <a:pt x="3321" y="595"/>
                </a:lnTo>
                <a:lnTo>
                  <a:pt x="3304" y="622"/>
                </a:lnTo>
                <a:lnTo>
                  <a:pt x="3283" y="647"/>
                </a:lnTo>
                <a:lnTo>
                  <a:pt x="2861" y="1070"/>
                </a:lnTo>
                <a:lnTo>
                  <a:pt x="2836" y="1092"/>
                </a:lnTo>
                <a:lnTo>
                  <a:pt x="2809" y="1109"/>
                </a:lnTo>
                <a:lnTo>
                  <a:pt x="2780" y="1122"/>
                </a:lnTo>
                <a:lnTo>
                  <a:pt x="2749" y="1131"/>
                </a:lnTo>
                <a:lnTo>
                  <a:pt x="2719" y="1135"/>
                </a:lnTo>
                <a:lnTo>
                  <a:pt x="2687" y="1135"/>
                </a:lnTo>
                <a:lnTo>
                  <a:pt x="2656" y="1131"/>
                </a:lnTo>
                <a:lnTo>
                  <a:pt x="2626" y="1122"/>
                </a:lnTo>
                <a:lnTo>
                  <a:pt x="2597" y="1109"/>
                </a:lnTo>
                <a:lnTo>
                  <a:pt x="2570" y="1092"/>
                </a:lnTo>
                <a:lnTo>
                  <a:pt x="2544" y="1070"/>
                </a:lnTo>
                <a:lnTo>
                  <a:pt x="2512" y="1038"/>
                </a:lnTo>
                <a:lnTo>
                  <a:pt x="2323" y="1226"/>
                </a:lnTo>
                <a:lnTo>
                  <a:pt x="2353" y="1274"/>
                </a:lnTo>
                <a:lnTo>
                  <a:pt x="2377" y="1325"/>
                </a:lnTo>
                <a:lnTo>
                  <a:pt x="2398" y="1377"/>
                </a:lnTo>
                <a:lnTo>
                  <a:pt x="2413" y="1430"/>
                </a:lnTo>
                <a:lnTo>
                  <a:pt x="2425" y="1486"/>
                </a:lnTo>
                <a:lnTo>
                  <a:pt x="2432" y="1542"/>
                </a:lnTo>
                <a:lnTo>
                  <a:pt x="2434" y="1599"/>
                </a:lnTo>
                <a:lnTo>
                  <a:pt x="2431" y="1659"/>
                </a:lnTo>
                <a:lnTo>
                  <a:pt x="2424" y="1719"/>
                </a:lnTo>
                <a:lnTo>
                  <a:pt x="2411" y="1777"/>
                </a:lnTo>
                <a:lnTo>
                  <a:pt x="2394" y="1833"/>
                </a:lnTo>
                <a:lnTo>
                  <a:pt x="2371" y="1887"/>
                </a:lnTo>
                <a:lnTo>
                  <a:pt x="2344" y="1940"/>
                </a:lnTo>
                <a:lnTo>
                  <a:pt x="2312" y="1990"/>
                </a:lnTo>
                <a:lnTo>
                  <a:pt x="2276" y="2037"/>
                </a:lnTo>
                <a:lnTo>
                  <a:pt x="2235" y="2081"/>
                </a:lnTo>
                <a:lnTo>
                  <a:pt x="2196" y="2118"/>
                </a:lnTo>
                <a:lnTo>
                  <a:pt x="2154" y="2150"/>
                </a:lnTo>
                <a:lnTo>
                  <a:pt x="2112" y="2179"/>
                </a:lnTo>
                <a:lnTo>
                  <a:pt x="2128" y="2179"/>
                </a:lnTo>
                <a:lnTo>
                  <a:pt x="2128" y="3078"/>
                </a:lnTo>
                <a:lnTo>
                  <a:pt x="2464" y="3078"/>
                </a:lnTo>
                <a:lnTo>
                  <a:pt x="2464" y="2488"/>
                </a:lnTo>
                <a:lnTo>
                  <a:pt x="2467" y="2452"/>
                </a:lnTo>
                <a:lnTo>
                  <a:pt x="2475" y="2417"/>
                </a:lnTo>
                <a:lnTo>
                  <a:pt x="2489" y="2385"/>
                </a:lnTo>
                <a:lnTo>
                  <a:pt x="2507" y="2355"/>
                </a:lnTo>
                <a:lnTo>
                  <a:pt x="2529" y="2329"/>
                </a:lnTo>
                <a:lnTo>
                  <a:pt x="2556" y="2306"/>
                </a:lnTo>
                <a:lnTo>
                  <a:pt x="2585" y="2288"/>
                </a:lnTo>
                <a:lnTo>
                  <a:pt x="2617" y="2275"/>
                </a:lnTo>
                <a:lnTo>
                  <a:pt x="2651" y="2266"/>
                </a:lnTo>
                <a:lnTo>
                  <a:pt x="2688" y="2263"/>
                </a:lnTo>
                <a:lnTo>
                  <a:pt x="3136" y="2263"/>
                </a:lnTo>
                <a:lnTo>
                  <a:pt x="3173" y="2266"/>
                </a:lnTo>
                <a:lnTo>
                  <a:pt x="3207" y="2275"/>
                </a:lnTo>
                <a:lnTo>
                  <a:pt x="3239" y="2288"/>
                </a:lnTo>
                <a:lnTo>
                  <a:pt x="3268" y="2306"/>
                </a:lnTo>
                <a:lnTo>
                  <a:pt x="3295" y="2329"/>
                </a:lnTo>
                <a:lnTo>
                  <a:pt x="3317" y="2355"/>
                </a:lnTo>
                <a:lnTo>
                  <a:pt x="3335" y="2385"/>
                </a:lnTo>
                <a:lnTo>
                  <a:pt x="3349" y="2417"/>
                </a:lnTo>
                <a:lnTo>
                  <a:pt x="3357" y="2452"/>
                </a:lnTo>
                <a:lnTo>
                  <a:pt x="3360" y="2488"/>
                </a:lnTo>
                <a:lnTo>
                  <a:pt x="3360" y="3359"/>
                </a:lnTo>
                <a:lnTo>
                  <a:pt x="0" y="3359"/>
                </a:lnTo>
                <a:lnTo>
                  <a:pt x="0" y="689"/>
                </a:lnTo>
                <a:lnTo>
                  <a:pt x="3" y="654"/>
                </a:lnTo>
                <a:lnTo>
                  <a:pt x="11" y="619"/>
                </a:lnTo>
                <a:lnTo>
                  <a:pt x="25" y="586"/>
                </a:lnTo>
                <a:lnTo>
                  <a:pt x="43" y="557"/>
                </a:lnTo>
                <a:lnTo>
                  <a:pt x="65" y="530"/>
                </a:lnTo>
                <a:lnTo>
                  <a:pt x="92" y="508"/>
                </a:lnTo>
                <a:lnTo>
                  <a:pt x="121" y="490"/>
                </a:lnTo>
                <a:lnTo>
                  <a:pt x="153" y="477"/>
                </a:lnTo>
                <a:lnTo>
                  <a:pt x="187" y="467"/>
                </a:lnTo>
                <a:lnTo>
                  <a:pt x="224" y="465"/>
                </a:lnTo>
                <a:lnTo>
                  <a:pt x="672" y="465"/>
                </a:lnTo>
                <a:lnTo>
                  <a:pt x="709" y="467"/>
                </a:lnTo>
                <a:lnTo>
                  <a:pt x="743" y="477"/>
                </a:lnTo>
                <a:lnTo>
                  <a:pt x="775" y="490"/>
                </a:lnTo>
                <a:lnTo>
                  <a:pt x="804" y="508"/>
                </a:lnTo>
                <a:lnTo>
                  <a:pt x="831" y="530"/>
                </a:lnTo>
                <a:lnTo>
                  <a:pt x="853" y="557"/>
                </a:lnTo>
                <a:lnTo>
                  <a:pt x="871" y="586"/>
                </a:lnTo>
                <a:lnTo>
                  <a:pt x="885" y="619"/>
                </a:lnTo>
                <a:lnTo>
                  <a:pt x="893" y="654"/>
                </a:lnTo>
                <a:lnTo>
                  <a:pt x="896" y="689"/>
                </a:lnTo>
                <a:lnTo>
                  <a:pt x="896" y="3078"/>
                </a:lnTo>
                <a:lnTo>
                  <a:pt x="1232" y="3078"/>
                </a:lnTo>
                <a:lnTo>
                  <a:pt x="1232" y="2036"/>
                </a:lnTo>
                <a:lnTo>
                  <a:pt x="1195" y="1989"/>
                </a:lnTo>
                <a:lnTo>
                  <a:pt x="1164" y="1939"/>
                </a:lnTo>
                <a:lnTo>
                  <a:pt x="1137" y="1887"/>
                </a:lnTo>
                <a:lnTo>
                  <a:pt x="1115" y="1832"/>
                </a:lnTo>
                <a:lnTo>
                  <a:pt x="1097" y="1776"/>
                </a:lnTo>
                <a:lnTo>
                  <a:pt x="1084" y="1718"/>
                </a:lnTo>
                <a:lnTo>
                  <a:pt x="1076" y="1659"/>
                </a:lnTo>
                <a:lnTo>
                  <a:pt x="1074" y="1599"/>
                </a:lnTo>
                <a:lnTo>
                  <a:pt x="1076" y="1538"/>
                </a:lnTo>
                <a:lnTo>
                  <a:pt x="1084" y="1479"/>
                </a:lnTo>
                <a:lnTo>
                  <a:pt x="1097" y="1421"/>
                </a:lnTo>
                <a:lnTo>
                  <a:pt x="1115" y="1364"/>
                </a:lnTo>
                <a:lnTo>
                  <a:pt x="1137" y="1310"/>
                </a:lnTo>
                <a:lnTo>
                  <a:pt x="1164" y="1257"/>
                </a:lnTo>
                <a:lnTo>
                  <a:pt x="1196" y="1208"/>
                </a:lnTo>
                <a:lnTo>
                  <a:pt x="1232" y="1161"/>
                </a:lnTo>
                <a:lnTo>
                  <a:pt x="1273" y="1116"/>
                </a:lnTo>
                <a:lnTo>
                  <a:pt x="1273" y="1116"/>
                </a:lnTo>
                <a:lnTo>
                  <a:pt x="1318" y="1075"/>
                </a:lnTo>
                <a:lnTo>
                  <a:pt x="1365" y="1039"/>
                </a:lnTo>
                <a:lnTo>
                  <a:pt x="1415" y="1007"/>
                </a:lnTo>
                <a:lnTo>
                  <a:pt x="1467" y="980"/>
                </a:lnTo>
                <a:lnTo>
                  <a:pt x="1520" y="958"/>
                </a:lnTo>
                <a:lnTo>
                  <a:pt x="1575" y="940"/>
                </a:lnTo>
                <a:lnTo>
                  <a:pt x="1631" y="928"/>
                </a:lnTo>
                <a:lnTo>
                  <a:pt x="1687" y="919"/>
                </a:lnTo>
                <a:lnTo>
                  <a:pt x="1744" y="916"/>
                </a:lnTo>
                <a:lnTo>
                  <a:pt x="1801" y="918"/>
                </a:lnTo>
                <a:lnTo>
                  <a:pt x="1858" y="925"/>
                </a:lnTo>
                <a:lnTo>
                  <a:pt x="1914" y="936"/>
                </a:lnTo>
                <a:lnTo>
                  <a:pt x="1969" y="951"/>
                </a:lnTo>
                <a:lnTo>
                  <a:pt x="2023" y="971"/>
                </a:lnTo>
                <a:lnTo>
                  <a:pt x="2075" y="997"/>
                </a:lnTo>
                <a:lnTo>
                  <a:pt x="2126" y="1027"/>
                </a:lnTo>
                <a:lnTo>
                  <a:pt x="2313" y="838"/>
                </a:lnTo>
                <a:lnTo>
                  <a:pt x="2281" y="805"/>
                </a:lnTo>
                <a:lnTo>
                  <a:pt x="2259" y="780"/>
                </a:lnTo>
                <a:lnTo>
                  <a:pt x="2242" y="753"/>
                </a:lnTo>
                <a:lnTo>
                  <a:pt x="2229" y="724"/>
                </a:lnTo>
                <a:lnTo>
                  <a:pt x="2221" y="693"/>
                </a:lnTo>
                <a:lnTo>
                  <a:pt x="2216" y="663"/>
                </a:lnTo>
                <a:lnTo>
                  <a:pt x="2216" y="631"/>
                </a:lnTo>
                <a:lnTo>
                  <a:pt x="2221" y="600"/>
                </a:lnTo>
                <a:lnTo>
                  <a:pt x="2229" y="569"/>
                </a:lnTo>
                <a:lnTo>
                  <a:pt x="2242" y="541"/>
                </a:lnTo>
                <a:lnTo>
                  <a:pt x="2259" y="513"/>
                </a:lnTo>
                <a:lnTo>
                  <a:pt x="2281" y="488"/>
                </a:lnTo>
                <a:lnTo>
                  <a:pt x="2702" y="65"/>
                </a:lnTo>
                <a:lnTo>
                  <a:pt x="2728" y="43"/>
                </a:lnTo>
                <a:lnTo>
                  <a:pt x="2755" y="25"/>
                </a:lnTo>
                <a:lnTo>
                  <a:pt x="2784" y="12"/>
                </a:lnTo>
                <a:lnTo>
                  <a:pt x="2814" y="4"/>
                </a:lnTo>
                <a:lnTo>
                  <a:pt x="2846" y="0"/>
                </a:lnTo>
                <a:lnTo>
                  <a:pt x="287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/>
            <a:endParaRPr lang="es-ES" sz="1350">
              <a:solidFill>
                <a:srgbClr val="FF207B"/>
              </a:solidFill>
              <a:latin typeface="Calibri"/>
            </a:endParaRPr>
          </a:p>
        </p:txBody>
      </p:sp>
      <p:grpSp>
        <p:nvGrpSpPr>
          <p:cNvPr id="106" name="Group 39">
            <a:extLst>
              <a:ext uri="{FF2B5EF4-FFF2-40B4-BE49-F238E27FC236}">
                <a16:creationId xmlns:a16="http://schemas.microsoft.com/office/drawing/2014/main" id="{5C672956-5B08-4222-AD27-D12BED66E13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804104" y="5865225"/>
            <a:ext cx="365952" cy="365952"/>
            <a:chOff x="4095" y="1017"/>
            <a:chExt cx="480" cy="480"/>
          </a:xfrm>
          <a:solidFill>
            <a:schemeClr val="accent1"/>
          </a:solidFill>
        </p:grpSpPr>
        <p:sp>
          <p:nvSpPr>
            <p:cNvPr id="107" name="Freeform 41">
              <a:extLst>
                <a:ext uri="{FF2B5EF4-FFF2-40B4-BE49-F238E27FC236}">
                  <a16:creationId xmlns:a16="http://schemas.microsoft.com/office/drawing/2014/main" id="{E0034DEA-1346-4D4D-A216-7B4914ED0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5" y="1324"/>
              <a:ext cx="173" cy="173"/>
            </a:xfrm>
            <a:custGeom>
              <a:avLst/>
              <a:gdLst>
                <a:gd name="T0" fmla="*/ 333 w 1208"/>
                <a:gd name="T1" fmla="*/ 0 h 1208"/>
                <a:gd name="T2" fmla="*/ 368 w 1208"/>
                <a:gd name="T3" fmla="*/ 12 h 1208"/>
                <a:gd name="T4" fmla="*/ 462 w 1208"/>
                <a:gd name="T5" fmla="*/ 103 h 1208"/>
                <a:gd name="T6" fmla="*/ 483 w 1208"/>
                <a:gd name="T7" fmla="*/ 136 h 1208"/>
                <a:gd name="T8" fmla="*/ 487 w 1208"/>
                <a:gd name="T9" fmla="*/ 171 h 1208"/>
                <a:gd name="T10" fmla="*/ 474 w 1208"/>
                <a:gd name="T11" fmla="*/ 207 h 1208"/>
                <a:gd name="T12" fmla="*/ 444 w 1208"/>
                <a:gd name="T13" fmla="*/ 241 h 1208"/>
                <a:gd name="T14" fmla="*/ 374 w 1208"/>
                <a:gd name="T15" fmla="*/ 326 h 1208"/>
                <a:gd name="T16" fmla="*/ 323 w 1208"/>
                <a:gd name="T17" fmla="*/ 422 h 1208"/>
                <a:gd name="T18" fmla="*/ 290 w 1208"/>
                <a:gd name="T19" fmla="*/ 527 h 1208"/>
                <a:gd name="T20" fmla="*/ 280 w 1208"/>
                <a:gd name="T21" fmla="*/ 637 h 1208"/>
                <a:gd name="T22" fmla="*/ 282 w 1208"/>
                <a:gd name="T23" fmla="*/ 911 h 1208"/>
                <a:gd name="T24" fmla="*/ 297 w 1208"/>
                <a:gd name="T25" fmla="*/ 926 h 1208"/>
                <a:gd name="T26" fmla="*/ 619 w 1208"/>
                <a:gd name="T27" fmla="*/ 928 h 1208"/>
                <a:gd name="T28" fmla="*/ 727 w 1208"/>
                <a:gd name="T29" fmla="*/ 918 h 1208"/>
                <a:gd name="T30" fmla="*/ 829 w 1208"/>
                <a:gd name="T31" fmla="*/ 886 h 1208"/>
                <a:gd name="T32" fmla="*/ 922 w 1208"/>
                <a:gd name="T33" fmla="*/ 836 h 1208"/>
                <a:gd name="T34" fmla="*/ 1006 w 1208"/>
                <a:gd name="T35" fmla="*/ 768 h 1208"/>
                <a:gd name="T36" fmla="*/ 1031 w 1208"/>
                <a:gd name="T37" fmla="*/ 754 h 1208"/>
                <a:gd name="T38" fmla="*/ 1060 w 1208"/>
                <a:gd name="T39" fmla="*/ 754 h 1208"/>
                <a:gd name="T40" fmla="*/ 1084 w 1208"/>
                <a:gd name="T41" fmla="*/ 768 h 1208"/>
                <a:gd name="T42" fmla="*/ 1196 w 1208"/>
                <a:gd name="T43" fmla="*/ 882 h 1208"/>
                <a:gd name="T44" fmla="*/ 1208 w 1208"/>
                <a:gd name="T45" fmla="*/ 918 h 1208"/>
                <a:gd name="T46" fmla="*/ 1204 w 1208"/>
                <a:gd name="T47" fmla="*/ 953 h 1208"/>
                <a:gd name="T48" fmla="*/ 1184 w 1208"/>
                <a:gd name="T49" fmla="*/ 986 h 1208"/>
                <a:gd name="T50" fmla="*/ 1115 w 1208"/>
                <a:gd name="T51" fmla="*/ 1051 h 1208"/>
                <a:gd name="T52" fmla="*/ 1019 w 1208"/>
                <a:gd name="T53" fmla="*/ 1118 h 1208"/>
                <a:gd name="T54" fmla="*/ 913 w 1208"/>
                <a:gd name="T55" fmla="*/ 1167 h 1208"/>
                <a:gd name="T56" fmla="*/ 801 w 1208"/>
                <a:gd name="T57" fmla="*/ 1198 h 1208"/>
                <a:gd name="T58" fmla="*/ 683 w 1208"/>
                <a:gd name="T59" fmla="*/ 1208 h 1208"/>
                <a:gd name="T60" fmla="*/ 87 w 1208"/>
                <a:gd name="T61" fmla="*/ 1205 h 1208"/>
                <a:gd name="T62" fmla="*/ 42 w 1208"/>
                <a:gd name="T63" fmla="*/ 1184 h 1208"/>
                <a:gd name="T64" fmla="*/ 11 w 1208"/>
                <a:gd name="T65" fmla="*/ 1145 h 1208"/>
                <a:gd name="T66" fmla="*/ 0 w 1208"/>
                <a:gd name="T67" fmla="*/ 1096 h 1208"/>
                <a:gd name="T68" fmla="*/ 3 w 1208"/>
                <a:gd name="T69" fmla="*/ 507 h 1208"/>
                <a:gd name="T70" fmla="*/ 23 w 1208"/>
                <a:gd name="T71" fmla="*/ 392 h 1208"/>
                <a:gd name="T72" fmla="*/ 63 w 1208"/>
                <a:gd name="T73" fmla="*/ 283 h 1208"/>
                <a:gd name="T74" fmla="*/ 121 w 1208"/>
                <a:gd name="T75" fmla="*/ 182 h 1208"/>
                <a:gd name="T76" fmla="*/ 197 w 1208"/>
                <a:gd name="T77" fmla="*/ 92 h 1208"/>
                <a:gd name="T78" fmla="*/ 280 w 1208"/>
                <a:gd name="T79" fmla="*/ 12 h 1208"/>
                <a:gd name="T80" fmla="*/ 315 w 1208"/>
                <a:gd name="T81" fmla="*/ 0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08" h="1208">
                  <a:moveTo>
                    <a:pt x="315" y="0"/>
                  </a:moveTo>
                  <a:lnTo>
                    <a:pt x="333" y="0"/>
                  </a:lnTo>
                  <a:lnTo>
                    <a:pt x="351" y="4"/>
                  </a:lnTo>
                  <a:lnTo>
                    <a:pt x="368" y="12"/>
                  </a:lnTo>
                  <a:lnTo>
                    <a:pt x="383" y="24"/>
                  </a:lnTo>
                  <a:lnTo>
                    <a:pt x="462" y="103"/>
                  </a:lnTo>
                  <a:lnTo>
                    <a:pt x="474" y="119"/>
                  </a:lnTo>
                  <a:lnTo>
                    <a:pt x="483" y="136"/>
                  </a:lnTo>
                  <a:lnTo>
                    <a:pt x="487" y="153"/>
                  </a:lnTo>
                  <a:lnTo>
                    <a:pt x="487" y="171"/>
                  </a:lnTo>
                  <a:lnTo>
                    <a:pt x="483" y="190"/>
                  </a:lnTo>
                  <a:lnTo>
                    <a:pt x="474" y="207"/>
                  </a:lnTo>
                  <a:lnTo>
                    <a:pt x="462" y="222"/>
                  </a:lnTo>
                  <a:lnTo>
                    <a:pt x="444" y="241"/>
                  </a:lnTo>
                  <a:lnTo>
                    <a:pt x="406" y="281"/>
                  </a:lnTo>
                  <a:lnTo>
                    <a:pt x="374" y="326"/>
                  </a:lnTo>
                  <a:lnTo>
                    <a:pt x="346" y="373"/>
                  </a:lnTo>
                  <a:lnTo>
                    <a:pt x="323" y="422"/>
                  </a:lnTo>
                  <a:lnTo>
                    <a:pt x="304" y="474"/>
                  </a:lnTo>
                  <a:lnTo>
                    <a:pt x="290" y="527"/>
                  </a:lnTo>
                  <a:lnTo>
                    <a:pt x="282" y="581"/>
                  </a:lnTo>
                  <a:lnTo>
                    <a:pt x="280" y="637"/>
                  </a:lnTo>
                  <a:lnTo>
                    <a:pt x="280" y="900"/>
                  </a:lnTo>
                  <a:lnTo>
                    <a:pt x="282" y="911"/>
                  </a:lnTo>
                  <a:lnTo>
                    <a:pt x="288" y="920"/>
                  </a:lnTo>
                  <a:lnTo>
                    <a:pt x="297" y="926"/>
                  </a:lnTo>
                  <a:lnTo>
                    <a:pt x="308" y="928"/>
                  </a:lnTo>
                  <a:lnTo>
                    <a:pt x="619" y="928"/>
                  </a:lnTo>
                  <a:lnTo>
                    <a:pt x="673" y="926"/>
                  </a:lnTo>
                  <a:lnTo>
                    <a:pt x="727" y="918"/>
                  </a:lnTo>
                  <a:lnTo>
                    <a:pt x="779" y="905"/>
                  </a:lnTo>
                  <a:lnTo>
                    <a:pt x="829" y="886"/>
                  </a:lnTo>
                  <a:lnTo>
                    <a:pt x="877" y="864"/>
                  </a:lnTo>
                  <a:lnTo>
                    <a:pt x="922" y="836"/>
                  </a:lnTo>
                  <a:lnTo>
                    <a:pt x="966" y="805"/>
                  </a:lnTo>
                  <a:lnTo>
                    <a:pt x="1006" y="768"/>
                  </a:lnTo>
                  <a:lnTo>
                    <a:pt x="1018" y="759"/>
                  </a:lnTo>
                  <a:lnTo>
                    <a:pt x="1031" y="754"/>
                  </a:lnTo>
                  <a:lnTo>
                    <a:pt x="1046" y="752"/>
                  </a:lnTo>
                  <a:lnTo>
                    <a:pt x="1060" y="754"/>
                  </a:lnTo>
                  <a:lnTo>
                    <a:pt x="1073" y="759"/>
                  </a:lnTo>
                  <a:lnTo>
                    <a:pt x="1084" y="768"/>
                  </a:lnTo>
                  <a:lnTo>
                    <a:pt x="1184" y="867"/>
                  </a:lnTo>
                  <a:lnTo>
                    <a:pt x="1196" y="882"/>
                  </a:lnTo>
                  <a:lnTo>
                    <a:pt x="1204" y="899"/>
                  </a:lnTo>
                  <a:lnTo>
                    <a:pt x="1208" y="918"/>
                  </a:lnTo>
                  <a:lnTo>
                    <a:pt x="1208" y="936"/>
                  </a:lnTo>
                  <a:lnTo>
                    <a:pt x="1204" y="953"/>
                  </a:lnTo>
                  <a:lnTo>
                    <a:pt x="1196" y="971"/>
                  </a:lnTo>
                  <a:lnTo>
                    <a:pt x="1184" y="986"/>
                  </a:lnTo>
                  <a:lnTo>
                    <a:pt x="1159" y="1011"/>
                  </a:lnTo>
                  <a:lnTo>
                    <a:pt x="1115" y="1051"/>
                  </a:lnTo>
                  <a:lnTo>
                    <a:pt x="1068" y="1087"/>
                  </a:lnTo>
                  <a:lnTo>
                    <a:pt x="1019" y="1118"/>
                  </a:lnTo>
                  <a:lnTo>
                    <a:pt x="967" y="1145"/>
                  </a:lnTo>
                  <a:lnTo>
                    <a:pt x="913" y="1167"/>
                  </a:lnTo>
                  <a:lnTo>
                    <a:pt x="858" y="1185"/>
                  </a:lnTo>
                  <a:lnTo>
                    <a:pt x="801" y="1198"/>
                  </a:lnTo>
                  <a:lnTo>
                    <a:pt x="742" y="1205"/>
                  </a:lnTo>
                  <a:lnTo>
                    <a:pt x="683" y="1208"/>
                  </a:lnTo>
                  <a:lnTo>
                    <a:pt x="112" y="1208"/>
                  </a:lnTo>
                  <a:lnTo>
                    <a:pt x="87" y="1205"/>
                  </a:lnTo>
                  <a:lnTo>
                    <a:pt x="63" y="1197"/>
                  </a:lnTo>
                  <a:lnTo>
                    <a:pt x="42" y="1184"/>
                  </a:lnTo>
                  <a:lnTo>
                    <a:pt x="24" y="1166"/>
                  </a:lnTo>
                  <a:lnTo>
                    <a:pt x="11" y="1145"/>
                  </a:lnTo>
                  <a:lnTo>
                    <a:pt x="3" y="1121"/>
                  </a:lnTo>
                  <a:lnTo>
                    <a:pt x="0" y="1096"/>
                  </a:lnTo>
                  <a:lnTo>
                    <a:pt x="0" y="567"/>
                  </a:lnTo>
                  <a:lnTo>
                    <a:pt x="3" y="507"/>
                  </a:lnTo>
                  <a:lnTo>
                    <a:pt x="10" y="449"/>
                  </a:lnTo>
                  <a:lnTo>
                    <a:pt x="23" y="392"/>
                  </a:lnTo>
                  <a:lnTo>
                    <a:pt x="41" y="337"/>
                  </a:lnTo>
                  <a:lnTo>
                    <a:pt x="63" y="283"/>
                  </a:lnTo>
                  <a:lnTo>
                    <a:pt x="90" y="232"/>
                  </a:lnTo>
                  <a:lnTo>
                    <a:pt x="121" y="182"/>
                  </a:lnTo>
                  <a:lnTo>
                    <a:pt x="157" y="136"/>
                  </a:lnTo>
                  <a:lnTo>
                    <a:pt x="197" y="92"/>
                  </a:lnTo>
                  <a:lnTo>
                    <a:pt x="265" y="24"/>
                  </a:lnTo>
                  <a:lnTo>
                    <a:pt x="280" y="12"/>
                  </a:lnTo>
                  <a:lnTo>
                    <a:pt x="296" y="4"/>
                  </a:lnTo>
                  <a:lnTo>
                    <a:pt x="3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s-ES" sz="1350">
                <a:solidFill>
                  <a:srgbClr val="FF207B"/>
                </a:solidFill>
                <a:latin typeface="Calibri"/>
              </a:endParaRPr>
            </a:p>
          </p:txBody>
        </p:sp>
        <p:sp>
          <p:nvSpPr>
            <p:cNvPr id="108" name="Freeform 42">
              <a:extLst>
                <a:ext uri="{FF2B5EF4-FFF2-40B4-BE49-F238E27FC236}">
                  <a16:creationId xmlns:a16="http://schemas.microsoft.com/office/drawing/2014/main" id="{2B19660A-6951-410B-B261-852E12E3EC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1" y="1121"/>
              <a:ext cx="80" cy="80"/>
            </a:xfrm>
            <a:custGeom>
              <a:avLst/>
              <a:gdLst>
                <a:gd name="T0" fmla="*/ 280 w 559"/>
                <a:gd name="T1" fmla="*/ 0 h 559"/>
                <a:gd name="T2" fmla="*/ 321 w 559"/>
                <a:gd name="T3" fmla="*/ 3 h 559"/>
                <a:gd name="T4" fmla="*/ 360 w 559"/>
                <a:gd name="T5" fmla="*/ 11 h 559"/>
                <a:gd name="T6" fmla="*/ 397 w 559"/>
                <a:gd name="T7" fmla="*/ 25 h 559"/>
                <a:gd name="T8" fmla="*/ 432 w 559"/>
                <a:gd name="T9" fmla="*/ 45 h 559"/>
                <a:gd name="T10" fmla="*/ 463 w 559"/>
                <a:gd name="T11" fmla="*/ 68 h 559"/>
                <a:gd name="T12" fmla="*/ 491 w 559"/>
                <a:gd name="T13" fmla="*/ 96 h 559"/>
                <a:gd name="T14" fmla="*/ 514 w 559"/>
                <a:gd name="T15" fmla="*/ 127 h 559"/>
                <a:gd name="T16" fmla="*/ 534 w 559"/>
                <a:gd name="T17" fmla="*/ 162 h 559"/>
                <a:gd name="T18" fmla="*/ 548 w 559"/>
                <a:gd name="T19" fmla="*/ 199 h 559"/>
                <a:gd name="T20" fmla="*/ 556 w 559"/>
                <a:gd name="T21" fmla="*/ 238 h 559"/>
                <a:gd name="T22" fmla="*/ 559 w 559"/>
                <a:gd name="T23" fmla="*/ 279 h 559"/>
                <a:gd name="T24" fmla="*/ 556 w 559"/>
                <a:gd name="T25" fmla="*/ 321 h 559"/>
                <a:gd name="T26" fmla="*/ 548 w 559"/>
                <a:gd name="T27" fmla="*/ 360 h 559"/>
                <a:gd name="T28" fmla="*/ 534 w 559"/>
                <a:gd name="T29" fmla="*/ 397 h 559"/>
                <a:gd name="T30" fmla="*/ 514 w 559"/>
                <a:gd name="T31" fmla="*/ 432 h 559"/>
                <a:gd name="T32" fmla="*/ 491 w 559"/>
                <a:gd name="T33" fmla="*/ 463 h 559"/>
                <a:gd name="T34" fmla="*/ 463 w 559"/>
                <a:gd name="T35" fmla="*/ 491 h 559"/>
                <a:gd name="T36" fmla="*/ 432 w 559"/>
                <a:gd name="T37" fmla="*/ 514 h 559"/>
                <a:gd name="T38" fmla="*/ 397 w 559"/>
                <a:gd name="T39" fmla="*/ 534 h 559"/>
                <a:gd name="T40" fmla="*/ 360 w 559"/>
                <a:gd name="T41" fmla="*/ 548 h 559"/>
                <a:gd name="T42" fmla="*/ 321 w 559"/>
                <a:gd name="T43" fmla="*/ 556 h 559"/>
                <a:gd name="T44" fmla="*/ 280 w 559"/>
                <a:gd name="T45" fmla="*/ 559 h 559"/>
                <a:gd name="T46" fmla="*/ 238 w 559"/>
                <a:gd name="T47" fmla="*/ 556 h 559"/>
                <a:gd name="T48" fmla="*/ 199 w 559"/>
                <a:gd name="T49" fmla="*/ 548 h 559"/>
                <a:gd name="T50" fmla="*/ 162 w 559"/>
                <a:gd name="T51" fmla="*/ 534 h 559"/>
                <a:gd name="T52" fmla="*/ 127 w 559"/>
                <a:gd name="T53" fmla="*/ 514 h 559"/>
                <a:gd name="T54" fmla="*/ 96 w 559"/>
                <a:gd name="T55" fmla="*/ 491 h 559"/>
                <a:gd name="T56" fmla="*/ 68 w 559"/>
                <a:gd name="T57" fmla="*/ 463 h 559"/>
                <a:gd name="T58" fmla="*/ 45 w 559"/>
                <a:gd name="T59" fmla="*/ 432 h 559"/>
                <a:gd name="T60" fmla="*/ 25 w 559"/>
                <a:gd name="T61" fmla="*/ 397 h 559"/>
                <a:gd name="T62" fmla="*/ 11 w 559"/>
                <a:gd name="T63" fmla="*/ 360 h 559"/>
                <a:gd name="T64" fmla="*/ 3 w 559"/>
                <a:gd name="T65" fmla="*/ 321 h 559"/>
                <a:gd name="T66" fmla="*/ 0 w 559"/>
                <a:gd name="T67" fmla="*/ 279 h 559"/>
                <a:gd name="T68" fmla="*/ 3 w 559"/>
                <a:gd name="T69" fmla="*/ 238 h 559"/>
                <a:gd name="T70" fmla="*/ 11 w 559"/>
                <a:gd name="T71" fmla="*/ 199 h 559"/>
                <a:gd name="T72" fmla="*/ 25 w 559"/>
                <a:gd name="T73" fmla="*/ 162 h 559"/>
                <a:gd name="T74" fmla="*/ 45 w 559"/>
                <a:gd name="T75" fmla="*/ 127 h 559"/>
                <a:gd name="T76" fmla="*/ 68 w 559"/>
                <a:gd name="T77" fmla="*/ 96 h 559"/>
                <a:gd name="T78" fmla="*/ 96 w 559"/>
                <a:gd name="T79" fmla="*/ 68 h 559"/>
                <a:gd name="T80" fmla="*/ 127 w 559"/>
                <a:gd name="T81" fmla="*/ 45 h 559"/>
                <a:gd name="T82" fmla="*/ 162 w 559"/>
                <a:gd name="T83" fmla="*/ 25 h 559"/>
                <a:gd name="T84" fmla="*/ 199 w 559"/>
                <a:gd name="T85" fmla="*/ 11 h 559"/>
                <a:gd name="T86" fmla="*/ 238 w 559"/>
                <a:gd name="T87" fmla="*/ 3 h 559"/>
                <a:gd name="T88" fmla="*/ 280 w 559"/>
                <a:gd name="T89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59" h="559">
                  <a:moveTo>
                    <a:pt x="280" y="0"/>
                  </a:moveTo>
                  <a:lnTo>
                    <a:pt x="321" y="3"/>
                  </a:lnTo>
                  <a:lnTo>
                    <a:pt x="360" y="11"/>
                  </a:lnTo>
                  <a:lnTo>
                    <a:pt x="397" y="25"/>
                  </a:lnTo>
                  <a:lnTo>
                    <a:pt x="432" y="45"/>
                  </a:lnTo>
                  <a:lnTo>
                    <a:pt x="463" y="68"/>
                  </a:lnTo>
                  <a:lnTo>
                    <a:pt x="491" y="96"/>
                  </a:lnTo>
                  <a:lnTo>
                    <a:pt x="514" y="127"/>
                  </a:lnTo>
                  <a:lnTo>
                    <a:pt x="534" y="162"/>
                  </a:lnTo>
                  <a:lnTo>
                    <a:pt x="548" y="199"/>
                  </a:lnTo>
                  <a:lnTo>
                    <a:pt x="556" y="238"/>
                  </a:lnTo>
                  <a:lnTo>
                    <a:pt x="559" y="279"/>
                  </a:lnTo>
                  <a:lnTo>
                    <a:pt x="556" y="321"/>
                  </a:lnTo>
                  <a:lnTo>
                    <a:pt x="548" y="360"/>
                  </a:lnTo>
                  <a:lnTo>
                    <a:pt x="534" y="397"/>
                  </a:lnTo>
                  <a:lnTo>
                    <a:pt x="514" y="432"/>
                  </a:lnTo>
                  <a:lnTo>
                    <a:pt x="491" y="463"/>
                  </a:lnTo>
                  <a:lnTo>
                    <a:pt x="463" y="491"/>
                  </a:lnTo>
                  <a:lnTo>
                    <a:pt x="432" y="514"/>
                  </a:lnTo>
                  <a:lnTo>
                    <a:pt x="397" y="534"/>
                  </a:lnTo>
                  <a:lnTo>
                    <a:pt x="360" y="548"/>
                  </a:lnTo>
                  <a:lnTo>
                    <a:pt x="321" y="556"/>
                  </a:lnTo>
                  <a:lnTo>
                    <a:pt x="280" y="559"/>
                  </a:lnTo>
                  <a:lnTo>
                    <a:pt x="238" y="556"/>
                  </a:lnTo>
                  <a:lnTo>
                    <a:pt x="199" y="548"/>
                  </a:lnTo>
                  <a:lnTo>
                    <a:pt x="162" y="534"/>
                  </a:lnTo>
                  <a:lnTo>
                    <a:pt x="127" y="514"/>
                  </a:lnTo>
                  <a:lnTo>
                    <a:pt x="96" y="491"/>
                  </a:lnTo>
                  <a:lnTo>
                    <a:pt x="68" y="463"/>
                  </a:lnTo>
                  <a:lnTo>
                    <a:pt x="45" y="432"/>
                  </a:lnTo>
                  <a:lnTo>
                    <a:pt x="25" y="397"/>
                  </a:lnTo>
                  <a:lnTo>
                    <a:pt x="11" y="360"/>
                  </a:lnTo>
                  <a:lnTo>
                    <a:pt x="3" y="321"/>
                  </a:lnTo>
                  <a:lnTo>
                    <a:pt x="0" y="279"/>
                  </a:lnTo>
                  <a:lnTo>
                    <a:pt x="3" y="238"/>
                  </a:lnTo>
                  <a:lnTo>
                    <a:pt x="11" y="199"/>
                  </a:lnTo>
                  <a:lnTo>
                    <a:pt x="25" y="162"/>
                  </a:lnTo>
                  <a:lnTo>
                    <a:pt x="45" y="127"/>
                  </a:lnTo>
                  <a:lnTo>
                    <a:pt x="68" y="96"/>
                  </a:lnTo>
                  <a:lnTo>
                    <a:pt x="96" y="68"/>
                  </a:lnTo>
                  <a:lnTo>
                    <a:pt x="127" y="45"/>
                  </a:lnTo>
                  <a:lnTo>
                    <a:pt x="162" y="25"/>
                  </a:lnTo>
                  <a:lnTo>
                    <a:pt x="199" y="11"/>
                  </a:lnTo>
                  <a:lnTo>
                    <a:pt x="238" y="3"/>
                  </a:lnTo>
                  <a:lnTo>
                    <a:pt x="2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s-ES" sz="1350">
                <a:solidFill>
                  <a:srgbClr val="FF207B"/>
                </a:solidFill>
                <a:latin typeface="Calibri"/>
              </a:endParaRPr>
            </a:p>
          </p:txBody>
        </p:sp>
        <p:sp>
          <p:nvSpPr>
            <p:cNvPr id="109" name="Freeform 43">
              <a:extLst>
                <a:ext uri="{FF2B5EF4-FFF2-40B4-BE49-F238E27FC236}">
                  <a16:creationId xmlns:a16="http://schemas.microsoft.com/office/drawing/2014/main" id="{1F8435CC-47F9-48E5-A124-0059F84605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0" y="1017"/>
              <a:ext cx="425" cy="434"/>
            </a:xfrm>
            <a:custGeom>
              <a:avLst/>
              <a:gdLst>
                <a:gd name="T0" fmla="*/ 551 w 2977"/>
                <a:gd name="T1" fmla="*/ 1674 h 3034"/>
                <a:gd name="T2" fmla="*/ 525 w 2977"/>
                <a:gd name="T3" fmla="*/ 1688 h 3034"/>
                <a:gd name="T4" fmla="*/ 377 w 2977"/>
                <a:gd name="T5" fmla="*/ 1846 h 3034"/>
                <a:gd name="T6" fmla="*/ 369 w 2977"/>
                <a:gd name="T7" fmla="*/ 1873 h 3034"/>
                <a:gd name="T8" fmla="*/ 377 w 2977"/>
                <a:gd name="T9" fmla="*/ 1900 h 3034"/>
                <a:gd name="T10" fmla="*/ 1116 w 2977"/>
                <a:gd name="T11" fmla="*/ 2642 h 3034"/>
                <a:gd name="T12" fmla="*/ 1142 w 2977"/>
                <a:gd name="T13" fmla="*/ 2657 h 3034"/>
                <a:gd name="T14" fmla="*/ 1171 w 2977"/>
                <a:gd name="T15" fmla="*/ 2657 h 3034"/>
                <a:gd name="T16" fmla="*/ 1196 w 2977"/>
                <a:gd name="T17" fmla="*/ 2642 h 3034"/>
                <a:gd name="T18" fmla="*/ 1345 w 2977"/>
                <a:gd name="T19" fmla="*/ 2484 h 3034"/>
                <a:gd name="T20" fmla="*/ 1352 w 2977"/>
                <a:gd name="T21" fmla="*/ 2458 h 3034"/>
                <a:gd name="T22" fmla="*/ 1345 w 2977"/>
                <a:gd name="T23" fmla="*/ 2430 h 3034"/>
                <a:gd name="T24" fmla="*/ 606 w 2977"/>
                <a:gd name="T25" fmla="*/ 1688 h 3034"/>
                <a:gd name="T26" fmla="*/ 580 w 2977"/>
                <a:gd name="T27" fmla="*/ 1673 h 3034"/>
                <a:gd name="T28" fmla="*/ 2126 w 2977"/>
                <a:gd name="T29" fmla="*/ 280 h 3034"/>
                <a:gd name="T30" fmla="*/ 2026 w 2977"/>
                <a:gd name="T31" fmla="*/ 289 h 3034"/>
                <a:gd name="T32" fmla="*/ 1931 w 2977"/>
                <a:gd name="T33" fmla="*/ 315 h 3034"/>
                <a:gd name="T34" fmla="*/ 1842 w 2977"/>
                <a:gd name="T35" fmla="*/ 357 h 3034"/>
                <a:gd name="T36" fmla="*/ 1760 w 2977"/>
                <a:gd name="T37" fmla="*/ 415 h 3034"/>
                <a:gd name="T38" fmla="*/ 798 w 2977"/>
                <a:gd name="T39" fmla="*/ 1407 h 3034"/>
                <a:gd name="T40" fmla="*/ 784 w 2977"/>
                <a:gd name="T41" fmla="*/ 1433 h 3034"/>
                <a:gd name="T42" fmla="*/ 784 w 2977"/>
                <a:gd name="T43" fmla="*/ 1460 h 3034"/>
                <a:gd name="T44" fmla="*/ 799 w 2977"/>
                <a:gd name="T45" fmla="*/ 1486 h 3034"/>
                <a:gd name="T46" fmla="*/ 1541 w 2977"/>
                <a:gd name="T47" fmla="*/ 2225 h 3034"/>
                <a:gd name="T48" fmla="*/ 1569 w 2977"/>
                <a:gd name="T49" fmla="*/ 2232 h 3034"/>
                <a:gd name="T50" fmla="*/ 1597 w 2977"/>
                <a:gd name="T51" fmla="*/ 2225 h 3034"/>
                <a:gd name="T52" fmla="*/ 2540 w 2977"/>
                <a:gd name="T53" fmla="*/ 1253 h 3034"/>
                <a:gd name="T54" fmla="*/ 2607 w 2977"/>
                <a:gd name="T55" fmla="*/ 1169 h 3034"/>
                <a:gd name="T56" fmla="*/ 2656 w 2977"/>
                <a:gd name="T57" fmla="*/ 1074 h 3034"/>
                <a:gd name="T58" fmla="*/ 2687 w 2977"/>
                <a:gd name="T59" fmla="*/ 971 h 3034"/>
                <a:gd name="T60" fmla="*/ 2697 w 2977"/>
                <a:gd name="T61" fmla="*/ 864 h 3034"/>
                <a:gd name="T62" fmla="*/ 2694 w 2977"/>
                <a:gd name="T63" fmla="*/ 318 h 3034"/>
                <a:gd name="T64" fmla="*/ 2675 w 2977"/>
                <a:gd name="T65" fmla="*/ 290 h 3034"/>
                <a:gd name="T66" fmla="*/ 2641 w 2977"/>
                <a:gd name="T67" fmla="*/ 280 h 3034"/>
                <a:gd name="T68" fmla="*/ 2056 w 2977"/>
                <a:gd name="T69" fmla="*/ 0 h 3034"/>
                <a:gd name="T70" fmla="*/ 2890 w 2977"/>
                <a:gd name="T71" fmla="*/ 3 h 3034"/>
                <a:gd name="T72" fmla="*/ 2935 w 2977"/>
                <a:gd name="T73" fmla="*/ 24 h 3034"/>
                <a:gd name="T74" fmla="*/ 2966 w 2977"/>
                <a:gd name="T75" fmla="*/ 63 h 3034"/>
                <a:gd name="T76" fmla="*/ 2977 w 2977"/>
                <a:gd name="T77" fmla="*/ 112 h 3034"/>
                <a:gd name="T78" fmla="*/ 2975 w 2977"/>
                <a:gd name="T79" fmla="*/ 990 h 3034"/>
                <a:gd name="T80" fmla="*/ 2955 w 2977"/>
                <a:gd name="T81" fmla="*/ 1103 h 3034"/>
                <a:gd name="T82" fmla="*/ 2917 w 2977"/>
                <a:gd name="T83" fmla="*/ 1211 h 3034"/>
                <a:gd name="T84" fmla="*/ 2861 w 2977"/>
                <a:gd name="T85" fmla="*/ 1309 h 3034"/>
                <a:gd name="T86" fmla="*/ 2788 w 2977"/>
                <a:gd name="T87" fmla="*/ 1399 h 3034"/>
                <a:gd name="T88" fmla="*/ 1222 w 2977"/>
                <a:gd name="T89" fmla="*/ 3015 h 3034"/>
                <a:gd name="T90" fmla="*/ 1181 w 2977"/>
                <a:gd name="T91" fmla="*/ 3032 h 3034"/>
                <a:gd name="T92" fmla="*/ 1138 w 2977"/>
                <a:gd name="T93" fmla="*/ 3032 h 3034"/>
                <a:gd name="T94" fmla="*/ 1097 w 2977"/>
                <a:gd name="T95" fmla="*/ 3016 h 3034"/>
                <a:gd name="T96" fmla="*/ 32 w 2977"/>
                <a:gd name="T97" fmla="*/ 1954 h 3034"/>
                <a:gd name="T98" fmla="*/ 8 w 2977"/>
                <a:gd name="T99" fmla="*/ 1918 h 3034"/>
                <a:gd name="T100" fmla="*/ 0 w 2977"/>
                <a:gd name="T101" fmla="*/ 1877 h 3034"/>
                <a:gd name="T102" fmla="*/ 7 w 2977"/>
                <a:gd name="T103" fmla="*/ 1835 h 3034"/>
                <a:gd name="T104" fmla="*/ 31 w 2977"/>
                <a:gd name="T105" fmla="*/ 1797 h 3034"/>
                <a:gd name="T106" fmla="*/ 1617 w 2977"/>
                <a:gd name="T107" fmla="*/ 163 h 3034"/>
                <a:gd name="T108" fmla="*/ 1713 w 2977"/>
                <a:gd name="T109" fmla="*/ 94 h 3034"/>
                <a:gd name="T110" fmla="*/ 1820 w 2977"/>
                <a:gd name="T111" fmla="*/ 42 h 3034"/>
                <a:gd name="T112" fmla="*/ 1935 w 2977"/>
                <a:gd name="T113" fmla="*/ 11 h 3034"/>
                <a:gd name="T114" fmla="*/ 2056 w 2977"/>
                <a:gd name="T115" fmla="*/ 0 h 3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977" h="3034">
                  <a:moveTo>
                    <a:pt x="565" y="1672"/>
                  </a:moveTo>
                  <a:lnTo>
                    <a:pt x="551" y="1674"/>
                  </a:lnTo>
                  <a:lnTo>
                    <a:pt x="537" y="1679"/>
                  </a:lnTo>
                  <a:lnTo>
                    <a:pt x="525" y="1688"/>
                  </a:lnTo>
                  <a:lnTo>
                    <a:pt x="386" y="1834"/>
                  </a:lnTo>
                  <a:lnTo>
                    <a:pt x="377" y="1846"/>
                  </a:lnTo>
                  <a:lnTo>
                    <a:pt x="371" y="1859"/>
                  </a:lnTo>
                  <a:lnTo>
                    <a:pt x="369" y="1873"/>
                  </a:lnTo>
                  <a:lnTo>
                    <a:pt x="371" y="1887"/>
                  </a:lnTo>
                  <a:lnTo>
                    <a:pt x="377" y="1900"/>
                  </a:lnTo>
                  <a:lnTo>
                    <a:pt x="386" y="1912"/>
                  </a:lnTo>
                  <a:lnTo>
                    <a:pt x="1116" y="2642"/>
                  </a:lnTo>
                  <a:lnTo>
                    <a:pt x="1128" y="2651"/>
                  </a:lnTo>
                  <a:lnTo>
                    <a:pt x="1142" y="2657"/>
                  </a:lnTo>
                  <a:lnTo>
                    <a:pt x="1156" y="2658"/>
                  </a:lnTo>
                  <a:lnTo>
                    <a:pt x="1171" y="2657"/>
                  </a:lnTo>
                  <a:lnTo>
                    <a:pt x="1184" y="2651"/>
                  </a:lnTo>
                  <a:lnTo>
                    <a:pt x="1196" y="2642"/>
                  </a:lnTo>
                  <a:lnTo>
                    <a:pt x="1337" y="2497"/>
                  </a:lnTo>
                  <a:lnTo>
                    <a:pt x="1345" y="2484"/>
                  </a:lnTo>
                  <a:lnTo>
                    <a:pt x="1351" y="2471"/>
                  </a:lnTo>
                  <a:lnTo>
                    <a:pt x="1352" y="2458"/>
                  </a:lnTo>
                  <a:lnTo>
                    <a:pt x="1350" y="2444"/>
                  </a:lnTo>
                  <a:lnTo>
                    <a:pt x="1345" y="2430"/>
                  </a:lnTo>
                  <a:lnTo>
                    <a:pt x="1336" y="2418"/>
                  </a:lnTo>
                  <a:lnTo>
                    <a:pt x="606" y="1688"/>
                  </a:lnTo>
                  <a:lnTo>
                    <a:pt x="593" y="1678"/>
                  </a:lnTo>
                  <a:lnTo>
                    <a:pt x="580" y="1673"/>
                  </a:lnTo>
                  <a:lnTo>
                    <a:pt x="565" y="1672"/>
                  </a:lnTo>
                  <a:close/>
                  <a:moveTo>
                    <a:pt x="2126" y="280"/>
                  </a:moveTo>
                  <a:lnTo>
                    <a:pt x="2076" y="282"/>
                  </a:lnTo>
                  <a:lnTo>
                    <a:pt x="2026" y="289"/>
                  </a:lnTo>
                  <a:lnTo>
                    <a:pt x="1978" y="299"/>
                  </a:lnTo>
                  <a:lnTo>
                    <a:pt x="1931" y="315"/>
                  </a:lnTo>
                  <a:lnTo>
                    <a:pt x="1885" y="334"/>
                  </a:lnTo>
                  <a:lnTo>
                    <a:pt x="1842" y="357"/>
                  </a:lnTo>
                  <a:lnTo>
                    <a:pt x="1800" y="385"/>
                  </a:lnTo>
                  <a:lnTo>
                    <a:pt x="1760" y="415"/>
                  </a:lnTo>
                  <a:lnTo>
                    <a:pt x="1724" y="450"/>
                  </a:lnTo>
                  <a:lnTo>
                    <a:pt x="798" y="1407"/>
                  </a:lnTo>
                  <a:lnTo>
                    <a:pt x="789" y="1419"/>
                  </a:lnTo>
                  <a:lnTo>
                    <a:pt x="784" y="1433"/>
                  </a:lnTo>
                  <a:lnTo>
                    <a:pt x="783" y="1447"/>
                  </a:lnTo>
                  <a:lnTo>
                    <a:pt x="784" y="1460"/>
                  </a:lnTo>
                  <a:lnTo>
                    <a:pt x="790" y="1473"/>
                  </a:lnTo>
                  <a:lnTo>
                    <a:pt x="799" y="1486"/>
                  </a:lnTo>
                  <a:lnTo>
                    <a:pt x="1529" y="2216"/>
                  </a:lnTo>
                  <a:lnTo>
                    <a:pt x="1541" y="2225"/>
                  </a:lnTo>
                  <a:lnTo>
                    <a:pt x="1555" y="2231"/>
                  </a:lnTo>
                  <a:lnTo>
                    <a:pt x="1569" y="2232"/>
                  </a:lnTo>
                  <a:lnTo>
                    <a:pt x="1583" y="2231"/>
                  </a:lnTo>
                  <a:lnTo>
                    <a:pt x="1597" y="2225"/>
                  </a:lnTo>
                  <a:lnTo>
                    <a:pt x="1609" y="2216"/>
                  </a:lnTo>
                  <a:lnTo>
                    <a:pt x="2540" y="1253"/>
                  </a:lnTo>
                  <a:lnTo>
                    <a:pt x="2576" y="1213"/>
                  </a:lnTo>
                  <a:lnTo>
                    <a:pt x="2607" y="1169"/>
                  </a:lnTo>
                  <a:lnTo>
                    <a:pt x="2634" y="1123"/>
                  </a:lnTo>
                  <a:lnTo>
                    <a:pt x="2656" y="1074"/>
                  </a:lnTo>
                  <a:lnTo>
                    <a:pt x="2674" y="1023"/>
                  </a:lnTo>
                  <a:lnTo>
                    <a:pt x="2687" y="971"/>
                  </a:lnTo>
                  <a:lnTo>
                    <a:pt x="2695" y="918"/>
                  </a:lnTo>
                  <a:lnTo>
                    <a:pt x="2697" y="864"/>
                  </a:lnTo>
                  <a:lnTo>
                    <a:pt x="2697" y="336"/>
                  </a:lnTo>
                  <a:lnTo>
                    <a:pt x="2694" y="318"/>
                  </a:lnTo>
                  <a:lnTo>
                    <a:pt x="2687" y="302"/>
                  </a:lnTo>
                  <a:lnTo>
                    <a:pt x="2675" y="290"/>
                  </a:lnTo>
                  <a:lnTo>
                    <a:pt x="2659" y="283"/>
                  </a:lnTo>
                  <a:lnTo>
                    <a:pt x="2641" y="280"/>
                  </a:lnTo>
                  <a:lnTo>
                    <a:pt x="2126" y="280"/>
                  </a:lnTo>
                  <a:close/>
                  <a:moveTo>
                    <a:pt x="2056" y="0"/>
                  </a:moveTo>
                  <a:lnTo>
                    <a:pt x="2865" y="0"/>
                  </a:lnTo>
                  <a:lnTo>
                    <a:pt x="2890" y="3"/>
                  </a:lnTo>
                  <a:lnTo>
                    <a:pt x="2914" y="11"/>
                  </a:lnTo>
                  <a:lnTo>
                    <a:pt x="2935" y="24"/>
                  </a:lnTo>
                  <a:lnTo>
                    <a:pt x="2953" y="42"/>
                  </a:lnTo>
                  <a:lnTo>
                    <a:pt x="2966" y="63"/>
                  </a:lnTo>
                  <a:lnTo>
                    <a:pt x="2974" y="87"/>
                  </a:lnTo>
                  <a:lnTo>
                    <a:pt x="2977" y="112"/>
                  </a:lnTo>
                  <a:lnTo>
                    <a:pt x="2977" y="933"/>
                  </a:lnTo>
                  <a:lnTo>
                    <a:pt x="2975" y="990"/>
                  </a:lnTo>
                  <a:lnTo>
                    <a:pt x="2967" y="1047"/>
                  </a:lnTo>
                  <a:lnTo>
                    <a:pt x="2955" y="1103"/>
                  </a:lnTo>
                  <a:lnTo>
                    <a:pt x="2938" y="1158"/>
                  </a:lnTo>
                  <a:lnTo>
                    <a:pt x="2917" y="1211"/>
                  </a:lnTo>
                  <a:lnTo>
                    <a:pt x="2890" y="1262"/>
                  </a:lnTo>
                  <a:lnTo>
                    <a:pt x="2861" y="1309"/>
                  </a:lnTo>
                  <a:lnTo>
                    <a:pt x="2826" y="1356"/>
                  </a:lnTo>
                  <a:lnTo>
                    <a:pt x="2788" y="1399"/>
                  </a:lnTo>
                  <a:lnTo>
                    <a:pt x="1239" y="3000"/>
                  </a:lnTo>
                  <a:lnTo>
                    <a:pt x="1222" y="3015"/>
                  </a:lnTo>
                  <a:lnTo>
                    <a:pt x="1202" y="3025"/>
                  </a:lnTo>
                  <a:lnTo>
                    <a:pt x="1181" y="3032"/>
                  </a:lnTo>
                  <a:lnTo>
                    <a:pt x="1160" y="3034"/>
                  </a:lnTo>
                  <a:lnTo>
                    <a:pt x="1138" y="3032"/>
                  </a:lnTo>
                  <a:lnTo>
                    <a:pt x="1117" y="3026"/>
                  </a:lnTo>
                  <a:lnTo>
                    <a:pt x="1097" y="3016"/>
                  </a:lnTo>
                  <a:lnTo>
                    <a:pt x="1079" y="3002"/>
                  </a:lnTo>
                  <a:lnTo>
                    <a:pt x="32" y="1954"/>
                  </a:lnTo>
                  <a:lnTo>
                    <a:pt x="18" y="1937"/>
                  </a:lnTo>
                  <a:lnTo>
                    <a:pt x="8" y="1918"/>
                  </a:lnTo>
                  <a:lnTo>
                    <a:pt x="2" y="1897"/>
                  </a:lnTo>
                  <a:lnTo>
                    <a:pt x="0" y="1877"/>
                  </a:lnTo>
                  <a:lnTo>
                    <a:pt x="1" y="1855"/>
                  </a:lnTo>
                  <a:lnTo>
                    <a:pt x="7" y="1835"/>
                  </a:lnTo>
                  <a:lnTo>
                    <a:pt x="17" y="1815"/>
                  </a:lnTo>
                  <a:lnTo>
                    <a:pt x="31" y="1797"/>
                  </a:lnTo>
                  <a:lnTo>
                    <a:pt x="1573" y="205"/>
                  </a:lnTo>
                  <a:lnTo>
                    <a:pt x="1617" y="163"/>
                  </a:lnTo>
                  <a:lnTo>
                    <a:pt x="1664" y="126"/>
                  </a:lnTo>
                  <a:lnTo>
                    <a:pt x="1713" y="94"/>
                  </a:lnTo>
                  <a:lnTo>
                    <a:pt x="1765" y="65"/>
                  </a:lnTo>
                  <a:lnTo>
                    <a:pt x="1820" y="42"/>
                  </a:lnTo>
                  <a:lnTo>
                    <a:pt x="1877" y="24"/>
                  </a:lnTo>
                  <a:lnTo>
                    <a:pt x="1935" y="11"/>
                  </a:lnTo>
                  <a:lnTo>
                    <a:pt x="1994" y="3"/>
                  </a:lnTo>
                  <a:lnTo>
                    <a:pt x="20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s-ES" sz="1350">
                <a:solidFill>
                  <a:srgbClr val="FF207B"/>
                </a:solidFill>
                <a:latin typeface="Calibri"/>
              </a:endParaRPr>
            </a:p>
          </p:txBody>
        </p:sp>
        <p:sp>
          <p:nvSpPr>
            <p:cNvPr id="110" name="Freeform 44">
              <a:extLst>
                <a:ext uri="{FF2B5EF4-FFF2-40B4-BE49-F238E27FC236}">
                  <a16:creationId xmlns:a16="http://schemas.microsoft.com/office/drawing/2014/main" id="{FE82FE34-1F1B-4098-A9E2-754B1EDD9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8" y="1311"/>
              <a:ext cx="93" cy="168"/>
            </a:xfrm>
            <a:custGeom>
              <a:avLst/>
              <a:gdLst>
                <a:gd name="T0" fmla="*/ 623 w 651"/>
                <a:gd name="T1" fmla="*/ 0 h 1175"/>
                <a:gd name="T2" fmla="*/ 634 w 651"/>
                <a:gd name="T3" fmla="*/ 2 h 1175"/>
                <a:gd name="T4" fmla="*/ 643 w 651"/>
                <a:gd name="T5" fmla="*/ 7 h 1175"/>
                <a:gd name="T6" fmla="*/ 649 w 651"/>
                <a:gd name="T7" fmla="*/ 16 h 1175"/>
                <a:gd name="T8" fmla="*/ 651 w 651"/>
                <a:gd name="T9" fmla="*/ 27 h 1175"/>
                <a:gd name="T10" fmla="*/ 651 w 651"/>
                <a:gd name="T11" fmla="*/ 1063 h 1175"/>
                <a:gd name="T12" fmla="*/ 649 w 651"/>
                <a:gd name="T13" fmla="*/ 1086 h 1175"/>
                <a:gd name="T14" fmla="*/ 642 w 651"/>
                <a:gd name="T15" fmla="*/ 1109 h 1175"/>
                <a:gd name="T16" fmla="*/ 632 w 651"/>
                <a:gd name="T17" fmla="*/ 1127 h 1175"/>
                <a:gd name="T18" fmla="*/ 617 w 651"/>
                <a:gd name="T19" fmla="*/ 1143 h 1175"/>
                <a:gd name="T20" fmla="*/ 601 w 651"/>
                <a:gd name="T21" fmla="*/ 1156 h 1175"/>
                <a:gd name="T22" fmla="*/ 582 w 651"/>
                <a:gd name="T23" fmla="*/ 1167 h 1175"/>
                <a:gd name="T24" fmla="*/ 562 w 651"/>
                <a:gd name="T25" fmla="*/ 1173 h 1175"/>
                <a:gd name="T26" fmla="*/ 541 w 651"/>
                <a:gd name="T27" fmla="*/ 1175 h 1175"/>
                <a:gd name="T28" fmla="*/ 520 w 651"/>
                <a:gd name="T29" fmla="*/ 1174 h 1175"/>
                <a:gd name="T30" fmla="*/ 499 w 651"/>
                <a:gd name="T31" fmla="*/ 1168 h 1175"/>
                <a:gd name="T32" fmla="*/ 479 w 651"/>
                <a:gd name="T33" fmla="*/ 1157 h 1175"/>
                <a:gd name="T34" fmla="*/ 461 w 651"/>
                <a:gd name="T35" fmla="*/ 1142 h 1175"/>
                <a:gd name="T36" fmla="*/ 24 w 651"/>
                <a:gd name="T37" fmla="*/ 705 h 1175"/>
                <a:gd name="T38" fmla="*/ 12 w 651"/>
                <a:gd name="T39" fmla="*/ 691 h 1175"/>
                <a:gd name="T40" fmla="*/ 4 w 651"/>
                <a:gd name="T41" fmla="*/ 674 h 1175"/>
                <a:gd name="T42" fmla="*/ 0 w 651"/>
                <a:gd name="T43" fmla="*/ 655 h 1175"/>
                <a:gd name="T44" fmla="*/ 0 w 651"/>
                <a:gd name="T45" fmla="*/ 637 h 1175"/>
                <a:gd name="T46" fmla="*/ 4 w 651"/>
                <a:gd name="T47" fmla="*/ 619 h 1175"/>
                <a:gd name="T48" fmla="*/ 12 w 651"/>
                <a:gd name="T49" fmla="*/ 602 h 1175"/>
                <a:gd name="T50" fmla="*/ 24 w 651"/>
                <a:gd name="T51" fmla="*/ 587 h 1175"/>
                <a:gd name="T52" fmla="*/ 103 w 651"/>
                <a:gd name="T53" fmla="*/ 508 h 1175"/>
                <a:gd name="T54" fmla="*/ 118 w 651"/>
                <a:gd name="T55" fmla="*/ 496 h 1175"/>
                <a:gd name="T56" fmla="*/ 136 w 651"/>
                <a:gd name="T57" fmla="*/ 487 h 1175"/>
                <a:gd name="T58" fmla="*/ 153 w 651"/>
                <a:gd name="T59" fmla="*/ 483 h 1175"/>
                <a:gd name="T60" fmla="*/ 171 w 651"/>
                <a:gd name="T61" fmla="*/ 483 h 1175"/>
                <a:gd name="T62" fmla="*/ 190 w 651"/>
                <a:gd name="T63" fmla="*/ 487 h 1175"/>
                <a:gd name="T64" fmla="*/ 207 w 651"/>
                <a:gd name="T65" fmla="*/ 496 h 1175"/>
                <a:gd name="T66" fmla="*/ 222 w 651"/>
                <a:gd name="T67" fmla="*/ 508 h 1175"/>
                <a:gd name="T68" fmla="*/ 324 w 651"/>
                <a:gd name="T69" fmla="*/ 610 h 1175"/>
                <a:gd name="T70" fmla="*/ 333 w 651"/>
                <a:gd name="T71" fmla="*/ 616 h 1175"/>
                <a:gd name="T72" fmla="*/ 343 w 651"/>
                <a:gd name="T73" fmla="*/ 618 h 1175"/>
                <a:gd name="T74" fmla="*/ 355 w 651"/>
                <a:gd name="T75" fmla="*/ 616 h 1175"/>
                <a:gd name="T76" fmla="*/ 363 w 651"/>
                <a:gd name="T77" fmla="*/ 611 h 1175"/>
                <a:gd name="T78" fmla="*/ 369 w 651"/>
                <a:gd name="T79" fmla="*/ 601 h 1175"/>
                <a:gd name="T80" fmla="*/ 371 w 651"/>
                <a:gd name="T81" fmla="*/ 590 h 1175"/>
                <a:gd name="T82" fmla="*/ 371 w 651"/>
                <a:gd name="T83" fmla="*/ 286 h 1175"/>
                <a:gd name="T84" fmla="*/ 374 w 651"/>
                <a:gd name="T85" fmla="*/ 264 h 1175"/>
                <a:gd name="T86" fmla="*/ 380 w 651"/>
                <a:gd name="T87" fmla="*/ 243 h 1175"/>
                <a:gd name="T88" fmla="*/ 390 w 651"/>
                <a:gd name="T89" fmla="*/ 224 h 1175"/>
                <a:gd name="T90" fmla="*/ 405 w 651"/>
                <a:gd name="T91" fmla="*/ 206 h 1175"/>
                <a:gd name="T92" fmla="*/ 603 w 651"/>
                <a:gd name="T93" fmla="*/ 8 h 1175"/>
                <a:gd name="T94" fmla="*/ 613 w 651"/>
                <a:gd name="T95" fmla="*/ 1 h 1175"/>
                <a:gd name="T96" fmla="*/ 623 w 651"/>
                <a:gd name="T97" fmla="*/ 0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51" h="1175">
                  <a:moveTo>
                    <a:pt x="623" y="0"/>
                  </a:moveTo>
                  <a:lnTo>
                    <a:pt x="634" y="2"/>
                  </a:lnTo>
                  <a:lnTo>
                    <a:pt x="643" y="7"/>
                  </a:lnTo>
                  <a:lnTo>
                    <a:pt x="649" y="16"/>
                  </a:lnTo>
                  <a:lnTo>
                    <a:pt x="651" y="27"/>
                  </a:lnTo>
                  <a:lnTo>
                    <a:pt x="651" y="1063"/>
                  </a:lnTo>
                  <a:lnTo>
                    <a:pt x="649" y="1086"/>
                  </a:lnTo>
                  <a:lnTo>
                    <a:pt x="642" y="1109"/>
                  </a:lnTo>
                  <a:lnTo>
                    <a:pt x="632" y="1127"/>
                  </a:lnTo>
                  <a:lnTo>
                    <a:pt x="617" y="1143"/>
                  </a:lnTo>
                  <a:lnTo>
                    <a:pt x="601" y="1156"/>
                  </a:lnTo>
                  <a:lnTo>
                    <a:pt x="582" y="1167"/>
                  </a:lnTo>
                  <a:lnTo>
                    <a:pt x="562" y="1173"/>
                  </a:lnTo>
                  <a:lnTo>
                    <a:pt x="541" y="1175"/>
                  </a:lnTo>
                  <a:lnTo>
                    <a:pt x="520" y="1174"/>
                  </a:lnTo>
                  <a:lnTo>
                    <a:pt x="499" y="1168"/>
                  </a:lnTo>
                  <a:lnTo>
                    <a:pt x="479" y="1157"/>
                  </a:lnTo>
                  <a:lnTo>
                    <a:pt x="461" y="1142"/>
                  </a:lnTo>
                  <a:lnTo>
                    <a:pt x="24" y="705"/>
                  </a:lnTo>
                  <a:lnTo>
                    <a:pt x="12" y="691"/>
                  </a:lnTo>
                  <a:lnTo>
                    <a:pt x="4" y="674"/>
                  </a:lnTo>
                  <a:lnTo>
                    <a:pt x="0" y="655"/>
                  </a:lnTo>
                  <a:lnTo>
                    <a:pt x="0" y="637"/>
                  </a:lnTo>
                  <a:lnTo>
                    <a:pt x="4" y="619"/>
                  </a:lnTo>
                  <a:lnTo>
                    <a:pt x="12" y="602"/>
                  </a:lnTo>
                  <a:lnTo>
                    <a:pt x="24" y="587"/>
                  </a:lnTo>
                  <a:lnTo>
                    <a:pt x="103" y="508"/>
                  </a:lnTo>
                  <a:lnTo>
                    <a:pt x="118" y="496"/>
                  </a:lnTo>
                  <a:lnTo>
                    <a:pt x="136" y="487"/>
                  </a:lnTo>
                  <a:lnTo>
                    <a:pt x="153" y="483"/>
                  </a:lnTo>
                  <a:lnTo>
                    <a:pt x="171" y="483"/>
                  </a:lnTo>
                  <a:lnTo>
                    <a:pt x="190" y="487"/>
                  </a:lnTo>
                  <a:lnTo>
                    <a:pt x="207" y="496"/>
                  </a:lnTo>
                  <a:lnTo>
                    <a:pt x="222" y="508"/>
                  </a:lnTo>
                  <a:lnTo>
                    <a:pt x="324" y="610"/>
                  </a:lnTo>
                  <a:lnTo>
                    <a:pt x="333" y="616"/>
                  </a:lnTo>
                  <a:lnTo>
                    <a:pt x="343" y="618"/>
                  </a:lnTo>
                  <a:lnTo>
                    <a:pt x="355" y="616"/>
                  </a:lnTo>
                  <a:lnTo>
                    <a:pt x="363" y="611"/>
                  </a:lnTo>
                  <a:lnTo>
                    <a:pt x="369" y="601"/>
                  </a:lnTo>
                  <a:lnTo>
                    <a:pt x="371" y="590"/>
                  </a:lnTo>
                  <a:lnTo>
                    <a:pt x="371" y="286"/>
                  </a:lnTo>
                  <a:lnTo>
                    <a:pt x="374" y="264"/>
                  </a:lnTo>
                  <a:lnTo>
                    <a:pt x="380" y="243"/>
                  </a:lnTo>
                  <a:lnTo>
                    <a:pt x="390" y="224"/>
                  </a:lnTo>
                  <a:lnTo>
                    <a:pt x="405" y="206"/>
                  </a:lnTo>
                  <a:lnTo>
                    <a:pt x="603" y="8"/>
                  </a:lnTo>
                  <a:lnTo>
                    <a:pt x="613" y="1"/>
                  </a:lnTo>
                  <a:lnTo>
                    <a:pt x="6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s-ES" sz="1350">
                <a:solidFill>
                  <a:srgbClr val="FF207B"/>
                </a:solidFill>
                <a:latin typeface="Calibri"/>
              </a:endParaRPr>
            </a:p>
          </p:txBody>
        </p:sp>
        <p:sp>
          <p:nvSpPr>
            <p:cNvPr id="111" name="Freeform 45">
              <a:extLst>
                <a:ext uri="{FF2B5EF4-FFF2-40B4-BE49-F238E27FC236}">
                  <a16:creationId xmlns:a16="http://schemas.microsoft.com/office/drawing/2014/main" id="{BB217B7E-9175-40D7-A4FE-E3B09FA94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" y="1081"/>
              <a:ext cx="168" cy="93"/>
            </a:xfrm>
            <a:custGeom>
              <a:avLst/>
              <a:gdLst>
                <a:gd name="T0" fmla="*/ 112 w 1176"/>
                <a:gd name="T1" fmla="*/ 0 h 651"/>
                <a:gd name="T2" fmla="*/ 1147 w 1176"/>
                <a:gd name="T3" fmla="*/ 0 h 651"/>
                <a:gd name="T4" fmla="*/ 1158 w 1176"/>
                <a:gd name="T5" fmla="*/ 2 h 651"/>
                <a:gd name="T6" fmla="*/ 1167 w 1176"/>
                <a:gd name="T7" fmla="*/ 8 h 651"/>
                <a:gd name="T8" fmla="*/ 1174 w 1176"/>
                <a:gd name="T9" fmla="*/ 17 h 651"/>
                <a:gd name="T10" fmla="*/ 1176 w 1176"/>
                <a:gd name="T11" fmla="*/ 28 h 651"/>
                <a:gd name="T12" fmla="*/ 1174 w 1176"/>
                <a:gd name="T13" fmla="*/ 38 h 651"/>
                <a:gd name="T14" fmla="*/ 1167 w 1176"/>
                <a:gd name="T15" fmla="*/ 48 h 651"/>
                <a:gd name="T16" fmla="*/ 968 w 1176"/>
                <a:gd name="T17" fmla="*/ 246 h 651"/>
                <a:gd name="T18" fmla="*/ 951 w 1176"/>
                <a:gd name="T19" fmla="*/ 261 h 651"/>
                <a:gd name="T20" fmla="*/ 931 w 1176"/>
                <a:gd name="T21" fmla="*/ 271 h 651"/>
                <a:gd name="T22" fmla="*/ 911 w 1176"/>
                <a:gd name="T23" fmla="*/ 277 h 651"/>
                <a:gd name="T24" fmla="*/ 888 w 1176"/>
                <a:gd name="T25" fmla="*/ 280 h 651"/>
                <a:gd name="T26" fmla="*/ 585 w 1176"/>
                <a:gd name="T27" fmla="*/ 280 h 651"/>
                <a:gd name="T28" fmla="*/ 573 w 1176"/>
                <a:gd name="T29" fmla="*/ 282 h 651"/>
                <a:gd name="T30" fmla="*/ 565 w 1176"/>
                <a:gd name="T31" fmla="*/ 288 h 651"/>
                <a:gd name="T32" fmla="*/ 559 w 1176"/>
                <a:gd name="T33" fmla="*/ 296 h 651"/>
                <a:gd name="T34" fmla="*/ 557 w 1176"/>
                <a:gd name="T35" fmla="*/ 308 h 651"/>
                <a:gd name="T36" fmla="*/ 559 w 1176"/>
                <a:gd name="T37" fmla="*/ 318 h 651"/>
                <a:gd name="T38" fmla="*/ 565 w 1176"/>
                <a:gd name="T39" fmla="*/ 327 h 651"/>
                <a:gd name="T40" fmla="*/ 666 w 1176"/>
                <a:gd name="T41" fmla="*/ 429 h 651"/>
                <a:gd name="T42" fmla="*/ 679 w 1176"/>
                <a:gd name="T43" fmla="*/ 444 h 651"/>
                <a:gd name="T44" fmla="*/ 687 w 1176"/>
                <a:gd name="T45" fmla="*/ 461 h 651"/>
                <a:gd name="T46" fmla="*/ 691 w 1176"/>
                <a:gd name="T47" fmla="*/ 480 h 651"/>
                <a:gd name="T48" fmla="*/ 691 w 1176"/>
                <a:gd name="T49" fmla="*/ 498 h 651"/>
                <a:gd name="T50" fmla="*/ 687 w 1176"/>
                <a:gd name="T51" fmla="*/ 515 h 651"/>
                <a:gd name="T52" fmla="*/ 679 w 1176"/>
                <a:gd name="T53" fmla="*/ 533 h 651"/>
                <a:gd name="T54" fmla="*/ 666 w 1176"/>
                <a:gd name="T55" fmla="*/ 548 h 651"/>
                <a:gd name="T56" fmla="*/ 588 w 1176"/>
                <a:gd name="T57" fmla="*/ 627 h 651"/>
                <a:gd name="T58" fmla="*/ 573 w 1176"/>
                <a:gd name="T59" fmla="*/ 639 h 651"/>
                <a:gd name="T60" fmla="*/ 556 w 1176"/>
                <a:gd name="T61" fmla="*/ 647 h 651"/>
                <a:gd name="T62" fmla="*/ 537 w 1176"/>
                <a:gd name="T63" fmla="*/ 651 h 651"/>
                <a:gd name="T64" fmla="*/ 519 w 1176"/>
                <a:gd name="T65" fmla="*/ 651 h 651"/>
                <a:gd name="T66" fmla="*/ 502 w 1176"/>
                <a:gd name="T67" fmla="*/ 647 h 651"/>
                <a:gd name="T68" fmla="*/ 484 w 1176"/>
                <a:gd name="T69" fmla="*/ 639 h 651"/>
                <a:gd name="T70" fmla="*/ 469 w 1176"/>
                <a:gd name="T71" fmla="*/ 627 h 651"/>
                <a:gd name="T72" fmla="*/ 33 w 1176"/>
                <a:gd name="T73" fmla="*/ 190 h 651"/>
                <a:gd name="T74" fmla="*/ 18 w 1176"/>
                <a:gd name="T75" fmla="*/ 172 h 651"/>
                <a:gd name="T76" fmla="*/ 8 w 1176"/>
                <a:gd name="T77" fmla="*/ 152 h 651"/>
                <a:gd name="T78" fmla="*/ 2 w 1176"/>
                <a:gd name="T79" fmla="*/ 131 h 651"/>
                <a:gd name="T80" fmla="*/ 0 w 1176"/>
                <a:gd name="T81" fmla="*/ 110 h 651"/>
                <a:gd name="T82" fmla="*/ 3 w 1176"/>
                <a:gd name="T83" fmla="*/ 89 h 651"/>
                <a:gd name="T84" fmla="*/ 9 w 1176"/>
                <a:gd name="T85" fmla="*/ 69 h 651"/>
                <a:gd name="T86" fmla="*/ 18 w 1176"/>
                <a:gd name="T87" fmla="*/ 50 h 651"/>
                <a:gd name="T88" fmla="*/ 31 w 1176"/>
                <a:gd name="T89" fmla="*/ 34 h 651"/>
                <a:gd name="T90" fmla="*/ 47 w 1176"/>
                <a:gd name="T91" fmla="*/ 19 h 651"/>
                <a:gd name="T92" fmla="*/ 67 w 1176"/>
                <a:gd name="T93" fmla="*/ 9 h 651"/>
                <a:gd name="T94" fmla="*/ 88 w 1176"/>
                <a:gd name="T95" fmla="*/ 2 h 651"/>
                <a:gd name="T96" fmla="*/ 112 w 1176"/>
                <a:gd name="T97" fmla="*/ 0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76" h="651">
                  <a:moveTo>
                    <a:pt x="112" y="0"/>
                  </a:moveTo>
                  <a:lnTo>
                    <a:pt x="1147" y="0"/>
                  </a:lnTo>
                  <a:lnTo>
                    <a:pt x="1158" y="2"/>
                  </a:lnTo>
                  <a:lnTo>
                    <a:pt x="1167" y="8"/>
                  </a:lnTo>
                  <a:lnTo>
                    <a:pt x="1174" y="17"/>
                  </a:lnTo>
                  <a:lnTo>
                    <a:pt x="1176" y="28"/>
                  </a:lnTo>
                  <a:lnTo>
                    <a:pt x="1174" y="38"/>
                  </a:lnTo>
                  <a:lnTo>
                    <a:pt x="1167" y="48"/>
                  </a:lnTo>
                  <a:lnTo>
                    <a:pt x="968" y="246"/>
                  </a:lnTo>
                  <a:lnTo>
                    <a:pt x="951" y="261"/>
                  </a:lnTo>
                  <a:lnTo>
                    <a:pt x="931" y="271"/>
                  </a:lnTo>
                  <a:lnTo>
                    <a:pt x="911" y="277"/>
                  </a:lnTo>
                  <a:lnTo>
                    <a:pt x="888" y="280"/>
                  </a:lnTo>
                  <a:lnTo>
                    <a:pt x="585" y="280"/>
                  </a:lnTo>
                  <a:lnTo>
                    <a:pt x="573" y="282"/>
                  </a:lnTo>
                  <a:lnTo>
                    <a:pt x="565" y="288"/>
                  </a:lnTo>
                  <a:lnTo>
                    <a:pt x="559" y="296"/>
                  </a:lnTo>
                  <a:lnTo>
                    <a:pt x="557" y="308"/>
                  </a:lnTo>
                  <a:lnTo>
                    <a:pt x="559" y="318"/>
                  </a:lnTo>
                  <a:lnTo>
                    <a:pt x="565" y="327"/>
                  </a:lnTo>
                  <a:lnTo>
                    <a:pt x="666" y="429"/>
                  </a:lnTo>
                  <a:lnTo>
                    <a:pt x="679" y="444"/>
                  </a:lnTo>
                  <a:lnTo>
                    <a:pt x="687" y="461"/>
                  </a:lnTo>
                  <a:lnTo>
                    <a:pt x="691" y="480"/>
                  </a:lnTo>
                  <a:lnTo>
                    <a:pt x="691" y="498"/>
                  </a:lnTo>
                  <a:lnTo>
                    <a:pt x="687" y="515"/>
                  </a:lnTo>
                  <a:lnTo>
                    <a:pt x="679" y="533"/>
                  </a:lnTo>
                  <a:lnTo>
                    <a:pt x="666" y="548"/>
                  </a:lnTo>
                  <a:lnTo>
                    <a:pt x="588" y="627"/>
                  </a:lnTo>
                  <a:lnTo>
                    <a:pt x="573" y="639"/>
                  </a:lnTo>
                  <a:lnTo>
                    <a:pt x="556" y="647"/>
                  </a:lnTo>
                  <a:lnTo>
                    <a:pt x="537" y="651"/>
                  </a:lnTo>
                  <a:lnTo>
                    <a:pt x="519" y="651"/>
                  </a:lnTo>
                  <a:lnTo>
                    <a:pt x="502" y="647"/>
                  </a:lnTo>
                  <a:lnTo>
                    <a:pt x="484" y="639"/>
                  </a:lnTo>
                  <a:lnTo>
                    <a:pt x="469" y="627"/>
                  </a:lnTo>
                  <a:lnTo>
                    <a:pt x="33" y="190"/>
                  </a:lnTo>
                  <a:lnTo>
                    <a:pt x="18" y="172"/>
                  </a:lnTo>
                  <a:lnTo>
                    <a:pt x="8" y="152"/>
                  </a:lnTo>
                  <a:lnTo>
                    <a:pt x="2" y="131"/>
                  </a:lnTo>
                  <a:lnTo>
                    <a:pt x="0" y="110"/>
                  </a:lnTo>
                  <a:lnTo>
                    <a:pt x="3" y="89"/>
                  </a:lnTo>
                  <a:lnTo>
                    <a:pt x="9" y="69"/>
                  </a:lnTo>
                  <a:lnTo>
                    <a:pt x="18" y="50"/>
                  </a:lnTo>
                  <a:lnTo>
                    <a:pt x="31" y="34"/>
                  </a:lnTo>
                  <a:lnTo>
                    <a:pt x="47" y="19"/>
                  </a:lnTo>
                  <a:lnTo>
                    <a:pt x="67" y="9"/>
                  </a:lnTo>
                  <a:lnTo>
                    <a:pt x="88" y="2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s-ES" sz="1350">
                <a:solidFill>
                  <a:srgbClr val="FF207B"/>
                </a:solidFill>
                <a:latin typeface="Calibri"/>
              </a:endParaRPr>
            </a:p>
          </p:txBody>
        </p:sp>
      </p:grpSp>
      <p:sp>
        <p:nvSpPr>
          <p:cNvPr id="112" name="Freeform 50">
            <a:extLst>
              <a:ext uri="{FF2B5EF4-FFF2-40B4-BE49-F238E27FC236}">
                <a16:creationId xmlns:a16="http://schemas.microsoft.com/office/drawing/2014/main" id="{193A33FA-AB98-49DD-B3CF-B13BD7F8A705}"/>
              </a:ext>
            </a:extLst>
          </p:cNvPr>
          <p:cNvSpPr>
            <a:spLocks noEditPoints="1"/>
          </p:cNvSpPr>
          <p:nvPr/>
        </p:nvSpPr>
        <p:spPr bwMode="auto">
          <a:xfrm>
            <a:off x="1783513" y="5958188"/>
            <a:ext cx="365952" cy="352594"/>
          </a:xfrm>
          <a:custGeom>
            <a:avLst/>
            <a:gdLst>
              <a:gd name="T0" fmla="*/ 2249 w 3360"/>
              <a:gd name="T1" fmla="*/ 1078 h 3360"/>
              <a:gd name="T2" fmla="*/ 2226 w 3360"/>
              <a:gd name="T3" fmla="*/ 1161 h 3360"/>
              <a:gd name="T4" fmla="*/ 2166 w 3360"/>
              <a:gd name="T5" fmla="*/ 1220 h 3360"/>
              <a:gd name="T6" fmla="*/ 2081 w 3360"/>
              <a:gd name="T7" fmla="*/ 1242 h 3360"/>
              <a:gd name="T8" fmla="*/ 2810 w 3360"/>
              <a:gd name="T9" fmla="*/ 1567 h 3360"/>
              <a:gd name="T10" fmla="*/ 2606 w 3360"/>
              <a:gd name="T11" fmla="*/ 1201 h 3360"/>
              <a:gd name="T12" fmla="*/ 2700 w 3360"/>
              <a:gd name="T13" fmla="*/ 830 h 3360"/>
              <a:gd name="T14" fmla="*/ 1337 w 3360"/>
              <a:gd name="T15" fmla="*/ 962 h 3360"/>
              <a:gd name="T16" fmla="*/ 1236 w 3360"/>
              <a:gd name="T17" fmla="*/ 280 h 3360"/>
              <a:gd name="T18" fmla="*/ 1968 w 3360"/>
              <a:gd name="T19" fmla="*/ 3 h 3360"/>
              <a:gd name="T20" fmla="*/ 2046 w 3360"/>
              <a:gd name="T21" fmla="*/ 40 h 3360"/>
              <a:gd name="T22" fmla="*/ 2095 w 3360"/>
              <a:gd name="T23" fmla="*/ 110 h 3360"/>
              <a:gd name="T24" fmla="*/ 2998 w 3360"/>
              <a:gd name="T25" fmla="*/ 551 h 3360"/>
              <a:gd name="T26" fmla="*/ 3042 w 3360"/>
              <a:gd name="T27" fmla="*/ 573 h 3360"/>
              <a:gd name="T28" fmla="*/ 3050 w 3360"/>
              <a:gd name="T29" fmla="*/ 623 h 3360"/>
              <a:gd name="T30" fmla="*/ 3270 w 3360"/>
              <a:gd name="T31" fmla="*/ 1776 h 3360"/>
              <a:gd name="T32" fmla="*/ 3266 w 3360"/>
              <a:gd name="T33" fmla="*/ 1817 h 3360"/>
              <a:gd name="T34" fmla="*/ 3233 w 3360"/>
              <a:gd name="T35" fmla="*/ 1845 h 3360"/>
              <a:gd name="T36" fmla="*/ 1878 w 3360"/>
              <a:gd name="T37" fmla="*/ 1844 h 3360"/>
              <a:gd name="T38" fmla="*/ 1782 w 3360"/>
              <a:gd name="T39" fmla="*/ 1804 h 3360"/>
              <a:gd name="T40" fmla="*/ 1715 w 3360"/>
              <a:gd name="T41" fmla="*/ 1727 h 3360"/>
              <a:gd name="T42" fmla="*/ 1623 w 3360"/>
              <a:gd name="T43" fmla="*/ 1242 h 3360"/>
              <a:gd name="T44" fmla="*/ 1634 w 3360"/>
              <a:gd name="T45" fmla="*/ 2464 h 3360"/>
              <a:gd name="T46" fmla="*/ 1919 w 3360"/>
              <a:gd name="T47" fmla="*/ 2472 h 3360"/>
              <a:gd name="T48" fmla="*/ 2215 w 3360"/>
              <a:gd name="T49" fmla="*/ 2519 h 3360"/>
              <a:gd name="T50" fmla="*/ 2480 w 3360"/>
              <a:gd name="T51" fmla="*/ 2597 h 3360"/>
              <a:gd name="T52" fmla="*/ 2718 w 3360"/>
              <a:gd name="T53" fmla="*/ 2698 h 3360"/>
              <a:gd name="T54" fmla="*/ 2925 w 3360"/>
              <a:gd name="T55" fmla="*/ 2812 h 3360"/>
              <a:gd name="T56" fmla="*/ 3101 w 3360"/>
              <a:gd name="T57" fmla="*/ 2931 h 3360"/>
              <a:gd name="T58" fmla="*/ 3247 w 3360"/>
              <a:gd name="T59" fmla="*/ 3047 h 3360"/>
              <a:gd name="T60" fmla="*/ 3360 w 3360"/>
              <a:gd name="T61" fmla="*/ 3150 h 3360"/>
              <a:gd name="T62" fmla="*/ 3137 w 3360"/>
              <a:gd name="T63" fmla="*/ 3326 h 3360"/>
              <a:gd name="T64" fmla="*/ 3023 w 3360"/>
              <a:gd name="T65" fmla="*/ 3227 h 3360"/>
              <a:gd name="T66" fmla="*/ 2876 w 3360"/>
              <a:gd name="T67" fmla="*/ 3118 h 3360"/>
              <a:gd name="T68" fmla="*/ 2699 w 3360"/>
              <a:gd name="T69" fmla="*/ 3008 h 3360"/>
              <a:gd name="T70" fmla="*/ 2493 w 3360"/>
              <a:gd name="T71" fmla="*/ 2905 h 3360"/>
              <a:gd name="T72" fmla="*/ 2258 w 3360"/>
              <a:gd name="T73" fmla="*/ 2821 h 3360"/>
              <a:gd name="T74" fmla="*/ 1996 w 3360"/>
              <a:gd name="T75" fmla="*/ 2763 h 3360"/>
              <a:gd name="T76" fmla="*/ 1707 w 3360"/>
              <a:gd name="T77" fmla="*/ 2743 h 3360"/>
              <a:gd name="T78" fmla="*/ 1406 w 3360"/>
              <a:gd name="T79" fmla="*/ 2764 h 3360"/>
              <a:gd name="T80" fmla="*/ 1130 w 3360"/>
              <a:gd name="T81" fmla="*/ 2821 h 3360"/>
              <a:gd name="T82" fmla="*/ 881 w 3360"/>
              <a:gd name="T83" fmla="*/ 2905 h 3360"/>
              <a:gd name="T84" fmla="*/ 662 w 3360"/>
              <a:gd name="T85" fmla="*/ 3005 h 3360"/>
              <a:gd name="T86" fmla="*/ 474 w 3360"/>
              <a:gd name="T87" fmla="*/ 3112 h 3360"/>
              <a:gd name="T88" fmla="*/ 320 w 3360"/>
              <a:gd name="T89" fmla="*/ 3216 h 3360"/>
              <a:gd name="T90" fmla="*/ 202 w 3360"/>
              <a:gd name="T91" fmla="*/ 3310 h 3360"/>
              <a:gd name="T92" fmla="*/ 1 w 3360"/>
              <a:gd name="T93" fmla="*/ 3358 h 3360"/>
              <a:gd name="T94" fmla="*/ 83 w 3360"/>
              <a:gd name="T95" fmla="*/ 3043 h 3360"/>
              <a:gd name="T96" fmla="*/ 245 w 3360"/>
              <a:gd name="T97" fmla="*/ 2925 h 3360"/>
              <a:gd name="T98" fmla="*/ 448 w 3360"/>
              <a:gd name="T99" fmla="*/ 2800 h 3360"/>
              <a:gd name="T100" fmla="*/ 689 w 3360"/>
              <a:gd name="T101" fmla="*/ 2679 h 3360"/>
              <a:gd name="T102" fmla="*/ 969 w 3360"/>
              <a:gd name="T103" fmla="*/ 2575 h 3360"/>
              <a:gd name="T104" fmla="*/ 1283 w 3360"/>
              <a:gd name="T105" fmla="*/ 2500 h 3360"/>
              <a:gd name="T106" fmla="*/ 942 w 3360"/>
              <a:gd name="T107" fmla="*/ 133 h 3360"/>
              <a:gd name="T108" fmla="*/ 979 w 3360"/>
              <a:gd name="T109" fmla="*/ 58 h 3360"/>
              <a:gd name="T110" fmla="*/ 1049 w 3360"/>
              <a:gd name="T111" fmla="*/ 10 h 3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360" h="3360">
                <a:moveTo>
                  <a:pt x="2214" y="830"/>
                </a:moveTo>
                <a:lnTo>
                  <a:pt x="2247" y="1049"/>
                </a:lnTo>
                <a:lnTo>
                  <a:pt x="2249" y="1078"/>
                </a:lnTo>
                <a:lnTo>
                  <a:pt x="2246" y="1108"/>
                </a:lnTo>
                <a:lnTo>
                  <a:pt x="2238" y="1135"/>
                </a:lnTo>
                <a:lnTo>
                  <a:pt x="2226" y="1161"/>
                </a:lnTo>
                <a:lnTo>
                  <a:pt x="2208" y="1183"/>
                </a:lnTo>
                <a:lnTo>
                  <a:pt x="2189" y="1203"/>
                </a:lnTo>
                <a:lnTo>
                  <a:pt x="2166" y="1220"/>
                </a:lnTo>
                <a:lnTo>
                  <a:pt x="2139" y="1232"/>
                </a:lnTo>
                <a:lnTo>
                  <a:pt x="2112" y="1239"/>
                </a:lnTo>
                <a:lnTo>
                  <a:pt x="2081" y="1242"/>
                </a:lnTo>
                <a:lnTo>
                  <a:pt x="1903" y="1242"/>
                </a:lnTo>
                <a:lnTo>
                  <a:pt x="1951" y="1567"/>
                </a:lnTo>
                <a:lnTo>
                  <a:pt x="2810" y="1567"/>
                </a:lnTo>
                <a:lnTo>
                  <a:pt x="2621" y="1244"/>
                </a:lnTo>
                <a:lnTo>
                  <a:pt x="2611" y="1223"/>
                </a:lnTo>
                <a:lnTo>
                  <a:pt x="2606" y="1201"/>
                </a:lnTo>
                <a:lnTo>
                  <a:pt x="2606" y="1179"/>
                </a:lnTo>
                <a:lnTo>
                  <a:pt x="2609" y="1157"/>
                </a:lnTo>
                <a:lnTo>
                  <a:pt x="2700" y="830"/>
                </a:lnTo>
                <a:lnTo>
                  <a:pt x="2214" y="830"/>
                </a:lnTo>
                <a:close/>
                <a:moveTo>
                  <a:pt x="1236" y="280"/>
                </a:moveTo>
                <a:lnTo>
                  <a:pt x="1337" y="962"/>
                </a:lnTo>
                <a:lnTo>
                  <a:pt x="1955" y="962"/>
                </a:lnTo>
                <a:lnTo>
                  <a:pt x="1850" y="280"/>
                </a:lnTo>
                <a:lnTo>
                  <a:pt x="1236" y="280"/>
                </a:lnTo>
                <a:close/>
                <a:moveTo>
                  <a:pt x="1107" y="0"/>
                </a:moveTo>
                <a:lnTo>
                  <a:pt x="1938" y="0"/>
                </a:lnTo>
                <a:lnTo>
                  <a:pt x="1968" y="3"/>
                </a:lnTo>
                <a:lnTo>
                  <a:pt x="1997" y="10"/>
                </a:lnTo>
                <a:lnTo>
                  <a:pt x="2022" y="22"/>
                </a:lnTo>
                <a:lnTo>
                  <a:pt x="2046" y="40"/>
                </a:lnTo>
                <a:lnTo>
                  <a:pt x="2066" y="60"/>
                </a:lnTo>
                <a:lnTo>
                  <a:pt x="2083" y="83"/>
                </a:lnTo>
                <a:lnTo>
                  <a:pt x="2095" y="110"/>
                </a:lnTo>
                <a:lnTo>
                  <a:pt x="2104" y="138"/>
                </a:lnTo>
                <a:lnTo>
                  <a:pt x="2165" y="551"/>
                </a:lnTo>
                <a:lnTo>
                  <a:pt x="2998" y="551"/>
                </a:lnTo>
                <a:lnTo>
                  <a:pt x="3015" y="553"/>
                </a:lnTo>
                <a:lnTo>
                  <a:pt x="3030" y="561"/>
                </a:lnTo>
                <a:lnTo>
                  <a:pt x="3042" y="573"/>
                </a:lnTo>
                <a:lnTo>
                  <a:pt x="3050" y="589"/>
                </a:lnTo>
                <a:lnTo>
                  <a:pt x="3054" y="605"/>
                </a:lnTo>
                <a:lnTo>
                  <a:pt x="3050" y="623"/>
                </a:lnTo>
                <a:lnTo>
                  <a:pt x="2882" y="1171"/>
                </a:lnTo>
                <a:lnTo>
                  <a:pt x="3264" y="1760"/>
                </a:lnTo>
                <a:lnTo>
                  <a:pt x="3270" y="1776"/>
                </a:lnTo>
                <a:lnTo>
                  <a:pt x="3272" y="1790"/>
                </a:lnTo>
                <a:lnTo>
                  <a:pt x="3271" y="1804"/>
                </a:lnTo>
                <a:lnTo>
                  <a:pt x="3266" y="1817"/>
                </a:lnTo>
                <a:lnTo>
                  <a:pt x="3257" y="1830"/>
                </a:lnTo>
                <a:lnTo>
                  <a:pt x="3246" y="1839"/>
                </a:lnTo>
                <a:lnTo>
                  <a:pt x="3233" y="1845"/>
                </a:lnTo>
                <a:lnTo>
                  <a:pt x="3216" y="1847"/>
                </a:lnTo>
                <a:lnTo>
                  <a:pt x="1913" y="1847"/>
                </a:lnTo>
                <a:lnTo>
                  <a:pt x="1878" y="1844"/>
                </a:lnTo>
                <a:lnTo>
                  <a:pt x="1844" y="1836"/>
                </a:lnTo>
                <a:lnTo>
                  <a:pt x="1811" y="1823"/>
                </a:lnTo>
                <a:lnTo>
                  <a:pt x="1782" y="1804"/>
                </a:lnTo>
                <a:lnTo>
                  <a:pt x="1756" y="1783"/>
                </a:lnTo>
                <a:lnTo>
                  <a:pt x="1734" y="1756"/>
                </a:lnTo>
                <a:lnTo>
                  <a:pt x="1715" y="1727"/>
                </a:lnTo>
                <a:lnTo>
                  <a:pt x="1701" y="1695"/>
                </a:lnTo>
                <a:lnTo>
                  <a:pt x="1692" y="1660"/>
                </a:lnTo>
                <a:lnTo>
                  <a:pt x="1623" y="1242"/>
                </a:lnTo>
                <a:lnTo>
                  <a:pt x="1378" y="1242"/>
                </a:lnTo>
                <a:lnTo>
                  <a:pt x="1562" y="2468"/>
                </a:lnTo>
                <a:lnTo>
                  <a:pt x="1634" y="2464"/>
                </a:lnTo>
                <a:lnTo>
                  <a:pt x="1707" y="2463"/>
                </a:lnTo>
                <a:lnTo>
                  <a:pt x="1815" y="2465"/>
                </a:lnTo>
                <a:lnTo>
                  <a:pt x="1919" y="2472"/>
                </a:lnTo>
                <a:lnTo>
                  <a:pt x="2021" y="2484"/>
                </a:lnTo>
                <a:lnTo>
                  <a:pt x="2119" y="2500"/>
                </a:lnTo>
                <a:lnTo>
                  <a:pt x="2215" y="2519"/>
                </a:lnTo>
                <a:lnTo>
                  <a:pt x="2306" y="2542"/>
                </a:lnTo>
                <a:lnTo>
                  <a:pt x="2395" y="2569"/>
                </a:lnTo>
                <a:lnTo>
                  <a:pt x="2480" y="2597"/>
                </a:lnTo>
                <a:lnTo>
                  <a:pt x="2563" y="2629"/>
                </a:lnTo>
                <a:lnTo>
                  <a:pt x="2642" y="2663"/>
                </a:lnTo>
                <a:lnTo>
                  <a:pt x="2718" y="2698"/>
                </a:lnTo>
                <a:lnTo>
                  <a:pt x="2790" y="2735"/>
                </a:lnTo>
                <a:lnTo>
                  <a:pt x="2859" y="2773"/>
                </a:lnTo>
                <a:lnTo>
                  <a:pt x="2925" y="2812"/>
                </a:lnTo>
                <a:lnTo>
                  <a:pt x="2987" y="2852"/>
                </a:lnTo>
                <a:lnTo>
                  <a:pt x="3046" y="2892"/>
                </a:lnTo>
                <a:lnTo>
                  <a:pt x="3101" y="2931"/>
                </a:lnTo>
                <a:lnTo>
                  <a:pt x="3153" y="2971"/>
                </a:lnTo>
                <a:lnTo>
                  <a:pt x="3202" y="3010"/>
                </a:lnTo>
                <a:lnTo>
                  <a:pt x="3247" y="3047"/>
                </a:lnTo>
                <a:lnTo>
                  <a:pt x="3288" y="3083"/>
                </a:lnTo>
                <a:lnTo>
                  <a:pt x="3326" y="3118"/>
                </a:lnTo>
                <a:lnTo>
                  <a:pt x="3360" y="3150"/>
                </a:lnTo>
                <a:lnTo>
                  <a:pt x="3360" y="3358"/>
                </a:lnTo>
                <a:lnTo>
                  <a:pt x="3168" y="3356"/>
                </a:lnTo>
                <a:lnTo>
                  <a:pt x="3137" y="3326"/>
                </a:lnTo>
                <a:lnTo>
                  <a:pt x="3102" y="3295"/>
                </a:lnTo>
                <a:lnTo>
                  <a:pt x="3065" y="3261"/>
                </a:lnTo>
                <a:lnTo>
                  <a:pt x="3023" y="3227"/>
                </a:lnTo>
                <a:lnTo>
                  <a:pt x="2977" y="3191"/>
                </a:lnTo>
                <a:lnTo>
                  <a:pt x="2928" y="3154"/>
                </a:lnTo>
                <a:lnTo>
                  <a:pt x="2876" y="3118"/>
                </a:lnTo>
                <a:lnTo>
                  <a:pt x="2820" y="3080"/>
                </a:lnTo>
                <a:lnTo>
                  <a:pt x="2761" y="3043"/>
                </a:lnTo>
                <a:lnTo>
                  <a:pt x="2699" y="3008"/>
                </a:lnTo>
                <a:lnTo>
                  <a:pt x="2634" y="2972"/>
                </a:lnTo>
                <a:lnTo>
                  <a:pt x="2565" y="2937"/>
                </a:lnTo>
                <a:lnTo>
                  <a:pt x="2493" y="2905"/>
                </a:lnTo>
                <a:lnTo>
                  <a:pt x="2417" y="2875"/>
                </a:lnTo>
                <a:lnTo>
                  <a:pt x="2340" y="2847"/>
                </a:lnTo>
                <a:lnTo>
                  <a:pt x="2258" y="2821"/>
                </a:lnTo>
                <a:lnTo>
                  <a:pt x="2174" y="2799"/>
                </a:lnTo>
                <a:lnTo>
                  <a:pt x="2086" y="2780"/>
                </a:lnTo>
                <a:lnTo>
                  <a:pt x="1996" y="2763"/>
                </a:lnTo>
                <a:lnTo>
                  <a:pt x="1903" y="2752"/>
                </a:lnTo>
                <a:lnTo>
                  <a:pt x="1806" y="2745"/>
                </a:lnTo>
                <a:lnTo>
                  <a:pt x="1707" y="2743"/>
                </a:lnTo>
                <a:lnTo>
                  <a:pt x="1605" y="2745"/>
                </a:lnTo>
                <a:lnTo>
                  <a:pt x="1504" y="2752"/>
                </a:lnTo>
                <a:lnTo>
                  <a:pt x="1406" y="2764"/>
                </a:lnTo>
                <a:lnTo>
                  <a:pt x="1311" y="2780"/>
                </a:lnTo>
                <a:lnTo>
                  <a:pt x="1219" y="2799"/>
                </a:lnTo>
                <a:lnTo>
                  <a:pt x="1130" y="2821"/>
                </a:lnTo>
                <a:lnTo>
                  <a:pt x="1044" y="2847"/>
                </a:lnTo>
                <a:lnTo>
                  <a:pt x="961" y="2874"/>
                </a:lnTo>
                <a:lnTo>
                  <a:pt x="881" y="2905"/>
                </a:lnTo>
                <a:lnTo>
                  <a:pt x="804" y="2936"/>
                </a:lnTo>
                <a:lnTo>
                  <a:pt x="732" y="2970"/>
                </a:lnTo>
                <a:lnTo>
                  <a:pt x="662" y="3005"/>
                </a:lnTo>
                <a:lnTo>
                  <a:pt x="596" y="3040"/>
                </a:lnTo>
                <a:lnTo>
                  <a:pt x="534" y="3076"/>
                </a:lnTo>
                <a:lnTo>
                  <a:pt x="474" y="3112"/>
                </a:lnTo>
                <a:lnTo>
                  <a:pt x="418" y="3147"/>
                </a:lnTo>
                <a:lnTo>
                  <a:pt x="368" y="3183"/>
                </a:lnTo>
                <a:lnTo>
                  <a:pt x="320" y="3216"/>
                </a:lnTo>
                <a:lnTo>
                  <a:pt x="276" y="3250"/>
                </a:lnTo>
                <a:lnTo>
                  <a:pt x="237" y="3281"/>
                </a:lnTo>
                <a:lnTo>
                  <a:pt x="202" y="3310"/>
                </a:lnTo>
                <a:lnTo>
                  <a:pt x="170" y="3337"/>
                </a:lnTo>
                <a:lnTo>
                  <a:pt x="144" y="3360"/>
                </a:lnTo>
                <a:lnTo>
                  <a:pt x="1" y="3358"/>
                </a:lnTo>
                <a:lnTo>
                  <a:pt x="0" y="3113"/>
                </a:lnTo>
                <a:lnTo>
                  <a:pt x="40" y="3079"/>
                </a:lnTo>
                <a:lnTo>
                  <a:pt x="83" y="3043"/>
                </a:lnTo>
                <a:lnTo>
                  <a:pt x="132" y="3006"/>
                </a:lnTo>
                <a:lnTo>
                  <a:pt x="186" y="2966"/>
                </a:lnTo>
                <a:lnTo>
                  <a:pt x="245" y="2925"/>
                </a:lnTo>
                <a:lnTo>
                  <a:pt x="309" y="2883"/>
                </a:lnTo>
                <a:lnTo>
                  <a:pt x="376" y="2842"/>
                </a:lnTo>
                <a:lnTo>
                  <a:pt x="448" y="2800"/>
                </a:lnTo>
                <a:lnTo>
                  <a:pt x="524" y="2758"/>
                </a:lnTo>
                <a:lnTo>
                  <a:pt x="605" y="2719"/>
                </a:lnTo>
                <a:lnTo>
                  <a:pt x="689" y="2679"/>
                </a:lnTo>
                <a:lnTo>
                  <a:pt x="779" y="2642"/>
                </a:lnTo>
                <a:lnTo>
                  <a:pt x="872" y="2608"/>
                </a:lnTo>
                <a:lnTo>
                  <a:pt x="969" y="2575"/>
                </a:lnTo>
                <a:lnTo>
                  <a:pt x="1070" y="2546"/>
                </a:lnTo>
                <a:lnTo>
                  <a:pt x="1175" y="2521"/>
                </a:lnTo>
                <a:lnTo>
                  <a:pt x="1283" y="2500"/>
                </a:lnTo>
                <a:lnTo>
                  <a:pt x="940" y="192"/>
                </a:lnTo>
                <a:lnTo>
                  <a:pt x="939" y="163"/>
                </a:lnTo>
                <a:lnTo>
                  <a:pt x="942" y="133"/>
                </a:lnTo>
                <a:lnTo>
                  <a:pt x="950" y="106"/>
                </a:lnTo>
                <a:lnTo>
                  <a:pt x="962" y="81"/>
                </a:lnTo>
                <a:lnTo>
                  <a:pt x="979" y="58"/>
                </a:lnTo>
                <a:lnTo>
                  <a:pt x="999" y="39"/>
                </a:lnTo>
                <a:lnTo>
                  <a:pt x="1022" y="22"/>
                </a:lnTo>
                <a:lnTo>
                  <a:pt x="1049" y="10"/>
                </a:lnTo>
                <a:lnTo>
                  <a:pt x="1076" y="3"/>
                </a:lnTo>
                <a:lnTo>
                  <a:pt x="1107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/>
            <a:endParaRPr lang="es-ES" sz="1350">
              <a:solidFill>
                <a:srgbClr val="FF207B"/>
              </a:solidFill>
              <a:latin typeface="Calibri"/>
            </a:endParaRPr>
          </a:p>
        </p:txBody>
      </p:sp>
      <p:sp>
        <p:nvSpPr>
          <p:cNvPr id="116" name="Rectángulo 2">
            <a:extLst>
              <a:ext uri="{FF2B5EF4-FFF2-40B4-BE49-F238E27FC236}">
                <a16:creationId xmlns:a16="http://schemas.microsoft.com/office/drawing/2014/main" id="{7E0870CA-3D6D-4C7B-ACC2-14D2067D0580}"/>
              </a:ext>
            </a:extLst>
          </p:cNvPr>
          <p:cNvSpPr/>
          <p:nvPr/>
        </p:nvSpPr>
        <p:spPr>
          <a:xfrm>
            <a:off x="2126913" y="5397133"/>
            <a:ext cx="1422411" cy="340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1" lvl="1" defTabSz="685800">
              <a:lnSpc>
                <a:spcPct val="150000"/>
              </a:lnSpc>
              <a:buClr>
                <a:srgbClr val="FF0353"/>
              </a:buClr>
              <a:buSzPct val="50000"/>
              <a:defRPr/>
            </a:pPr>
            <a:r>
              <a:rPr lang="es-CO" sz="1200" dirty="0">
                <a:solidFill>
                  <a:schemeClr val="tx2">
                    <a:lumMod val="50000"/>
                  </a:schemeClr>
                </a:solidFill>
                <a:latin typeface="AmpleSoft-Regular" panose="02000000000000000000" pitchFamily="50" charset="0"/>
              </a:rPr>
              <a:t>Mercadeo y ventas</a:t>
            </a:r>
          </a:p>
        </p:txBody>
      </p:sp>
      <p:sp>
        <p:nvSpPr>
          <p:cNvPr id="117" name="Rectángulo 2">
            <a:extLst>
              <a:ext uri="{FF2B5EF4-FFF2-40B4-BE49-F238E27FC236}">
                <a16:creationId xmlns:a16="http://schemas.microsoft.com/office/drawing/2014/main" id="{A5724DF7-F589-4328-8803-AE0B390BDB10}"/>
              </a:ext>
            </a:extLst>
          </p:cNvPr>
          <p:cNvSpPr/>
          <p:nvPr/>
        </p:nvSpPr>
        <p:spPr>
          <a:xfrm>
            <a:off x="2107463" y="5906023"/>
            <a:ext cx="1820490" cy="340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1" lvl="1" defTabSz="685800">
              <a:lnSpc>
                <a:spcPct val="150000"/>
              </a:lnSpc>
              <a:buClr>
                <a:srgbClr val="FF0353"/>
              </a:buClr>
              <a:buSzPct val="50000"/>
            </a:pPr>
            <a:r>
              <a:rPr lang="es-CO" sz="1200" dirty="0">
                <a:solidFill>
                  <a:schemeClr val="tx2">
                    <a:lumMod val="50000"/>
                  </a:schemeClr>
                </a:solidFill>
                <a:latin typeface="AmpleSoft-Regular" panose="02000000000000000000" pitchFamily="50" charset="0"/>
              </a:rPr>
              <a:t>Desarrollo del empresario</a:t>
            </a:r>
          </a:p>
        </p:txBody>
      </p:sp>
      <p:sp>
        <p:nvSpPr>
          <p:cNvPr id="118" name="Rectángulo 2">
            <a:extLst>
              <a:ext uri="{FF2B5EF4-FFF2-40B4-BE49-F238E27FC236}">
                <a16:creationId xmlns:a16="http://schemas.microsoft.com/office/drawing/2014/main" id="{B9AA8BE3-2D2A-47E0-BEE9-F04E288DB45F}"/>
              </a:ext>
            </a:extLst>
          </p:cNvPr>
          <p:cNvSpPr/>
          <p:nvPr/>
        </p:nvSpPr>
        <p:spPr>
          <a:xfrm>
            <a:off x="8205126" y="5896798"/>
            <a:ext cx="2317052" cy="340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1" lvl="1" defTabSz="685800">
              <a:lnSpc>
                <a:spcPct val="150000"/>
              </a:lnSpc>
              <a:buClr>
                <a:srgbClr val="FF0353"/>
              </a:buClr>
              <a:buSzPct val="50000"/>
            </a:pPr>
            <a:r>
              <a:rPr lang="es-CO" sz="1200" dirty="0">
                <a:solidFill>
                  <a:schemeClr val="tx2">
                    <a:lumMod val="50000"/>
                  </a:schemeClr>
                </a:solidFill>
                <a:latin typeface="AmpleSoft-Regular" panose="02000000000000000000" pitchFamily="50" charset="0"/>
              </a:rPr>
              <a:t>Emprendimiento e Innovación</a:t>
            </a:r>
          </a:p>
        </p:txBody>
      </p:sp>
      <p:sp>
        <p:nvSpPr>
          <p:cNvPr id="119" name="Rectángulo 2">
            <a:extLst>
              <a:ext uri="{FF2B5EF4-FFF2-40B4-BE49-F238E27FC236}">
                <a16:creationId xmlns:a16="http://schemas.microsoft.com/office/drawing/2014/main" id="{9DA04E66-99BB-4208-9FD1-F74A69C8ACB7}"/>
              </a:ext>
            </a:extLst>
          </p:cNvPr>
          <p:cNvSpPr/>
          <p:nvPr/>
        </p:nvSpPr>
        <p:spPr>
          <a:xfrm>
            <a:off x="4343775" y="5373109"/>
            <a:ext cx="1820490" cy="340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1" lvl="1" defTabSz="685800">
              <a:lnSpc>
                <a:spcPct val="150000"/>
              </a:lnSpc>
              <a:buClr>
                <a:srgbClr val="FF0353"/>
              </a:buClr>
              <a:buSzPct val="50000"/>
            </a:pPr>
            <a:r>
              <a:rPr lang="es-CO" sz="1200" dirty="0">
                <a:solidFill>
                  <a:schemeClr val="tx2">
                    <a:lumMod val="50000"/>
                  </a:schemeClr>
                </a:solidFill>
                <a:latin typeface="AmpleSoft-Regular" panose="02000000000000000000" pitchFamily="50" charset="0"/>
              </a:rPr>
              <a:t>Producción</a:t>
            </a:r>
          </a:p>
        </p:txBody>
      </p:sp>
      <p:sp>
        <p:nvSpPr>
          <p:cNvPr id="120" name="Rectángulo 2">
            <a:extLst>
              <a:ext uri="{FF2B5EF4-FFF2-40B4-BE49-F238E27FC236}">
                <a16:creationId xmlns:a16="http://schemas.microsoft.com/office/drawing/2014/main" id="{5C9177EB-8A2D-474B-8AB6-0E6F3F75AFF2}"/>
              </a:ext>
            </a:extLst>
          </p:cNvPr>
          <p:cNvSpPr/>
          <p:nvPr/>
        </p:nvSpPr>
        <p:spPr>
          <a:xfrm>
            <a:off x="4364978" y="5896798"/>
            <a:ext cx="1820490" cy="340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1" lvl="1" defTabSz="685800">
              <a:lnSpc>
                <a:spcPct val="150000"/>
              </a:lnSpc>
              <a:buClr>
                <a:srgbClr val="FF0353"/>
              </a:buClr>
              <a:buSzPct val="50000"/>
            </a:pPr>
            <a:r>
              <a:rPr lang="es-CO" sz="1200" dirty="0">
                <a:solidFill>
                  <a:schemeClr val="tx2">
                    <a:lumMod val="50000"/>
                  </a:schemeClr>
                </a:solidFill>
                <a:latin typeface="AmpleSoft-Regular" panose="02000000000000000000" pitchFamily="50" charset="0"/>
              </a:rPr>
              <a:t>Administrativa</a:t>
            </a:r>
          </a:p>
        </p:txBody>
      </p:sp>
      <p:sp>
        <p:nvSpPr>
          <p:cNvPr id="121" name="Rectángulo 2">
            <a:extLst>
              <a:ext uri="{FF2B5EF4-FFF2-40B4-BE49-F238E27FC236}">
                <a16:creationId xmlns:a16="http://schemas.microsoft.com/office/drawing/2014/main" id="{FCC4A20D-3C64-4787-AB37-6490C38A50BB}"/>
              </a:ext>
            </a:extLst>
          </p:cNvPr>
          <p:cNvSpPr/>
          <p:nvPr/>
        </p:nvSpPr>
        <p:spPr>
          <a:xfrm>
            <a:off x="8217478" y="5392579"/>
            <a:ext cx="1820490" cy="340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1" lvl="1" defTabSz="685800">
              <a:lnSpc>
                <a:spcPct val="150000"/>
              </a:lnSpc>
              <a:buClr>
                <a:srgbClr val="FF0353"/>
              </a:buClr>
              <a:buSzPct val="50000"/>
            </a:pPr>
            <a:r>
              <a:rPr lang="es-CO" sz="1200" dirty="0">
                <a:solidFill>
                  <a:schemeClr val="tx2">
                    <a:lumMod val="50000"/>
                  </a:schemeClr>
                </a:solidFill>
                <a:latin typeface="AmpleSoft-Regular" panose="02000000000000000000" pitchFamily="50" charset="0"/>
              </a:rPr>
              <a:t>Comercio Exterior</a:t>
            </a:r>
          </a:p>
        </p:txBody>
      </p:sp>
      <p:sp>
        <p:nvSpPr>
          <p:cNvPr id="122" name="Rectángulo 2">
            <a:extLst>
              <a:ext uri="{FF2B5EF4-FFF2-40B4-BE49-F238E27FC236}">
                <a16:creationId xmlns:a16="http://schemas.microsoft.com/office/drawing/2014/main" id="{D0261B8C-77CF-4654-BB37-2A19138F527E}"/>
              </a:ext>
            </a:extLst>
          </p:cNvPr>
          <p:cNvSpPr/>
          <p:nvPr/>
        </p:nvSpPr>
        <p:spPr>
          <a:xfrm>
            <a:off x="6294949" y="5347158"/>
            <a:ext cx="1820490" cy="340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1" lvl="1" defTabSz="685800">
              <a:lnSpc>
                <a:spcPct val="150000"/>
              </a:lnSpc>
              <a:buClr>
                <a:srgbClr val="FF0353"/>
              </a:buClr>
              <a:buSzPct val="50000"/>
            </a:pPr>
            <a:r>
              <a:rPr lang="es-CO" sz="1200" dirty="0">
                <a:solidFill>
                  <a:schemeClr val="tx2">
                    <a:lumMod val="50000"/>
                  </a:schemeClr>
                </a:solidFill>
                <a:latin typeface="AmpleSoft-Regular" panose="02000000000000000000" pitchFamily="50" charset="0"/>
              </a:rPr>
              <a:t>Financiera y tributaria</a:t>
            </a:r>
          </a:p>
        </p:txBody>
      </p:sp>
      <p:sp>
        <p:nvSpPr>
          <p:cNvPr id="123" name="Rectángulo 2">
            <a:extLst>
              <a:ext uri="{FF2B5EF4-FFF2-40B4-BE49-F238E27FC236}">
                <a16:creationId xmlns:a16="http://schemas.microsoft.com/office/drawing/2014/main" id="{1D918F36-952C-4363-B3F1-549A7F58C910}"/>
              </a:ext>
            </a:extLst>
          </p:cNvPr>
          <p:cNvSpPr/>
          <p:nvPr/>
        </p:nvSpPr>
        <p:spPr>
          <a:xfrm>
            <a:off x="6292945" y="5896798"/>
            <a:ext cx="1820490" cy="340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1" lvl="1" defTabSz="685800">
              <a:lnSpc>
                <a:spcPct val="150000"/>
              </a:lnSpc>
              <a:buClr>
                <a:srgbClr val="FF0353"/>
              </a:buClr>
              <a:buSzPct val="50000"/>
            </a:pPr>
            <a:r>
              <a:rPr lang="es-CO" sz="1200" dirty="0">
                <a:solidFill>
                  <a:schemeClr val="tx2">
                    <a:lumMod val="50000"/>
                  </a:schemeClr>
                </a:solidFill>
                <a:latin typeface="AmpleSoft-Regular" panose="02000000000000000000" pitchFamily="50" charset="0"/>
              </a:rPr>
              <a:t>Jurídica</a:t>
            </a:r>
          </a:p>
        </p:txBody>
      </p:sp>
      <p:sp>
        <p:nvSpPr>
          <p:cNvPr id="124" name="Rectángulo 10">
            <a:extLst>
              <a:ext uri="{FF2B5EF4-FFF2-40B4-BE49-F238E27FC236}">
                <a16:creationId xmlns:a16="http://schemas.microsoft.com/office/drawing/2014/main" id="{788AC819-093C-4DE7-AAE7-CD568CA27895}"/>
              </a:ext>
            </a:extLst>
          </p:cNvPr>
          <p:cNvSpPr/>
          <p:nvPr/>
        </p:nvSpPr>
        <p:spPr>
          <a:xfrm>
            <a:off x="1643743" y="6536605"/>
            <a:ext cx="3144956" cy="231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207B"/>
              </a:buClr>
              <a:defRPr/>
            </a:pPr>
            <a:r>
              <a:rPr lang="es-CO" sz="1100" dirty="0">
                <a:solidFill>
                  <a:srgbClr val="595959"/>
                </a:solidFill>
                <a:latin typeface="Calibri" panose="020F0502020204030204" pitchFamily="34" charset="0"/>
              </a:rPr>
              <a:t>      * No generan ingreso</a:t>
            </a:r>
            <a:endParaRPr lang="es-CO" dirty="0">
              <a:solidFill>
                <a:srgbClr val="59595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935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29" grpId="0" autoUpdateAnimBg="0"/>
      <p:bldP spid="36" grpId="0" autoUpdateAnimBg="0"/>
      <p:bldP spid="44" grpId="0" autoUpdateAnimBg="0"/>
      <p:bldP spid="45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>
            <a:extLst>
              <a:ext uri="{FF2B5EF4-FFF2-40B4-BE49-F238E27FC236}">
                <a16:creationId xmlns:a16="http://schemas.microsoft.com/office/drawing/2014/main" id="{1FCE7519-9A78-C24A-95FE-3F1964D72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5389" y="335077"/>
            <a:ext cx="10407339" cy="1282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1219170">
              <a:defRPr/>
            </a:pPr>
            <a:r>
              <a:rPr lang="es-ES" sz="2667" dirty="0">
                <a:solidFill>
                  <a:srgbClr val="253D90"/>
                </a:solidFill>
                <a:latin typeface="+mj-lt"/>
              </a:rPr>
              <a:t>Diseñamos y ejecutamos programas, proyectos y servicios que brinden herramientas para el crecimiento de las empresas</a:t>
            </a:r>
          </a:p>
          <a:p>
            <a:pPr>
              <a:lnSpc>
                <a:spcPct val="90000"/>
              </a:lnSpc>
            </a:pPr>
            <a:endParaRPr lang="es-CO" sz="2667" dirty="0">
              <a:solidFill>
                <a:srgbClr val="253D90"/>
              </a:solidFill>
              <a:latin typeface="+mj-lt"/>
            </a:endParaRPr>
          </a:p>
        </p:txBody>
      </p:sp>
      <p:sp>
        <p:nvSpPr>
          <p:cNvPr id="15" name="Arc 34">
            <a:extLst>
              <a:ext uri="{FF2B5EF4-FFF2-40B4-BE49-F238E27FC236}">
                <a16:creationId xmlns:a16="http://schemas.microsoft.com/office/drawing/2014/main" id="{E162F3AA-ADF4-4BD0-8A1A-08A8EEA9EFB5}"/>
              </a:ext>
            </a:extLst>
          </p:cNvPr>
          <p:cNvSpPr/>
          <p:nvPr/>
        </p:nvSpPr>
        <p:spPr>
          <a:xfrm rot="18819844">
            <a:off x="-114840" y="115318"/>
            <a:ext cx="1449312" cy="1475265"/>
          </a:xfrm>
          <a:prstGeom prst="arc">
            <a:avLst>
              <a:gd name="adj1" fmla="val 16196098"/>
              <a:gd name="adj2" fmla="val 15344087"/>
            </a:avLst>
          </a:prstGeom>
          <a:noFill/>
          <a:ln w="373063" cap="rnd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1388DFC0-E327-4B6F-824A-EDEB165BF1F5}"/>
              </a:ext>
            </a:extLst>
          </p:cNvPr>
          <p:cNvSpPr/>
          <p:nvPr/>
        </p:nvSpPr>
        <p:spPr>
          <a:xfrm>
            <a:off x="-57401" y="170533"/>
            <a:ext cx="1334433" cy="1335712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 sz="2400"/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C3554177-BAA0-480A-8B13-E377B5A84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72" y="444132"/>
            <a:ext cx="940744" cy="93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s-ES_tradnl" sz="6667" b="1" dirty="0">
                <a:solidFill>
                  <a:schemeClr val="tx2"/>
                </a:solidFill>
                <a:latin typeface="AmpleSoft-Bold" panose="02000000000000000000" pitchFamily="50" charset="0"/>
                <a:cs typeface="AmpleSoft Bold"/>
              </a:rPr>
              <a:t>3</a:t>
            </a:r>
            <a:endParaRPr lang="da-DK" sz="6667" b="1" dirty="0">
              <a:solidFill>
                <a:schemeClr val="tx2"/>
              </a:solidFill>
              <a:latin typeface="AmpleSoft Bold"/>
              <a:cs typeface="AmpleSoft Bold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A5371BC4-8F3A-461C-B4D5-E2ADCBC34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1567" y="1366211"/>
            <a:ext cx="52645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800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Internacionalización Empresarial</a:t>
            </a:r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id="{F8DF6DE4-EEFB-4C1C-AEBF-95B45767D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9535" y="2173283"/>
            <a:ext cx="327195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117" lvl="1" indent="0" defTabSz="609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ES_tradnl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Promover el acceso a nuevos mercados y proveedores de materias primas y tecnología</a:t>
            </a:r>
            <a:endParaRPr lang="es-ES_tradnl" sz="1600" dirty="0">
              <a:solidFill>
                <a:srgbClr val="595959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ACC5BF42-4555-4809-BB02-9EAB2D942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7672" y="2279970"/>
            <a:ext cx="17081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400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Proyectos </a:t>
            </a:r>
          </a:p>
        </p:txBody>
      </p:sp>
      <p:sp>
        <p:nvSpPr>
          <p:cNvPr id="17" name="Text Box 2">
            <a:extLst>
              <a:ext uri="{FF2B5EF4-FFF2-40B4-BE49-F238E27FC236}">
                <a16:creationId xmlns:a16="http://schemas.microsoft.com/office/drawing/2014/main" id="{E655DC29-C714-4F2F-AA91-E3EABE029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9956" y="3937227"/>
            <a:ext cx="3732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117" lvl="1" indent="0" defTabSz="609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ES_tradnl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Formación especializada para fortalecer capacidades estratégicas en acceso a mercados</a:t>
            </a:r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96BEB095-8956-461C-8D63-7B11981D1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7434" y="3956710"/>
            <a:ext cx="15942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400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Formación</a:t>
            </a:r>
          </a:p>
        </p:txBody>
      </p:sp>
      <p:sp>
        <p:nvSpPr>
          <p:cNvPr id="19" name="Text Box 2">
            <a:extLst>
              <a:ext uri="{FF2B5EF4-FFF2-40B4-BE49-F238E27FC236}">
                <a16:creationId xmlns:a16="http://schemas.microsoft.com/office/drawing/2014/main" id="{A1856C68-CBBD-4F15-9B65-EED269908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582" y="5133539"/>
            <a:ext cx="426026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117" marR="0" lvl="1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buFontTx/>
              <a:buNone/>
              <a:tabLst/>
              <a:defRPr/>
            </a:pPr>
            <a:r>
              <a:rPr lang="es-ES_tradnl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Generar conexiones de valor entre empresas nacionales e internacionales, embajadas, cámaras de comercio, agencias de promoción de inversión y comercio, </a:t>
            </a:r>
            <a:r>
              <a:rPr lang="es-ES_tradnl" sz="1600" dirty="0" err="1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endParaRPr kumimoji="0" lang="es-ES_tradnl" sz="16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object 4">
            <a:extLst>
              <a:ext uri="{FF2B5EF4-FFF2-40B4-BE49-F238E27FC236}">
                <a16:creationId xmlns:a16="http://schemas.microsoft.com/office/drawing/2014/main" id="{EF7060BB-6B35-4F11-964C-14C9E2FE4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9092" y="5210483"/>
            <a:ext cx="25225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O" altLang="es-CO" sz="2400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Relacionamiento</a:t>
            </a:r>
            <a:r>
              <a:rPr kumimoji="0" lang="es-CO" altLang="es-CO" sz="2400" b="0" i="0" u="none" strike="noStrike" kern="1200" cap="none" spc="0" normalizeH="0" baseline="0" noProof="0" dirty="0">
                <a:ln>
                  <a:noFill/>
                </a:ln>
                <a:solidFill>
                  <a:srgbClr val="FF207B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1" name="Text Box 2">
            <a:extLst>
              <a:ext uri="{FF2B5EF4-FFF2-40B4-BE49-F238E27FC236}">
                <a16:creationId xmlns:a16="http://schemas.microsoft.com/office/drawing/2014/main" id="{6438B497-E4C4-4CC0-B09F-26D0E8BC7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3874" y="2107234"/>
            <a:ext cx="342226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1588" lvl="1" indent="0">
              <a:buClr>
                <a:srgbClr val="FF0353"/>
              </a:buClr>
              <a:buSzPct val="50000"/>
              <a:defRPr/>
            </a:pPr>
            <a:r>
              <a:rPr lang="es-CO" sz="2000" dirty="0">
                <a:solidFill>
                  <a:srgbClr val="FF0353"/>
                </a:solidFill>
                <a:latin typeface="AmpleSoft-Bold"/>
                <a:ea typeface="+mn-ea"/>
                <a:cs typeface="Calibri" panose="020F0502020204030204" pitchFamily="34" charset="0"/>
              </a:rPr>
              <a:t>2</a:t>
            </a:r>
            <a:r>
              <a:rPr lang="es-C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proyectos de promoción de exportaciones, </a:t>
            </a:r>
            <a:r>
              <a:rPr lang="es-CO" sz="2000" dirty="0">
                <a:solidFill>
                  <a:srgbClr val="FF0353"/>
                </a:solidFill>
                <a:latin typeface="AmpleSoft-Bold"/>
                <a:ea typeface="+mn-ea"/>
                <a:cs typeface="Calibri" panose="020F0502020204030204" pitchFamily="34" charset="0"/>
              </a:rPr>
              <a:t>1</a:t>
            </a:r>
            <a:r>
              <a:rPr lang="es-C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Proyecto de acceso a proveedores</a:t>
            </a:r>
          </a:p>
        </p:txBody>
      </p:sp>
      <p:sp>
        <p:nvSpPr>
          <p:cNvPr id="22" name="Text Box 2">
            <a:extLst>
              <a:ext uri="{FF2B5EF4-FFF2-40B4-BE49-F238E27FC236}">
                <a16:creationId xmlns:a16="http://schemas.microsoft.com/office/drawing/2014/main" id="{CD63F558-2810-48C2-A3B0-878D170AE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6046" y="3895001"/>
            <a:ext cx="34923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sz="2000" dirty="0">
                <a:solidFill>
                  <a:srgbClr val="FF0353"/>
                </a:solidFill>
                <a:latin typeface="AmpleSoft-Bold"/>
                <a:ea typeface="+mn-ea"/>
                <a:cs typeface="Calibri" panose="020F0502020204030204" pitchFamily="34" charset="0"/>
              </a:rPr>
              <a:t>4</a:t>
            </a:r>
            <a:r>
              <a:rPr lang="es-CO" sz="1800" b="1" dirty="0">
                <a:solidFill>
                  <a:schemeClr val="accent4"/>
                </a:solidFill>
                <a:latin typeface="AmpleSoft-Regular" panose="02000000000000000000" pitchFamily="50" charset="0"/>
              </a:rPr>
              <a:t> </a:t>
            </a:r>
            <a:r>
              <a:rPr lang="es-C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Cursos de formación especializada</a:t>
            </a:r>
            <a:endParaRPr lang="es-CO" altLang="es-CO" sz="16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 Box 2">
            <a:extLst>
              <a:ext uri="{FF2B5EF4-FFF2-40B4-BE49-F238E27FC236}">
                <a16:creationId xmlns:a16="http://schemas.microsoft.com/office/drawing/2014/main" id="{2C19F34B-8EFB-421B-9E23-171C4C47B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6046" y="5081520"/>
            <a:ext cx="3916596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1588" lvl="1" indent="0">
              <a:buClr>
                <a:srgbClr val="FF0353"/>
              </a:buClr>
              <a:buSzPct val="50000"/>
              <a:defRPr/>
            </a:pPr>
            <a:r>
              <a:rPr lang="es-CO" sz="2000" dirty="0">
                <a:solidFill>
                  <a:srgbClr val="FF0353"/>
                </a:solidFill>
                <a:latin typeface="AmpleSoft-Bold"/>
                <a:ea typeface="+mn-ea"/>
                <a:cs typeface="Calibri" panose="020F0502020204030204" pitchFamily="34" charset="0"/>
              </a:rPr>
              <a:t>2</a:t>
            </a: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srgbClr val="FF207B"/>
                </a:solidFill>
                <a:effectLst/>
                <a:uLnTx/>
                <a:uFillTx/>
                <a:latin typeface="AmpleSoft-Regular" panose="02000000000000000000" pitchFamily="50" charset="0"/>
                <a:ea typeface="ＭＳ Ｐゴシック" charset="0"/>
                <a:cs typeface="+mn-cs"/>
              </a:rPr>
              <a:t> </a:t>
            </a:r>
            <a:r>
              <a:rPr lang="es-C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Delegaciones Internacionales Atendidas (Delegaciones hace referencia a embajadas, cámaras de comercio, empresas, </a:t>
            </a:r>
            <a:r>
              <a:rPr lang="es-CO" sz="16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r>
              <a:rPr lang="es-C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5DF8796-C3A5-4A61-96C2-6EF39F2DBB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9" t="2486" r="11793" b="16908"/>
          <a:stretch/>
        </p:blipFill>
        <p:spPr>
          <a:xfrm>
            <a:off x="4074154" y="1284943"/>
            <a:ext cx="704012" cy="701900"/>
          </a:xfrm>
          <a:prstGeom prst="rect">
            <a:avLst/>
          </a:prstGeom>
        </p:spPr>
      </p:pic>
      <p:grpSp>
        <p:nvGrpSpPr>
          <p:cNvPr id="24" name="Group 155">
            <a:extLst>
              <a:ext uri="{FF2B5EF4-FFF2-40B4-BE49-F238E27FC236}">
                <a16:creationId xmlns:a16="http://schemas.microsoft.com/office/drawing/2014/main" id="{2C839928-2D65-4FB8-9E5B-540D6869CB7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254694" y="3134535"/>
            <a:ext cx="244134" cy="244134"/>
            <a:chOff x="3291" y="2116"/>
            <a:chExt cx="480" cy="480"/>
          </a:xfrm>
          <a:solidFill>
            <a:schemeClr val="accent5"/>
          </a:solidFill>
        </p:grpSpPr>
        <p:sp>
          <p:nvSpPr>
            <p:cNvPr id="25" name="Freeform 157">
              <a:extLst>
                <a:ext uri="{FF2B5EF4-FFF2-40B4-BE49-F238E27FC236}">
                  <a16:creationId xmlns:a16="http://schemas.microsoft.com/office/drawing/2014/main" id="{8C6F316B-90A2-48AB-BDDC-1E20CC338F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158">
              <a:extLst>
                <a:ext uri="{FF2B5EF4-FFF2-40B4-BE49-F238E27FC236}">
                  <a16:creationId xmlns:a16="http://schemas.microsoft.com/office/drawing/2014/main" id="{E8DA5F7A-9161-42E9-BE02-97D0149520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8" name="Rectángulo 27">
            <a:extLst>
              <a:ext uri="{FF2B5EF4-FFF2-40B4-BE49-F238E27FC236}">
                <a16:creationId xmlns:a16="http://schemas.microsoft.com/office/drawing/2014/main" id="{2916902A-6351-4B58-886D-163F676B236E}"/>
              </a:ext>
            </a:extLst>
          </p:cNvPr>
          <p:cNvSpPr/>
          <p:nvPr/>
        </p:nvSpPr>
        <p:spPr>
          <a:xfrm>
            <a:off x="8481589" y="3096547"/>
            <a:ext cx="20406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471,9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30F94792-201F-4125-AB8E-66770FDD4277}"/>
              </a:ext>
            </a:extLst>
          </p:cNvPr>
          <p:cNvSpPr/>
          <p:nvPr/>
        </p:nvSpPr>
        <p:spPr>
          <a:xfrm>
            <a:off x="8459981" y="4258440"/>
            <a:ext cx="30561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84,2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460DB401-A125-48CC-9D9C-6FBD7151455A}"/>
              </a:ext>
            </a:extLst>
          </p:cNvPr>
          <p:cNvSpPr/>
          <p:nvPr/>
        </p:nvSpPr>
        <p:spPr>
          <a:xfrm>
            <a:off x="8431374" y="5962890"/>
            <a:ext cx="25115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10,8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ingreso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cxnSp>
        <p:nvCxnSpPr>
          <p:cNvPr id="37" name="Conector recto 70">
            <a:extLst>
              <a:ext uri="{FF2B5EF4-FFF2-40B4-BE49-F238E27FC236}">
                <a16:creationId xmlns:a16="http://schemas.microsoft.com/office/drawing/2014/main" id="{A5062F32-A8EA-4320-A14E-397A60728D09}"/>
              </a:ext>
            </a:extLst>
          </p:cNvPr>
          <p:cNvCxnSpPr>
            <a:cxnSpLocks/>
          </p:cNvCxnSpPr>
          <p:nvPr/>
        </p:nvCxnSpPr>
        <p:spPr>
          <a:xfrm>
            <a:off x="4009535" y="3808303"/>
            <a:ext cx="7758395" cy="19858"/>
          </a:xfrm>
          <a:prstGeom prst="line">
            <a:avLst/>
          </a:prstGeom>
          <a:ln w="3175">
            <a:solidFill>
              <a:schemeClr val="tx2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70">
            <a:extLst>
              <a:ext uri="{FF2B5EF4-FFF2-40B4-BE49-F238E27FC236}">
                <a16:creationId xmlns:a16="http://schemas.microsoft.com/office/drawing/2014/main" id="{76A3DFDE-CF0D-47ED-8EE6-44FF2330C1AC}"/>
              </a:ext>
            </a:extLst>
          </p:cNvPr>
          <p:cNvCxnSpPr>
            <a:cxnSpLocks/>
          </p:cNvCxnSpPr>
          <p:nvPr/>
        </p:nvCxnSpPr>
        <p:spPr>
          <a:xfrm>
            <a:off x="3979956" y="5047889"/>
            <a:ext cx="7802063" cy="67262"/>
          </a:xfrm>
          <a:prstGeom prst="line">
            <a:avLst/>
          </a:prstGeom>
          <a:ln w="3175">
            <a:solidFill>
              <a:schemeClr val="tx2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3" name="Group 22">
            <a:extLst>
              <a:ext uri="{FF2B5EF4-FFF2-40B4-BE49-F238E27FC236}">
                <a16:creationId xmlns:a16="http://schemas.microsoft.com/office/drawing/2014/main" id="{9B01879E-673E-4DEF-A402-1492CC8C5FD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213779" y="3498139"/>
            <a:ext cx="294290" cy="201098"/>
            <a:chOff x="2699" y="1093"/>
            <a:chExt cx="480" cy="328"/>
          </a:xfrm>
          <a:solidFill>
            <a:schemeClr val="accent5"/>
          </a:solidFill>
        </p:grpSpPr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7651C781-8DB4-4AD6-807C-BB707DE3C9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1" y="1161"/>
              <a:ext cx="152" cy="152"/>
            </a:xfrm>
            <a:custGeom>
              <a:avLst/>
              <a:gdLst>
                <a:gd name="T0" fmla="*/ 495 w 1064"/>
                <a:gd name="T1" fmla="*/ 283 h 1064"/>
                <a:gd name="T2" fmla="*/ 426 w 1064"/>
                <a:gd name="T3" fmla="*/ 303 h 1064"/>
                <a:gd name="T4" fmla="*/ 367 w 1064"/>
                <a:gd name="T5" fmla="*/ 342 h 1064"/>
                <a:gd name="T6" fmla="*/ 321 w 1064"/>
                <a:gd name="T7" fmla="*/ 395 h 1064"/>
                <a:gd name="T8" fmla="*/ 290 w 1064"/>
                <a:gd name="T9" fmla="*/ 459 h 1064"/>
                <a:gd name="T10" fmla="*/ 280 w 1064"/>
                <a:gd name="T11" fmla="*/ 533 h 1064"/>
                <a:gd name="T12" fmla="*/ 290 w 1064"/>
                <a:gd name="T13" fmla="*/ 605 h 1064"/>
                <a:gd name="T14" fmla="*/ 321 w 1064"/>
                <a:gd name="T15" fmla="*/ 669 h 1064"/>
                <a:gd name="T16" fmla="*/ 367 w 1064"/>
                <a:gd name="T17" fmla="*/ 722 h 1064"/>
                <a:gd name="T18" fmla="*/ 426 w 1064"/>
                <a:gd name="T19" fmla="*/ 761 h 1064"/>
                <a:gd name="T20" fmla="*/ 495 w 1064"/>
                <a:gd name="T21" fmla="*/ 781 h 1064"/>
                <a:gd name="T22" fmla="*/ 569 w 1064"/>
                <a:gd name="T23" fmla="*/ 781 h 1064"/>
                <a:gd name="T24" fmla="*/ 638 w 1064"/>
                <a:gd name="T25" fmla="*/ 761 h 1064"/>
                <a:gd name="T26" fmla="*/ 697 w 1064"/>
                <a:gd name="T27" fmla="*/ 722 h 1064"/>
                <a:gd name="T28" fmla="*/ 743 w 1064"/>
                <a:gd name="T29" fmla="*/ 669 h 1064"/>
                <a:gd name="T30" fmla="*/ 774 w 1064"/>
                <a:gd name="T31" fmla="*/ 605 h 1064"/>
                <a:gd name="T32" fmla="*/ 784 w 1064"/>
                <a:gd name="T33" fmla="*/ 533 h 1064"/>
                <a:gd name="T34" fmla="*/ 774 w 1064"/>
                <a:gd name="T35" fmla="*/ 459 h 1064"/>
                <a:gd name="T36" fmla="*/ 743 w 1064"/>
                <a:gd name="T37" fmla="*/ 395 h 1064"/>
                <a:gd name="T38" fmla="*/ 697 w 1064"/>
                <a:gd name="T39" fmla="*/ 342 h 1064"/>
                <a:gd name="T40" fmla="*/ 638 w 1064"/>
                <a:gd name="T41" fmla="*/ 303 h 1064"/>
                <a:gd name="T42" fmla="*/ 569 w 1064"/>
                <a:gd name="T43" fmla="*/ 283 h 1064"/>
                <a:gd name="T44" fmla="*/ 533 w 1064"/>
                <a:gd name="T45" fmla="*/ 0 h 1064"/>
                <a:gd name="T46" fmla="*/ 646 w 1064"/>
                <a:gd name="T47" fmla="*/ 12 h 1064"/>
                <a:gd name="T48" fmla="*/ 751 w 1064"/>
                <a:gd name="T49" fmla="*/ 48 h 1064"/>
                <a:gd name="T50" fmla="*/ 846 w 1064"/>
                <a:gd name="T51" fmla="*/ 103 h 1064"/>
                <a:gd name="T52" fmla="*/ 927 w 1064"/>
                <a:gd name="T53" fmla="*/ 176 h 1064"/>
                <a:gd name="T54" fmla="*/ 992 w 1064"/>
                <a:gd name="T55" fmla="*/ 264 h 1064"/>
                <a:gd name="T56" fmla="*/ 1037 w 1064"/>
                <a:gd name="T57" fmla="*/ 365 h 1064"/>
                <a:gd name="T58" fmla="*/ 1061 w 1064"/>
                <a:gd name="T59" fmla="*/ 474 h 1064"/>
                <a:gd name="T60" fmla="*/ 1061 w 1064"/>
                <a:gd name="T61" fmla="*/ 590 h 1064"/>
                <a:gd name="T62" fmla="*/ 1037 w 1064"/>
                <a:gd name="T63" fmla="*/ 699 h 1064"/>
                <a:gd name="T64" fmla="*/ 992 w 1064"/>
                <a:gd name="T65" fmla="*/ 800 h 1064"/>
                <a:gd name="T66" fmla="*/ 927 w 1064"/>
                <a:gd name="T67" fmla="*/ 888 h 1064"/>
                <a:gd name="T68" fmla="*/ 846 w 1064"/>
                <a:gd name="T69" fmla="*/ 961 h 1064"/>
                <a:gd name="T70" fmla="*/ 751 w 1064"/>
                <a:gd name="T71" fmla="*/ 1016 h 1064"/>
                <a:gd name="T72" fmla="*/ 646 w 1064"/>
                <a:gd name="T73" fmla="*/ 1052 h 1064"/>
                <a:gd name="T74" fmla="*/ 533 w 1064"/>
                <a:gd name="T75" fmla="*/ 1064 h 1064"/>
                <a:gd name="T76" fmla="*/ 418 w 1064"/>
                <a:gd name="T77" fmla="*/ 1052 h 1064"/>
                <a:gd name="T78" fmla="*/ 313 w 1064"/>
                <a:gd name="T79" fmla="*/ 1016 h 1064"/>
                <a:gd name="T80" fmla="*/ 218 w 1064"/>
                <a:gd name="T81" fmla="*/ 961 h 1064"/>
                <a:gd name="T82" fmla="*/ 137 w 1064"/>
                <a:gd name="T83" fmla="*/ 888 h 1064"/>
                <a:gd name="T84" fmla="*/ 72 w 1064"/>
                <a:gd name="T85" fmla="*/ 800 h 1064"/>
                <a:gd name="T86" fmla="*/ 27 w 1064"/>
                <a:gd name="T87" fmla="*/ 699 h 1064"/>
                <a:gd name="T88" fmla="*/ 3 w 1064"/>
                <a:gd name="T89" fmla="*/ 590 h 1064"/>
                <a:gd name="T90" fmla="*/ 3 w 1064"/>
                <a:gd name="T91" fmla="*/ 474 h 1064"/>
                <a:gd name="T92" fmla="*/ 27 w 1064"/>
                <a:gd name="T93" fmla="*/ 365 h 1064"/>
                <a:gd name="T94" fmla="*/ 72 w 1064"/>
                <a:gd name="T95" fmla="*/ 264 h 1064"/>
                <a:gd name="T96" fmla="*/ 137 w 1064"/>
                <a:gd name="T97" fmla="*/ 176 h 1064"/>
                <a:gd name="T98" fmla="*/ 218 w 1064"/>
                <a:gd name="T99" fmla="*/ 103 h 1064"/>
                <a:gd name="T100" fmla="*/ 313 w 1064"/>
                <a:gd name="T101" fmla="*/ 48 h 1064"/>
                <a:gd name="T102" fmla="*/ 418 w 1064"/>
                <a:gd name="T103" fmla="*/ 12 h 1064"/>
                <a:gd name="T104" fmla="*/ 533 w 1064"/>
                <a:gd name="T105" fmla="*/ 0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64" h="1064">
                  <a:moveTo>
                    <a:pt x="533" y="280"/>
                  </a:moveTo>
                  <a:lnTo>
                    <a:pt x="495" y="283"/>
                  </a:lnTo>
                  <a:lnTo>
                    <a:pt x="459" y="290"/>
                  </a:lnTo>
                  <a:lnTo>
                    <a:pt x="426" y="303"/>
                  </a:lnTo>
                  <a:lnTo>
                    <a:pt x="395" y="321"/>
                  </a:lnTo>
                  <a:lnTo>
                    <a:pt x="367" y="342"/>
                  </a:lnTo>
                  <a:lnTo>
                    <a:pt x="342" y="367"/>
                  </a:lnTo>
                  <a:lnTo>
                    <a:pt x="321" y="395"/>
                  </a:lnTo>
                  <a:lnTo>
                    <a:pt x="303" y="426"/>
                  </a:lnTo>
                  <a:lnTo>
                    <a:pt x="290" y="459"/>
                  </a:lnTo>
                  <a:lnTo>
                    <a:pt x="283" y="495"/>
                  </a:lnTo>
                  <a:lnTo>
                    <a:pt x="280" y="533"/>
                  </a:lnTo>
                  <a:lnTo>
                    <a:pt x="283" y="569"/>
                  </a:lnTo>
                  <a:lnTo>
                    <a:pt x="290" y="605"/>
                  </a:lnTo>
                  <a:lnTo>
                    <a:pt x="303" y="638"/>
                  </a:lnTo>
                  <a:lnTo>
                    <a:pt x="321" y="669"/>
                  </a:lnTo>
                  <a:lnTo>
                    <a:pt x="342" y="697"/>
                  </a:lnTo>
                  <a:lnTo>
                    <a:pt x="367" y="722"/>
                  </a:lnTo>
                  <a:lnTo>
                    <a:pt x="395" y="743"/>
                  </a:lnTo>
                  <a:lnTo>
                    <a:pt x="426" y="761"/>
                  </a:lnTo>
                  <a:lnTo>
                    <a:pt x="459" y="774"/>
                  </a:lnTo>
                  <a:lnTo>
                    <a:pt x="495" y="781"/>
                  </a:lnTo>
                  <a:lnTo>
                    <a:pt x="533" y="784"/>
                  </a:lnTo>
                  <a:lnTo>
                    <a:pt x="569" y="781"/>
                  </a:lnTo>
                  <a:lnTo>
                    <a:pt x="605" y="774"/>
                  </a:lnTo>
                  <a:lnTo>
                    <a:pt x="638" y="761"/>
                  </a:lnTo>
                  <a:lnTo>
                    <a:pt x="669" y="743"/>
                  </a:lnTo>
                  <a:lnTo>
                    <a:pt x="697" y="722"/>
                  </a:lnTo>
                  <a:lnTo>
                    <a:pt x="722" y="697"/>
                  </a:lnTo>
                  <a:lnTo>
                    <a:pt x="743" y="669"/>
                  </a:lnTo>
                  <a:lnTo>
                    <a:pt x="761" y="638"/>
                  </a:lnTo>
                  <a:lnTo>
                    <a:pt x="774" y="605"/>
                  </a:lnTo>
                  <a:lnTo>
                    <a:pt x="781" y="569"/>
                  </a:lnTo>
                  <a:lnTo>
                    <a:pt x="784" y="533"/>
                  </a:lnTo>
                  <a:lnTo>
                    <a:pt x="781" y="495"/>
                  </a:lnTo>
                  <a:lnTo>
                    <a:pt x="774" y="459"/>
                  </a:lnTo>
                  <a:lnTo>
                    <a:pt x="761" y="426"/>
                  </a:lnTo>
                  <a:lnTo>
                    <a:pt x="743" y="395"/>
                  </a:lnTo>
                  <a:lnTo>
                    <a:pt x="722" y="367"/>
                  </a:lnTo>
                  <a:lnTo>
                    <a:pt x="697" y="342"/>
                  </a:lnTo>
                  <a:lnTo>
                    <a:pt x="669" y="321"/>
                  </a:lnTo>
                  <a:lnTo>
                    <a:pt x="638" y="303"/>
                  </a:lnTo>
                  <a:lnTo>
                    <a:pt x="605" y="290"/>
                  </a:lnTo>
                  <a:lnTo>
                    <a:pt x="569" y="283"/>
                  </a:lnTo>
                  <a:lnTo>
                    <a:pt x="533" y="280"/>
                  </a:lnTo>
                  <a:close/>
                  <a:moveTo>
                    <a:pt x="533" y="0"/>
                  </a:moveTo>
                  <a:lnTo>
                    <a:pt x="590" y="3"/>
                  </a:lnTo>
                  <a:lnTo>
                    <a:pt x="646" y="12"/>
                  </a:lnTo>
                  <a:lnTo>
                    <a:pt x="699" y="27"/>
                  </a:lnTo>
                  <a:lnTo>
                    <a:pt x="751" y="48"/>
                  </a:lnTo>
                  <a:lnTo>
                    <a:pt x="800" y="72"/>
                  </a:lnTo>
                  <a:lnTo>
                    <a:pt x="846" y="103"/>
                  </a:lnTo>
                  <a:lnTo>
                    <a:pt x="888" y="137"/>
                  </a:lnTo>
                  <a:lnTo>
                    <a:pt x="927" y="176"/>
                  </a:lnTo>
                  <a:lnTo>
                    <a:pt x="961" y="218"/>
                  </a:lnTo>
                  <a:lnTo>
                    <a:pt x="992" y="264"/>
                  </a:lnTo>
                  <a:lnTo>
                    <a:pt x="1016" y="313"/>
                  </a:lnTo>
                  <a:lnTo>
                    <a:pt x="1037" y="365"/>
                  </a:lnTo>
                  <a:lnTo>
                    <a:pt x="1052" y="418"/>
                  </a:lnTo>
                  <a:lnTo>
                    <a:pt x="1061" y="474"/>
                  </a:lnTo>
                  <a:lnTo>
                    <a:pt x="1064" y="533"/>
                  </a:lnTo>
                  <a:lnTo>
                    <a:pt x="1061" y="590"/>
                  </a:lnTo>
                  <a:lnTo>
                    <a:pt x="1052" y="646"/>
                  </a:lnTo>
                  <a:lnTo>
                    <a:pt x="1037" y="699"/>
                  </a:lnTo>
                  <a:lnTo>
                    <a:pt x="1016" y="751"/>
                  </a:lnTo>
                  <a:lnTo>
                    <a:pt x="992" y="800"/>
                  </a:lnTo>
                  <a:lnTo>
                    <a:pt x="961" y="846"/>
                  </a:lnTo>
                  <a:lnTo>
                    <a:pt x="927" y="888"/>
                  </a:lnTo>
                  <a:lnTo>
                    <a:pt x="888" y="927"/>
                  </a:lnTo>
                  <a:lnTo>
                    <a:pt x="846" y="961"/>
                  </a:lnTo>
                  <a:lnTo>
                    <a:pt x="800" y="992"/>
                  </a:lnTo>
                  <a:lnTo>
                    <a:pt x="751" y="1016"/>
                  </a:lnTo>
                  <a:lnTo>
                    <a:pt x="699" y="1037"/>
                  </a:lnTo>
                  <a:lnTo>
                    <a:pt x="646" y="1052"/>
                  </a:lnTo>
                  <a:lnTo>
                    <a:pt x="590" y="1061"/>
                  </a:lnTo>
                  <a:lnTo>
                    <a:pt x="533" y="1064"/>
                  </a:lnTo>
                  <a:lnTo>
                    <a:pt x="474" y="1061"/>
                  </a:lnTo>
                  <a:lnTo>
                    <a:pt x="418" y="1052"/>
                  </a:lnTo>
                  <a:lnTo>
                    <a:pt x="365" y="1037"/>
                  </a:lnTo>
                  <a:lnTo>
                    <a:pt x="313" y="1016"/>
                  </a:lnTo>
                  <a:lnTo>
                    <a:pt x="264" y="992"/>
                  </a:lnTo>
                  <a:lnTo>
                    <a:pt x="218" y="961"/>
                  </a:lnTo>
                  <a:lnTo>
                    <a:pt x="176" y="927"/>
                  </a:lnTo>
                  <a:lnTo>
                    <a:pt x="137" y="888"/>
                  </a:lnTo>
                  <a:lnTo>
                    <a:pt x="103" y="846"/>
                  </a:lnTo>
                  <a:lnTo>
                    <a:pt x="72" y="800"/>
                  </a:lnTo>
                  <a:lnTo>
                    <a:pt x="48" y="751"/>
                  </a:lnTo>
                  <a:lnTo>
                    <a:pt x="27" y="699"/>
                  </a:lnTo>
                  <a:lnTo>
                    <a:pt x="12" y="646"/>
                  </a:lnTo>
                  <a:lnTo>
                    <a:pt x="3" y="590"/>
                  </a:lnTo>
                  <a:lnTo>
                    <a:pt x="0" y="533"/>
                  </a:lnTo>
                  <a:lnTo>
                    <a:pt x="3" y="474"/>
                  </a:lnTo>
                  <a:lnTo>
                    <a:pt x="12" y="418"/>
                  </a:lnTo>
                  <a:lnTo>
                    <a:pt x="27" y="365"/>
                  </a:lnTo>
                  <a:lnTo>
                    <a:pt x="48" y="313"/>
                  </a:lnTo>
                  <a:lnTo>
                    <a:pt x="72" y="264"/>
                  </a:lnTo>
                  <a:lnTo>
                    <a:pt x="103" y="218"/>
                  </a:lnTo>
                  <a:lnTo>
                    <a:pt x="137" y="176"/>
                  </a:lnTo>
                  <a:lnTo>
                    <a:pt x="176" y="137"/>
                  </a:lnTo>
                  <a:lnTo>
                    <a:pt x="218" y="103"/>
                  </a:lnTo>
                  <a:lnTo>
                    <a:pt x="264" y="72"/>
                  </a:lnTo>
                  <a:lnTo>
                    <a:pt x="313" y="48"/>
                  </a:lnTo>
                  <a:lnTo>
                    <a:pt x="365" y="27"/>
                  </a:lnTo>
                  <a:lnTo>
                    <a:pt x="418" y="12"/>
                  </a:lnTo>
                  <a:lnTo>
                    <a:pt x="474" y="3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2AAA0121-3C48-4269-8892-C0C84C5C7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" y="1213"/>
              <a:ext cx="56" cy="56"/>
            </a:xfrm>
            <a:custGeom>
              <a:avLst/>
              <a:gdLst>
                <a:gd name="T0" fmla="*/ 197 w 392"/>
                <a:gd name="T1" fmla="*/ 0 h 392"/>
                <a:gd name="T2" fmla="*/ 231 w 392"/>
                <a:gd name="T3" fmla="*/ 3 h 392"/>
                <a:gd name="T4" fmla="*/ 265 w 392"/>
                <a:gd name="T5" fmla="*/ 12 h 392"/>
                <a:gd name="T6" fmla="*/ 295 w 392"/>
                <a:gd name="T7" fmla="*/ 26 h 392"/>
                <a:gd name="T8" fmla="*/ 323 w 392"/>
                <a:gd name="T9" fmla="*/ 45 h 392"/>
                <a:gd name="T10" fmla="*/ 346 w 392"/>
                <a:gd name="T11" fmla="*/ 69 h 392"/>
                <a:gd name="T12" fmla="*/ 366 w 392"/>
                <a:gd name="T13" fmla="*/ 96 h 392"/>
                <a:gd name="T14" fmla="*/ 380 w 392"/>
                <a:gd name="T15" fmla="*/ 127 h 392"/>
                <a:gd name="T16" fmla="*/ 389 w 392"/>
                <a:gd name="T17" fmla="*/ 159 h 392"/>
                <a:gd name="T18" fmla="*/ 392 w 392"/>
                <a:gd name="T19" fmla="*/ 195 h 392"/>
                <a:gd name="T20" fmla="*/ 389 w 392"/>
                <a:gd name="T21" fmla="*/ 231 h 392"/>
                <a:gd name="T22" fmla="*/ 380 w 392"/>
                <a:gd name="T23" fmla="*/ 263 h 392"/>
                <a:gd name="T24" fmla="*/ 366 w 392"/>
                <a:gd name="T25" fmla="*/ 294 h 392"/>
                <a:gd name="T26" fmla="*/ 346 w 392"/>
                <a:gd name="T27" fmla="*/ 321 h 392"/>
                <a:gd name="T28" fmla="*/ 323 w 392"/>
                <a:gd name="T29" fmla="*/ 345 h 392"/>
                <a:gd name="T30" fmla="*/ 295 w 392"/>
                <a:gd name="T31" fmla="*/ 364 h 392"/>
                <a:gd name="T32" fmla="*/ 265 w 392"/>
                <a:gd name="T33" fmla="*/ 378 h 392"/>
                <a:gd name="T34" fmla="*/ 231 w 392"/>
                <a:gd name="T35" fmla="*/ 387 h 392"/>
                <a:gd name="T36" fmla="*/ 197 w 392"/>
                <a:gd name="T37" fmla="*/ 392 h 392"/>
                <a:gd name="T38" fmla="*/ 161 w 392"/>
                <a:gd name="T39" fmla="*/ 387 h 392"/>
                <a:gd name="T40" fmla="*/ 127 w 392"/>
                <a:gd name="T41" fmla="*/ 378 h 392"/>
                <a:gd name="T42" fmla="*/ 97 w 392"/>
                <a:gd name="T43" fmla="*/ 364 h 392"/>
                <a:gd name="T44" fmla="*/ 69 w 392"/>
                <a:gd name="T45" fmla="*/ 345 h 392"/>
                <a:gd name="T46" fmla="*/ 46 w 392"/>
                <a:gd name="T47" fmla="*/ 321 h 392"/>
                <a:gd name="T48" fmla="*/ 26 w 392"/>
                <a:gd name="T49" fmla="*/ 294 h 392"/>
                <a:gd name="T50" fmla="*/ 12 w 392"/>
                <a:gd name="T51" fmla="*/ 263 h 392"/>
                <a:gd name="T52" fmla="*/ 3 w 392"/>
                <a:gd name="T53" fmla="*/ 231 h 392"/>
                <a:gd name="T54" fmla="*/ 0 w 392"/>
                <a:gd name="T55" fmla="*/ 195 h 392"/>
                <a:gd name="T56" fmla="*/ 3 w 392"/>
                <a:gd name="T57" fmla="*/ 159 h 392"/>
                <a:gd name="T58" fmla="*/ 12 w 392"/>
                <a:gd name="T59" fmla="*/ 127 h 392"/>
                <a:gd name="T60" fmla="*/ 26 w 392"/>
                <a:gd name="T61" fmla="*/ 96 h 392"/>
                <a:gd name="T62" fmla="*/ 46 w 392"/>
                <a:gd name="T63" fmla="*/ 69 h 392"/>
                <a:gd name="T64" fmla="*/ 69 w 392"/>
                <a:gd name="T65" fmla="*/ 45 h 392"/>
                <a:gd name="T66" fmla="*/ 97 w 392"/>
                <a:gd name="T67" fmla="*/ 26 h 392"/>
                <a:gd name="T68" fmla="*/ 127 w 392"/>
                <a:gd name="T69" fmla="*/ 12 h 392"/>
                <a:gd name="T70" fmla="*/ 161 w 392"/>
                <a:gd name="T71" fmla="*/ 3 h 392"/>
                <a:gd name="T72" fmla="*/ 197 w 392"/>
                <a:gd name="T73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2" h="392">
                  <a:moveTo>
                    <a:pt x="197" y="0"/>
                  </a:moveTo>
                  <a:lnTo>
                    <a:pt x="231" y="3"/>
                  </a:lnTo>
                  <a:lnTo>
                    <a:pt x="265" y="12"/>
                  </a:lnTo>
                  <a:lnTo>
                    <a:pt x="295" y="26"/>
                  </a:lnTo>
                  <a:lnTo>
                    <a:pt x="323" y="45"/>
                  </a:lnTo>
                  <a:lnTo>
                    <a:pt x="346" y="69"/>
                  </a:lnTo>
                  <a:lnTo>
                    <a:pt x="366" y="96"/>
                  </a:lnTo>
                  <a:lnTo>
                    <a:pt x="380" y="127"/>
                  </a:lnTo>
                  <a:lnTo>
                    <a:pt x="389" y="159"/>
                  </a:lnTo>
                  <a:lnTo>
                    <a:pt x="392" y="195"/>
                  </a:lnTo>
                  <a:lnTo>
                    <a:pt x="389" y="231"/>
                  </a:lnTo>
                  <a:lnTo>
                    <a:pt x="380" y="263"/>
                  </a:lnTo>
                  <a:lnTo>
                    <a:pt x="366" y="294"/>
                  </a:lnTo>
                  <a:lnTo>
                    <a:pt x="346" y="321"/>
                  </a:lnTo>
                  <a:lnTo>
                    <a:pt x="323" y="345"/>
                  </a:lnTo>
                  <a:lnTo>
                    <a:pt x="295" y="364"/>
                  </a:lnTo>
                  <a:lnTo>
                    <a:pt x="265" y="378"/>
                  </a:lnTo>
                  <a:lnTo>
                    <a:pt x="231" y="387"/>
                  </a:lnTo>
                  <a:lnTo>
                    <a:pt x="197" y="392"/>
                  </a:lnTo>
                  <a:lnTo>
                    <a:pt x="161" y="387"/>
                  </a:lnTo>
                  <a:lnTo>
                    <a:pt x="127" y="378"/>
                  </a:lnTo>
                  <a:lnTo>
                    <a:pt x="97" y="364"/>
                  </a:lnTo>
                  <a:lnTo>
                    <a:pt x="69" y="345"/>
                  </a:lnTo>
                  <a:lnTo>
                    <a:pt x="46" y="321"/>
                  </a:lnTo>
                  <a:lnTo>
                    <a:pt x="26" y="294"/>
                  </a:lnTo>
                  <a:lnTo>
                    <a:pt x="12" y="263"/>
                  </a:lnTo>
                  <a:lnTo>
                    <a:pt x="3" y="231"/>
                  </a:lnTo>
                  <a:lnTo>
                    <a:pt x="0" y="195"/>
                  </a:lnTo>
                  <a:lnTo>
                    <a:pt x="3" y="159"/>
                  </a:lnTo>
                  <a:lnTo>
                    <a:pt x="12" y="127"/>
                  </a:lnTo>
                  <a:lnTo>
                    <a:pt x="26" y="96"/>
                  </a:lnTo>
                  <a:lnTo>
                    <a:pt x="46" y="69"/>
                  </a:lnTo>
                  <a:lnTo>
                    <a:pt x="69" y="45"/>
                  </a:lnTo>
                  <a:lnTo>
                    <a:pt x="97" y="26"/>
                  </a:lnTo>
                  <a:lnTo>
                    <a:pt x="127" y="12"/>
                  </a:lnTo>
                  <a:lnTo>
                    <a:pt x="161" y="3"/>
                  </a:lnTo>
                  <a:lnTo>
                    <a:pt x="1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5FC169F7-E188-4101-A8D4-02C7E2590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9" y="1093"/>
              <a:ext cx="432" cy="288"/>
            </a:xfrm>
            <a:custGeom>
              <a:avLst/>
              <a:gdLst>
                <a:gd name="T0" fmla="*/ 2856 w 3024"/>
                <a:gd name="T1" fmla="*/ 0 h 2018"/>
                <a:gd name="T2" fmla="*/ 2915 w 3024"/>
                <a:gd name="T3" fmla="*/ 12 h 2018"/>
                <a:gd name="T4" fmla="*/ 2964 w 3024"/>
                <a:gd name="T5" fmla="*/ 40 h 2018"/>
                <a:gd name="T6" fmla="*/ 3001 w 3024"/>
                <a:gd name="T7" fmla="*/ 84 h 2018"/>
                <a:gd name="T8" fmla="*/ 3021 w 3024"/>
                <a:gd name="T9" fmla="*/ 139 h 2018"/>
                <a:gd name="T10" fmla="*/ 3024 w 3024"/>
                <a:gd name="T11" fmla="*/ 869 h 2018"/>
                <a:gd name="T12" fmla="*/ 3013 w 3024"/>
                <a:gd name="T13" fmla="*/ 912 h 2018"/>
                <a:gd name="T14" fmla="*/ 2982 w 3024"/>
                <a:gd name="T15" fmla="*/ 941 h 2018"/>
                <a:gd name="T16" fmla="*/ 2941 w 3024"/>
                <a:gd name="T17" fmla="*/ 954 h 2018"/>
                <a:gd name="T18" fmla="*/ 2806 w 3024"/>
                <a:gd name="T19" fmla="*/ 950 h 2018"/>
                <a:gd name="T20" fmla="*/ 2768 w 3024"/>
                <a:gd name="T21" fmla="*/ 928 h 2018"/>
                <a:gd name="T22" fmla="*/ 2747 w 3024"/>
                <a:gd name="T23" fmla="*/ 891 h 2018"/>
                <a:gd name="T24" fmla="*/ 2744 w 3024"/>
                <a:gd name="T25" fmla="*/ 562 h 2018"/>
                <a:gd name="T26" fmla="*/ 2664 w 3024"/>
                <a:gd name="T27" fmla="*/ 549 h 2018"/>
                <a:gd name="T28" fmla="*/ 2591 w 3024"/>
                <a:gd name="T29" fmla="*/ 516 h 2018"/>
                <a:gd name="T30" fmla="*/ 2532 w 3024"/>
                <a:gd name="T31" fmla="*/ 465 h 2018"/>
                <a:gd name="T32" fmla="*/ 2490 w 3024"/>
                <a:gd name="T33" fmla="*/ 399 h 2018"/>
                <a:gd name="T34" fmla="*/ 2467 w 3024"/>
                <a:gd name="T35" fmla="*/ 322 h 2018"/>
                <a:gd name="T36" fmla="*/ 560 w 3024"/>
                <a:gd name="T37" fmla="*/ 280 h 2018"/>
                <a:gd name="T38" fmla="*/ 548 w 3024"/>
                <a:gd name="T39" fmla="*/ 362 h 2018"/>
                <a:gd name="T40" fmla="*/ 515 w 3024"/>
                <a:gd name="T41" fmla="*/ 433 h 2018"/>
                <a:gd name="T42" fmla="*/ 463 w 3024"/>
                <a:gd name="T43" fmla="*/ 492 h 2018"/>
                <a:gd name="T44" fmla="*/ 398 w 3024"/>
                <a:gd name="T45" fmla="*/ 535 h 2018"/>
                <a:gd name="T46" fmla="*/ 322 w 3024"/>
                <a:gd name="T47" fmla="*/ 558 h 2018"/>
                <a:gd name="T48" fmla="*/ 280 w 3024"/>
                <a:gd name="T49" fmla="*/ 1458 h 2018"/>
                <a:gd name="T50" fmla="*/ 360 w 3024"/>
                <a:gd name="T51" fmla="*/ 1469 h 2018"/>
                <a:gd name="T52" fmla="*/ 433 w 3024"/>
                <a:gd name="T53" fmla="*/ 1502 h 2018"/>
                <a:gd name="T54" fmla="*/ 492 w 3024"/>
                <a:gd name="T55" fmla="*/ 1553 h 2018"/>
                <a:gd name="T56" fmla="*/ 534 w 3024"/>
                <a:gd name="T57" fmla="*/ 1619 h 2018"/>
                <a:gd name="T58" fmla="*/ 557 w 3024"/>
                <a:gd name="T59" fmla="*/ 1696 h 2018"/>
                <a:gd name="T60" fmla="*/ 2101 w 3024"/>
                <a:gd name="T61" fmla="*/ 1738 h 2018"/>
                <a:gd name="T62" fmla="*/ 2142 w 3024"/>
                <a:gd name="T63" fmla="*/ 1749 h 2018"/>
                <a:gd name="T64" fmla="*/ 2173 w 3024"/>
                <a:gd name="T65" fmla="*/ 1778 h 2018"/>
                <a:gd name="T66" fmla="*/ 2184 w 3024"/>
                <a:gd name="T67" fmla="*/ 1821 h 2018"/>
                <a:gd name="T68" fmla="*/ 2181 w 3024"/>
                <a:gd name="T69" fmla="*/ 1955 h 2018"/>
                <a:gd name="T70" fmla="*/ 2160 w 3024"/>
                <a:gd name="T71" fmla="*/ 1992 h 2018"/>
                <a:gd name="T72" fmla="*/ 2122 w 3024"/>
                <a:gd name="T73" fmla="*/ 2014 h 2018"/>
                <a:gd name="T74" fmla="*/ 168 w 3024"/>
                <a:gd name="T75" fmla="*/ 2018 h 2018"/>
                <a:gd name="T76" fmla="*/ 109 w 3024"/>
                <a:gd name="T77" fmla="*/ 2006 h 2018"/>
                <a:gd name="T78" fmla="*/ 60 w 3024"/>
                <a:gd name="T79" fmla="*/ 1978 h 2018"/>
                <a:gd name="T80" fmla="*/ 23 w 3024"/>
                <a:gd name="T81" fmla="*/ 1934 h 2018"/>
                <a:gd name="T82" fmla="*/ 3 w 3024"/>
                <a:gd name="T83" fmla="*/ 1879 h 2018"/>
                <a:gd name="T84" fmla="*/ 0 w 3024"/>
                <a:gd name="T85" fmla="*/ 170 h 2018"/>
                <a:gd name="T86" fmla="*/ 10 w 3024"/>
                <a:gd name="T87" fmla="*/ 110 h 2018"/>
                <a:gd name="T88" fmla="*/ 40 w 3024"/>
                <a:gd name="T89" fmla="*/ 61 h 2018"/>
                <a:gd name="T90" fmla="*/ 83 w 3024"/>
                <a:gd name="T91" fmla="*/ 24 h 2018"/>
                <a:gd name="T92" fmla="*/ 137 w 3024"/>
                <a:gd name="T93" fmla="*/ 4 h 2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024" h="2018">
                  <a:moveTo>
                    <a:pt x="168" y="0"/>
                  </a:moveTo>
                  <a:lnTo>
                    <a:pt x="2856" y="0"/>
                  </a:lnTo>
                  <a:lnTo>
                    <a:pt x="2887" y="4"/>
                  </a:lnTo>
                  <a:lnTo>
                    <a:pt x="2915" y="12"/>
                  </a:lnTo>
                  <a:lnTo>
                    <a:pt x="2941" y="24"/>
                  </a:lnTo>
                  <a:lnTo>
                    <a:pt x="2964" y="40"/>
                  </a:lnTo>
                  <a:lnTo>
                    <a:pt x="2984" y="61"/>
                  </a:lnTo>
                  <a:lnTo>
                    <a:pt x="3001" y="84"/>
                  </a:lnTo>
                  <a:lnTo>
                    <a:pt x="3014" y="110"/>
                  </a:lnTo>
                  <a:lnTo>
                    <a:pt x="3021" y="139"/>
                  </a:lnTo>
                  <a:lnTo>
                    <a:pt x="3024" y="170"/>
                  </a:lnTo>
                  <a:lnTo>
                    <a:pt x="3024" y="869"/>
                  </a:lnTo>
                  <a:lnTo>
                    <a:pt x="3021" y="891"/>
                  </a:lnTo>
                  <a:lnTo>
                    <a:pt x="3013" y="912"/>
                  </a:lnTo>
                  <a:lnTo>
                    <a:pt x="3000" y="928"/>
                  </a:lnTo>
                  <a:lnTo>
                    <a:pt x="2982" y="941"/>
                  </a:lnTo>
                  <a:lnTo>
                    <a:pt x="2962" y="950"/>
                  </a:lnTo>
                  <a:lnTo>
                    <a:pt x="2941" y="954"/>
                  </a:lnTo>
                  <a:lnTo>
                    <a:pt x="2829" y="954"/>
                  </a:lnTo>
                  <a:lnTo>
                    <a:pt x="2806" y="950"/>
                  </a:lnTo>
                  <a:lnTo>
                    <a:pt x="2786" y="941"/>
                  </a:lnTo>
                  <a:lnTo>
                    <a:pt x="2768" y="928"/>
                  </a:lnTo>
                  <a:lnTo>
                    <a:pt x="2755" y="912"/>
                  </a:lnTo>
                  <a:lnTo>
                    <a:pt x="2747" y="891"/>
                  </a:lnTo>
                  <a:lnTo>
                    <a:pt x="2744" y="869"/>
                  </a:lnTo>
                  <a:lnTo>
                    <a:pt x="2744" y="562"/>
                  </a:lnTo>
                  <a:lnTo>
                    <a:pt x="2702" y="558"/>
                  </a:lnTo>
                  <a:lnTo>
                    <a:pt x="2664" y="549"/>
                  </a:lnTo>
                  <a:lnTo>
                    <a:pt x="2626" y="535"/>
                  </a:lnTo>
                  <a:lnTo>
                    <a:pt x="2591" y="516"/>
                  </a:lnTo>
                  <a:lnTo>
                    <a:pt x="2561" y="492"/>
                  </a:lnTo>
                  <a:lnTo>
                    <a:pt x="2532" y="465"/>
                  </a:lnTo>
                  <a:lnTo>
                    <a:pt x="2509" y="433"/>
                  </a:lnTo>
                  <a:lnTo>
                    <a:pt x="2490" y="399"/>
                  </a:lnTo>
                  <a:lnTo>
                    <a:pt x="2476" y="362"/>
                  </a:lnTo>
                  <a:lnTo>
                    <a:pt x="2467" y="322"/>
                  </a:lnTo>
                  <a:lnTo>
                    <a:pt x="2464" y="280"/>
                  </a:lnTo>
                  <a:lnTo>
                    <a:pt x="560" y="280"/>
                  </a:lnTo>
                  <a:lnTo>
                    <a:pt x="557" y="322"/>
                  </a:lnTo>
                  <a:lnTo>
                    <a:pt x="548" y="362"/>
                  </a:lnTo>
                  <a:lnTo>
                    <a:pt x="534" y="399"/>
                  </a:lnTo>
                  <a:lnTo>
                    <a:pt x="515" y="433"/>
                  </a:lnTo>
                  <a:lnTo>
                    <a:pt x="492" y="465"/>
                  </a:lnTo>
                  <a:lnTo>
                    <a:pt x="463" y="492"/>
                  </a:lnTo>
                  <a:lnTo>
                    <a:pt x="433" y="516"/>
                  </a:lnTo>
                  <a:lnTo>
                    <a:pt x="398" y="535"/>
                  </a:lnTo>
                  <a:lnTo>
                    <a:pt x="360" y="549"/>
                  </a:lnTo>
                  <a:lnTo>
                    <a:pt x="322" y="558"/>
                  </a:lnTo>
                  <a:lnTo>
                    <a:pt x="280" y="562"/>
                  </a:lnTo>
                  <a:lnTo>
                    <a:pt x="280" y="1458"/>
                  </a:lnTo>
                  <a:lnTo>
                    <a:pt x="322" y="1460"/>
                  </a:lnTo>
                  <a:lnTo>
                    <a:pt x="360" y="1469"/>
                  </a:lnTo>
                  <a:lnTo>
                    <a:pt x="398" y="1483"/>
                  </a:lnTo>
                  <a:lnTo>
                    <a:pt x="433" y="1502"/>
                  </a:lnTo>
                  <a:lnTo>
                    <a:pt x="463" y="1526"/>
                  </a:lnTo>
                  <a:lnTo>
                    <a:pt x="492" y="1553"/>
                  </a:lnTo>
                  <a:lnTo>
                    <a:pt x="515" y="1585"/>
                  </a:lnTo>
                  <a:lnTo>
                    <a:pt x="534" y="1619"/>
                  </a:lnTo>
                  <a:lnTo>
                    <a:pt x="548" y="1656"/>
                  </a:lnTo>
                  <a:lnTo>
                    <a:pt x="557" y="1696"/>
                  </a:lnTo>
                  <a:lnTo>
                    <a:pt x="560" y="1738"/>
                  </a:lnTo>
                  <a:lnTo>
                    <a:pt x="2101" y="1738"/>
                  </a:lnTo>
                  <a:lnTo>
                    <a:pt x="2122" y="1740"/>
                  </a:lnTo>
                  <a:lnTo>
                    <a:pt x="2142" y="1749"/>
                  </a:lnTo>
                  <a:lnTo>
                    <a:pt x="2160" y="1762"/>
                  </a:lnTo>
                  <a:lnTo>
                    <a:pt x="2173" y="1778"/>
                  </a:lnTo>
                  <a:lnTo>
                    <a:pt x="2181" y="1799"/>
                  </a:lnTo>
                  <a:lnTo>
                    <a:pt x="2184" y="1821"/>
                  </a:lnTo>
                  <a:lnTo>
                    <a:pt x="2184" y="1933"/>
                  </a:lnTo>
                  <a:lnTo>
                    <a:pt x="2181" y="1955"/>
                  </a:lnTo>
                  <a:lnTo>
                    <a:pt x="2173" y="1976"/>
                  </a:lnTo>
                  <a:lnTo>
                    <a:pt x="2160" y="1992"/>
                  </a:lnTo>
                  <a:lnTo>
                    <a:pt x="2142" y="2005"/>
                  </a:lnTo>
                  <a:lnTo>
                    <a:pt x="2122" y="2014"/>
                  </a:lnTo>
                  <a:lnTo>
                    <a:pt x="2101" y="2018"/>
                  </a:lnTo>
                  <a:lnTo>
                    <a:pt x="168" y="2018"/>
                  </a:lnTo>
                  <a:lnTo>
                    <a:pt x="137" y="2014"/>
                  </a:lnTo>
                  <a:lnTo>
                    <a:pt x="109" y="2006"/>
                  </a:lnTo>
                  <a:lnTo>
                    <a:pt x="83" y="1994"/>
                  </a:lnTo>
                  <a:lnTo>
                    <a:pt x="60" y="1978"/>
                  </a:lnTo>
                  <a:lnTo>
                    <a:pt x="40" y="1957"/>
                  </a:lnTo>
                  <a:lnTo>
                    <a:pt x="23" y="1934"/>
                  </a:lnTo>
                  <a:lnTo>
                    <a:pt x="10" y="1908"/>
                  </a:lnTo>
                  <a:lnTo>
                    <a:pt x="3" y="1879"/>
                  </a:lnTo>
                  <a:lnTo>
                    <a:pt x="0" y="1850"/>
                  </a:lnTo>
                  <a:lnTo>
                    <a:pt x="0" y="170"/>
                  </a:lnTo>
                  <a:lnTo>
                    <a:pt x="3" y="139"/>
                  </a:lnTo>
                  <a:lnTo>
                    <a:pt x="10" y="110"/>
                  </a:lnTo>
                  <a:lnTo>
                    <a:pt x="23" y="84"/>
                  </a:lnTo>
                  <a:lnTo>
                    <a:pt x="40" y="61"/>
                  </a:lnTo>
                  <a:lnTo>
                    <a:pt x="60" y="40"/>
                  </a:lnTo>
                  <a:lnTo>
                    <a:pt x="83" y="24"/>
                  </a:lnTo>
                  <a:lnTo>
                    <a:pt x="109" y="12"/>
                  </a:lnTo>
                  <a:lnTo>
                    <a:pt x="137" y="4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C8347D97-D044-4215-8564-A621AB447C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81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9861CBE8-DE91-4DD7-B42F-2E8255BD5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17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D13CD0EE-3862-4645-9A56-FF03F4211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253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50" name="Rectángulo 49">
            <a:extLst>
              <a:ext uri="{FF2B5EF4-FFF2-40B4-BE49-F238E27FC236}">
                <a16:creationId xmlns:a16="http://schemas.microsoft.com/office/drawing/2014/main" id="{F6EFCD11-46DC-4062-A54B-20F5CD75BE32}"/>
              </a:ext>
            </a:extLst>
          </p:cNvPr>
          <p:cNvSpPr/>
          <p:nvPr/>
        </p:nvSpPr>
        <p:spPr>
          <a:xfrm>
            <a:off x="8481589" y="3430784"/>
            <a:ext cx="24914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318,0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ingreso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53404E7C-1E76-489D-9AC5-E7343E390716}"/>
              </a:ext>
            </a:extLst>
          </p:cNvPr>
          <p:cNvSpPr/>
          <p:nvPr/>
        </p:nvSpPr>
        <p:spPr>
          <a:xfrm>
            <a:off x="8481589" y="4587989"/>
            <a:ext cx="24914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51,0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ingreso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grpSp>
        <p:nvGrpSpPr>
          <p:cNvPr id="59" name="Group 155">
            <a:extLst>
              <a:ext uri="{FF2B5EF4-FFF2-40B4-BE49-F238E27FC236}">
                <a16:creationId xmlns:a16="http://schemas.microsoft.com/office/drawing/2014/main" id="{3FA8CFCF-B3D3-4C20-89B6-48BD9D72C76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274166" y="4305954"/>
            <a:ext cx="244134" cy="244134"/>
            <a:chOff x="3291" y="2116"/>
            <a:chExt cx="480" cy="480"/>
          </a:xfrm>
          <a:solidFill>
            <a:schemeClr val="accent5"/>
          </a:solidFill>
        </p:grpSpPr>
        <p:sp>
          <p:nvSpPr>
            <p:cNvPr id="60" name="Freeform 157">
              <a:extLst>
                <a:ext uri="{FF2B5EF4-FFF2-40B4-BE49-F238E27FC236}">
                  <a16:creationId xmlns:a16="http://schemas.microsoft.com/office/drawing/2014/main" id="{FE058D89-403F-40D1-9788-292B463064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58">
              <a:extLst>
                <a:ext uri="{FF2B5EF4-FFF2-40B4-BE49-F238E27FC236}">
                  <a16:creationId xmlns:a16="http://schemas.microsoft.com/office/drawing/2014/main" id="{AEFEDA71-D7D3-45B2-942B-5F05ED0D1C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2" name="Group 22">
            <a:extLst>
              <a:ext uri="{FF2B5EF4-FFF2-40B4-BE49-F238E27FC236}">
                <a16:creationId xmlns:a16="http://schemas.microsoft.com/office/drawing/2014/main" id="{FC1CC7AF-A43B-41B9-80A5-3AFA63C2A4E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233251" y="4669558"/>
            <a:ext cx="294290" cy="201098"/>
            <a:chOff x="2699" y="1093"/>
            <a:chExt cx="480" cy="328"/>
          </a:xfrm>
          <a:solidFill>
            <a:schemeClr val="accent5"/>
          </a:solidFill>
        </p:grpSpPr>
        <p:sp>
          <p:nvSpPr>
            <p:cNvPr id="63" name="Freeform 24">
              <a:extLst>
                <a:ext uri="{FF2B5EF4-FFF2-40B4-BE49-F238E27FC236}">
                  <a16:creationId xmlns:a16="http://schemas.microsoft.com/office/drawing/2014/main" id="{746473EE-BE7E-4713-9731-40420A0B49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1" y="1161"/>
              <a:ext cx="152" cy="152"/>
            </a:xfrm>
            <a:custGeom>
              <a:avLst/>
              <a:gdLst>
                <a:gd name="T0" fmla="*/ 495 w 1064"/>
                <a:gd name="T1" fmla="*/ 283 h 1064"/>
                <a:gd name="T2" fmla="*/ 426 w 1064"/>
                <a:gd name="T3" fmla="*/ 303 h 1064"/>
                <a:gd name="T4" fmla="*/ 367 w 1064"/>
                <a:gd name="T5" fmla="*/ 342 h 1064"/>
                <a:gd name="T6" fmla="*/ 321 w 1064"/>
                <a:gd name="T7" fmla="*/ 395 h 1064"/>
                <a:gd name="T8" fmla="*/ 290 w 1064"/>
                <a:gd name="T9" fmla="*/ 459 h 1064"/>
                <a:gd name="T10" fmla="*/ 280 w 1064"/>
                <a:gd name="T11" fmla="*/ 533 h 1064"/>
                <a:gd name="T12" fmla="*/ 290 w 1064"/>
                <a:gd name="T13" fmla="*/ 605 h 1064"/>
                <a:gd name="T14" fmla="*/ 321 w 1064"/>
                <a:gd name="T15" fmla="*/ 669 h 1064"/>
                <a:gd name="T16" fmla="*/ 367 w 1064"/>
                <a:gd name="T17" fmla="*/ 722 h 1064"/>
                <a:gd name="T18" fmla="*/ 426 w 1064"/>
                <a:gd name="T19" fmla="*/ 761 h 1064"/>
                <a:gd name="T20" fmla="*/ 495 w 1064"/>
                <a:gd name="T21" fmla="*/ 781 h 1064"/>
                <a:gd name="T22" fmla="*/ 569 w 1064"/>
                <a:gd name="T23" fmla="*/ 781 h 1064"/>
                <a:gd name="T24" fmla="*/ 638 w 1064"/>
                <a:gd name="T25" fmla="*/ 761 h 1064"/>
                <a:gd name="T26" fmla="*/ 697 w 1064"/>
                <a:gd name="T27" fmla="*/ 722 h 1064"/>
                <a:gd name="T28" fmla="*/ 743 w 1064"/>
                <a:gd name="T29" fmla="*/ 669 h 1064"/>
                <a:gd name="T30" fmla="*/ 774 w 1064"/>
                <a:gd name="T31" fmla="*/ 605 h 1064"/>
                <a:gd name="T32" fmla="*/ 784 w 1064"/>
                <a:gd name="T33" fmla="*/ 533 h 1064"/>
                <a:gd name="T34" fmla="*/ 774 w 1064"/>
                <a:gd name="T35" fmla="*/ 459 h 1064"/>
                <a:gd name="T36" fmla="*/ 743 w 1064"/>
                <a:gd name="T37" fmla="*/ 395 h 1064"/>
                <a:gd name="T38" fmla="*/ 697 w 1064"/>
                <a:gd name="T39" fmla="*/ 342 h 1064"/>
                <a:gd name="T40" fmla="*/ 638 w 1064"/>
                <a:gd name="T41" fmla="*/ 303 h 1064"/>
                <a:gd name="T42" fmla="*/ 569 w 1064"/>
                <a:gd name="T43" fmla="*/ 283 h 1064"/>
                <a:gd name="T44" fmla="*/ 533 w 1064"/>
                <a:gd name="T45" fmla="*/ 0 h 1064"/>
                <a:gd name="T46" fmla="*/ 646 w 1064"/>
                <a:gd name="T47" fmla="*/ 12 h 1064"/>
                <a:gd name="T48" fmla="*/ 751 w 1064"/>
                <a:gd name="T49" fmla="*/ 48 h 1064"/>
                <a:gd name="T50" fmla="*/ 846 w 1064"/>
                <a:gd name="T51" fmla="*/ 103 h 1064"/>
                <a:gd name="T52" fmla="*/ 927 w 1064"/>
                <a:gd name="T53" fmla="*/ 176 h 1064"/>
                <a:gd name="T54" fmla="*/ 992 w 1064"/>
                <a:gd name="T55" fmla="*/ 264 h 1064"/>
                <a:gd name="T56" fmla="*/ 1037 w 1064"/>
                <a:gd name="T57" fmla="*/ 365 h 1064"/>
                <a:gd name="T58" fmla="*/ 1061 w 1064"/>
                <a:gd name="T59" fmla="*/ 474 h 1064"/>
                <a:gd name="T60" fmla="*/ 1061 w 1064"/>
                <a:gd name="T61" fmla="*/ 590 h 1064"/>
                <a:gd name="T62" fmla="*/ 1037 w 1064"/>
                <a:gd name="T63" fmla="*/ 699 h 1064"/>
                <a:gd name="T64" fmla="*/ 992 w 1064"/>
                <a:gd name="T65" fmla="*/ 800 h 1064"/>
                <a:gd name="T66" fmla="*/ 927 w 1064"/>
                <a:gd name="T67" fmla="*/ 888 h 1064"/>
                <a:gd name="T68" fmla="*/ 846 w 1064"/>
                <a:gd name="T69" fmla="*/ 961 h 1064"/>
                <a:gd name="T70" fmla="*/ 751 w 1064"/>
                <a:gd name="T71" fmla="*/ 1016 h 1064"/>
                <a:gd name="T72" fmla="*/ 646 w 1064"/>
                <a:gd name="T73" fmla="*/ 1052 h 1064"/>
                <a:gd name="T74" fmla="*/ 533 w 1064"/>
                <a:gd name="T75" fmla="*/ 1064 h 1064"/>
                <a:gd name="T76" fmla="*/ 418 w 1064"/>
                <a:gd name="T77" fmla="*/ 1052 h 1064"/>
                <a:gd name="T78" fmla="*/ 313 w 1064"/>
                <a:gd name="T79" fmla="*/ 1016 h 1064"/>
                <a:gd name="T80" fmla="*/ 218 w 1064"/>
                <a:gd name="T81" fmla="*/ 961 h 1064"/>
                <a:gd name="T82" fmla="*/ 137 w 1064"/>
                <a:gd name="T83" fmla="*/ 888 h 1064"/>
                <a:gd name="T84" fmla="*/ 72 w 1064"/>
                <a:gd name="T85" fmla="*/ 800 h 1064"/>
                <a:gd name="T86" fmla="*/ 27 w 1064"/>
                <a:gd name="T87" fmla="*/ 699 h 1064"/>
                <a:gd name="T88" fmla="*/ 3 w 1064"/>
                <a:gd name="T89" fmla="*/ 590 h 1064"/>
                <a:gd name="T90" fmla="*/ 3 w 1064"/>
                <a:gd name="T91" fmla="*/ 474 h 1064"/>
                <a:gd name="T92" fmla="*/ 27 w 1064"/>
                <a:gd name="T93" fmla="*/ 365 h 1064"/>
                <a:gd name="T94" fmla="*/ 72 w 1064"/>
                <a:gd name="T95" fmla="*/ 264 h 1064"/>
                <a:gd name="T96" fmla="*/ 137 w 1064"/>
                <a:gd name="T97" fmla="*/ 176 h 1064"/>
                <a:gd name="T98" fmla="*/ 218 w 1064"/>
                <a:gd name="T99" fmla="*/ 103 h 1064"/>
                <a:gd name="T100" fmla="*/ 313 w 1064"/>
                <a:gd name="T101" fmla="*/ 48 h 1064"/>
                <a:gd name="T102" fmla="*/ 418 w 1064"/>
                <a:gd name="T103" fmla="*/ 12 h 1064"/>
                <a:gd name="T104" fmla="*/ 533 w 1064"/>
                <a:gd name="T105" fmla="*/ 0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64" h="1064">
                  <a:moveTo>
                    <a:pt x="533" y="280"/>
                  </a:moveTo>
                  <a:lnTo>
                    <a:pt x="495" y="283"/>
                  </a:lnTo>
                  <a:lnTo>
                    <a:pt x="459" y="290"/>
                  </a:lnTo>
                  <a:lnTo>
                    <a:pt x="426" y="303"/>
                  </a:lnTo>
                  <a:lnTo>
                    <a:pt x="395" y="321"/>
                  </a:lnTo>
                  <a:lnTo>
                    <a:pt x="367" y="342"/>
                  </a:lnTo>
                  <a:lnTo>
                    <a:pt x="342" y="367"/>
                  </a:lnTo>
                  <a:lnTo>
                    <a:pt x="321" y="395"/>
                  </a:lnTo>
                  <a:lnTo>
                    <a:pt x="303" y="426"/>
                  </a:lnTo>
                  <a:lnTo>
                    <a:pt x="290" y="459"/>
                  </a:lnTo>
                  <a:lnTo>
                    <a:pt x="283" y="495"/>
                  </a:lnTo>
                  <a:lnTo>
                    <a:pt x="280" y="533"/>
                  </a:lnTo>
                  <a:lnTo>
                    <a:pt x="283" y="569"/>
                  </a:lnTo>
                  <a:lnTo>
                    <a:pt x="290" y="605"/>
                  </a:lnTo>
                  <a:lnTo>
                    <a:pt x="303" y="638"/>
                  </a:lnTo>
                  <a:lnTo>
                    <a:pt x="321" y="669"/>
                  </a:lnTo>
                  <a:lnTo>
                    <a:pt x="342" y="697"/>
                  </a:lnTo>
                  <a:lnTo>
                    <a:pt x="367" y="722"/>
                  </a:lnTo>
                  <a:lnTo>
                    <a:pt x="395" y="743"/>
                  </a:lnTo>
                  <a:lnTo>
                    <a:pt x="426" y="761"/>
                  </a:lnTo>
                  <a:lnTo>
                    <a:pt x="459" y="774"/>
                  </a:lnTo>
                  <a:lnTo>
                    <a:pt x="495" y="781"/>
                  </a:lnTo>
                  <a:lnTo>
                    <a:pt x="533" y="784"/>
                  </a:lnTo>
                  <a:lnTo>
                    <a:pt x="569" y="781"/>
                  </a:lnTo>
                  <a:lnTo>
                    <a:pt x="605" y="774"/>
                  </a:lnTo>
                  <a:lnTo>
                    <a:pt x="638" y="761"/>
                  </a:lnTo>
                  <a:lnTo>
                    <a:pt x="669" y="743"/>
                  </a:lnTo>
                  <a:lnTo>
                    <a:pt x="697" y="722"/>
                  </a:lnTo>
                  <a:lnTo>
                    <a:pt x="722" y="697"/>
                  </a:lnTo>
                  <a:lnTo>
                    <a:pt x="743" y="669"/>
                  </a:lnTo>
                  <a:lnTo>
                    <a:pt x="761" y="638"/>
                  </a:lnTo>
                  <a:lnTo>
                    <a:pt x="774" y="605"/>
                  </a:lnTo>
                  <a:lnTo>
                    <a:pt x="781" y="569"/>
                  </a:lnTo>
                  <a:lnTo>
                    <a:pt x="784" y="533"/>
                  </a:lnTo>
                  <a:lnTo>
                    <a:pt x="781" y="495"/>
                  </a:lnTo>
                  <a:lnTo>
                    <a:pt x="774" y="459"/>
                  </a:lnTo>
                  <a:lnTo>
                    <a:pt x="761" y="426"/>
                  </a:lnTo>
                  <a:lnTo>
                    <a:pt x="743" y="395"/>
                  </a:lnTo>
                  <a:lnTo>
                    <a:pt x="722" y="367"/>
                  </a:lnTo>
                  <a:lnTo>
                    <a:pt x="697" y="342"/>
                  </a:lnTo>
                  <a:lnTo>
                    <a:pt x="669" y="321"/>
                  </a:lnTo>
                  <a:lnTo>
                    <a:pt x="638" y="303"/>
                  </a:lnTo>
                  <a:lnTo>
                    <a:pt x="605" y="290"/>
                  </a:lnTo>
                  <a:lnTo>
                    <a:pt x="569" y="283"/>
                  </a:lnTo>
                  <a:lnTo>
                    <a:pt x="533" y="280"/>
                  </a:lnTo>
                  <a:close/>
                  <a:moveTo>
                    <a:pt x="533" y="0"/>
                  </a:moveTo>
                  <a:lnTo>
                    <a:pt x="590" y="3"/>
                  </a:lnTo>
                  <a:lnTo>
                    <a:pt x="646" y="12"/>
                  </a:lnTo>
                  <a:lnTo>
                    <a:pt x="699" y="27"/>
                  </a:lnTo>
                  <a:lnTo>
                    <a:pt x="751" y="48"/>
                  </a:lnTo>
                  <a:lnTo>
                    <a:pt x="800" y="72"/>
                  </a:lnTo>
                  <a:lnTo>
                    <a:pt x="846" y="103"/>
                  </a:lnTo>
                  <a:lnTo>
                    <a:pt x="888" y="137"/>
                  </a:lnTo>
                  <a:lnTo>
                    <a:pt x="927" y="176"/>
                  </a:lnTo>
                  <a:lnTo>
                    <a:pt x="961" y="218"/>
                  </a:lnTo>
                  <a:lnTo>
                    <a:pt x="992" y="264"/>
                  </a:lnTo>
                  <a:lnTo>
                    <a:pt x="1016" y="313"/>
                  </a:lnTo>
                  <a:lnTo>
                    <a:pt x="1037" y="365"/>
                  </a:lnTo>
                  <a:lnTo>
                    <a:pt x="1052" y="418"/>
                  </a:lnTo>
                  <a:lnTo>
                    <a:pt x="1061" y="474"/>
                  </a:lnTo>
                  <a:lnTo>
                    <a:pt x="1064" y="533"/>
                  </a:lnTo>
                  <a:lnTo>
                    <a:pt x="1061" y="590"/>
                  </a:lnTo>
                  <a:lnTo>
                    <a:pt x="1052" y="646"/>
                  </a:lnTo>
                  <a:lnTo>
                    <a:pt x="1037" y="699"/>
                  </a:lnTo>
                  <a:lnTo>
                    <a:pt x="1016" y="751"/>
                  </a:lnTo>
                  <a:lnTo>
                    <a:pt x="992" y="800"/>
                  </a:lnTo>
                  <a:lnTo>
                    <a:pt x="961" y="846"/>
                  </a:lnTo>
                  <a:lnTo>
                    <a:pt x="927" y="888"/>
                  </a:lnTo>
                  <a:lnTo>
                    <a:pt x="888" y="927"/>
                  </a:lnTo>
                  <a:lnTo>
                    <a:pt x="846" y="961"/>
                  </a:lnTo>
                  <a:lnTo>
                    <a:pt x="800" y="992"/>
                  </a:lnTo>
                  <a:lnTo>
                    <a:pt x="751" y="1016"/>
                  </a:lnTo>
                  <a:lnTo>
                    <a:pt x="699" y="1037"/>
                  </a:lnTo>
                  <a:lnTo>
                    <a:pt x="646" y="1052"/>
                  </a:lnTo>
                  <a:lnTo>
                    <a:pt x="590" y="1061"/>
                  </a:lnTo>
                  <a:lnTo>
                    <a:pt x="533" y="1064"/>
                  </a:lnTo>
                  <a:lnTo>
                    <a:pt x="474" y="1061"/>
                  </a:lnTo>
                  <a:lnTo>
                    <a:pt x="418" y="1052"/>
                  </a:lnTo>
                  <a:lnTo>
                    <a:pt x="365" y="1037"/>
                  </a:lnTo>
                  <a:lnTo>
                    <a:pt x="313" y="1016"/>
                  </a:lnTo>
                  <a:lnTo>
                    <a:pt x="264" y="992"/>
                  </a:lnTo>
                  <a:lnTo>
                    <a:pt x="218" y="961"/>
                  </a:lnTo>
                  <a:lnTo>
                    <a:pt x="176" y="927"/>
                  </a:lnTo>
                  <a:lnTo>
                    <a:pt x="137" y="888"/>
                  </a:lnTo>
                  <a:lnTo>
                    <a:pt x="103" y="846"/>
                  </a:lnTo>
                  <a:lnTo>
                    <a:pt x="72" y="800"/>
                  </a:lnTo>
                  <a:lnTo>
                    <a:pt x="48" y="751"/>
                  </a:lnTo>
                  <a:lnTo>
                    <a:pt x="27" y="699"/>
                  </a:lnTo>
                  <a:lnTo>
                    <a:pt x="12" y="646"/>
                  </a:lnTo>
                  <a:lnTo>
                    <a:pt x="3" y="590"/>
                  </a:lnTo>
                  <a:lnTo>
                    <a:pt x="0" y="533"/>
                  </a:lnTo>
                  <a:lnTo>
                    <a:pt x="3" y="474"/>
                  </a:lnTo>
                  <a:lnTo>
                    <a:pt x="12" y="418"/>
                  </a:lnTo>
                  <a:lnTo>
                    <a:pt x="27" y="365"/>
                  </a:lnTo>
                  <a:lnTo>
                    <a:pt x="48" y="313"/>
                  </a:lnTo>
                  <a:lnTo>
                    <a:pt x="72" y="264"/>
                  </a:lnTo>
                  <a:lnTo>
                    <a:pt x="103" y="218"/>
                  </a:lnTo>
                  <a:lnTo>
                    <a:pt x="137" y="176"/>
                  </a:lnTo>
                  <a:lnTo>
                    <a:pt x="176" y="137"/>
                  </a:lnTo>
                  <a:lnTo>
                    <a:pt x="218" y="103"/>
                  </a:lnTo>
                  <a:lnTo>
                    <a:pt x="264" y="72"/>
                  </a:lnTo>
                  <a:lnTo>
                    <a:pt x="313" y="48"/>
                  </a:lnTo>
                  <a:lnTo>
                    <a:pt x="365" y="27"/>
                  </a:lnTo>
                  <a:lnTo>
                    <a:pt x="418" y="12"/>
                  </a:lnTo>
                  <a:lnTo>
                    <a:pt x="474" y="3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4" name="Freeform 25">
              <a:extLst>
                <a:ext uri="{FF2B5EF4-FFF2-40B4-BE49-F238E27FC236}">
                  <a16:creationId xmlns:a16="http://schemas.microsoft.com/office/drawing/2014/main" id="{A0C75B47-86E9-4B8B-A98B-9ADAD19EF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" y="1213"/>
              <a:ext cx="56" cy="56"/>
            </a:xfrm>
            <a:custGeom>
              <a:avLst/>
              <a:gdLst>
                <a:gd name="T0" fmla="*/ 197 w 392"/>
                <a:gd name="T1" fmla="*/ 0 h 392"/>
                <a:gd name="T2" fmla="*/ 231 w 392"/>
                <a:gd name="T3" fmla="*/ 3 h 392"/>
                <a:gd name="T4" fmla="*/ 265 w 392"/>
                <a:gd name="T5" fmla="*/ 12 h 392"/>
                <a:gd name="T6" fmla="*/ 295 w 392"/>
                <a:gd name="T7" fmla="*/ 26 h 392"/>
                <a:gd name="T8" fmla="*/ 323 w 392"/>
                <a:gd name="T9" fmla="*/ 45 h 392"/>
                <a:gd name="T10" fmla="*/ 346 w 392"/>
                <a:gd name="T11" fmla="*/ 69 h 392"/>
                <a:gd name="T12" fmla="*/ 366 w 392"/>
                <a:gd name="T13" fmla="*/ 96 h 392"/>
                <a:gd name="T14" fmla="*/ 380 w 392"/>
                <a:gd name="T15" fmla="*/ 127 h 392"/>
                <a:gd name="T16" fmla="*/ 389 w 392"/>
                <a:gd name="T17" fmla="*/ 159 h 392"/>
                <a:gd name="T18" fmla="*/ 392 w 392"/>
                <a:gd name="T19" fmla="*/ 195 h 392"/>
                <a:gd name="T20" fmla="*/ 389 w 392"/>
                <a:gd name="T21" fmla="*/ 231 h 392"/>
                <a:gd name="T22" fmla="*/ 380 w 392"/>
                <a:gd name="T23" fmla="*/ 263 h 392"/>
                <a:gd name="T24" fmla="*/ 366 w 392"/>
                <a:gd name="T25" fmla="*/ 294 h 392"/>
                <a:gd name="T26" fmla="*/ 346 w 392"/>
                <a:gd name="T27" fmla="*/ 321 h 392"/>
                <a:gd name="T28" fmla="*/ 323 w 392"/>
                <a:gd name="T29" fmla="*/ 345 h 392"/>
                <a:gd name="T30" fmla="*/ 295 w 392"/>
                <a:gd name="T31" fmla="*/ 364 h 392"/>
                <a:gd name="T32" fmla="*/ 265 w 392"/>
                <a:gd name="T33" fmla="*/ 378 h 392"/>
                <a:gd name="T34" fmla="*/ 231 w 392"/>
                <a:gd name="T35" fmla="*/ 387 h 392"/>
                <a:gd name="T36" fmla="*/ 197 w 392"/>
                <a:gd name="T37" fmla="*/ 392 h 392"/>
                <a:gd name="T38" fmla="*/ 161 w 392"/>
                <a:gd name="T39" fmla="*/ 387 h 392"/>
                <a:gd name="T40" fmla="*/ 127 w 392"/>
                <a:gd name="T41" fmla="*/ 378 h 392"/>
                <a:gd name="T42" fmla="*/ 97 w 392"/>
                <a:gd name="T43" fmla="*/ 364 h 392"/>
                <a:gd name="T44" fmla="*/ 69 w 392"/>
                <a:gd name="T45" fmla="*/ 345 h 392"/>
                <a:gd name="T46" fmla="*/ 46 w 392"/>
                <a:gd name="T47" fmla="*/ 321 h 392"/>
                <a:gd name="T48" fmla="*/ 26 w 392"/>
                <a:gd name="T49" fmla="*/ 294 h 392"/>
                <a:gd name="T50" fmla="*/ 12 w 392"/>
                <a:gd name="T51" fmla="*/ 263 h 392"/>
                <a:gd name="T52" fmla="*/ 3 w 392"/>
                <a:gd name="T53" fmla="*/ 231 h 392"/>
                <a:gd name="T54" fmla="*/ 0 w 392"/>
                <a:gd name="T55" fmla="*/ 195 h 392"/>
                <a:gd name="T56" fmla="*/ 3 w 392"/>
                <a:gd name="T57" fmla="*/ 159 h 392"/>
                <a:gd name="T58" fmla="*/ 12 w 392"/>
                <a:gd name="T59" fmla="*/ 127 h 392"/>
                <a:gd name="T60" fmla="*/ 26 w 392"/>
                <a:gd name="T61" fmla="*/ 96 h 392"/>
                <a:gd name="T62" fmla="*/ 46 w 392"/>
                <a:gd name="T63" fmla="*/ 69 h 392"/>
                <a:gd name="T64" fmla="*/ 69 w 392"/>
                <a:gd name="T65" fmla="*/ 45 h 392"/>
                <a:gd name="T66" fmla="*/ 97 w 392"/>
                <a:gd name="T67" fmla="*/ 26 h 392"/>
                <a:gd name="T68" fmla="*/ 127 w 392"/>
                <a:gd name="T69" fmla="*/ 12 h 392"/>
                <a:gd name="T70" fmla="*/ 161 w 392"/>
                <a:gd name="T71" fmla="*/ 3 h 392"/>
                <a:gd name="T72" fmla="*/ 197 w 392"/>
                <a:gd name="T73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2" h="392">
                  <a:moveTo>
                    <a:pt x="197" y="0"/>
                  </a:moveTo>
                  <a:lnTo>
                    <a:pt x="231" y="3"/>
                  </a:lnTo>
                  <a:lnTo>
                    <a:pt x="265" y="12"/>
                  </a:lnTo>
                  <a:lnTo>
                    <a:pt x="295" y="26"/>
                  </a:lnTo>
                  <a:lnTo>
                    <a:pt x="323" y="45"/>
                  </a:lnTo>
                  <a:lnTo>
                    <a:pt x="346" y="69"/>
                  </a:lnTo>
                  <a:lnTo>
                    <a:pt x="366" y="96"/>
                  </a:lnTo>
                  <a:lnTo>
                    <a:pt x="380" y="127"/>
                  </a:lnTo>
                  <a:lnTo>
                    <a:pt x="389" y="159"/>
                  </a:lnTo>
                  <a:lnTo>
                    <a:pt x="392" y="195"/>
                  </a:lnTo>
                  <a:lnTo>
                    <a:pt x="389" y="231"/>
                  </a:lnTo>
                  <a:lnTo>
                    <a:pt x="380" y="263"/>
                  </a:lnTo>
                  <a:lnTo>
                    <a:pt x="366" y="294"/>
                  </a:lnTo>
                  <a:lnTo>
                    <a:pt x="346" y="321"/>
                  </a:lnTo>
                  <a:lnTo>
                    <a:pt x="323" y="345"/>
                  </a:lnTo>
                  <a:lnTo>
                    <a:pt x="295" y="364"/>
                  </a:lnTo>
                  <a:lnTo>
                    <a:pt x="265" y="378"/>
                  </a:lnTo>
                  <a:lnTo>
                    <a:pt x="231" y="387"/>
                  </a:lnTo>
                  <a:lnTo>
                    <a:pt x="197" y="392"/>
                  </a:lnTo>
                  <a:lnTo>
                    <a:pt x="161" y="387"/>
                  </a:lnTo>
                  <a:lnTo>
                    <a:pt x="127" y="378"/>
                  </a:lnTo>
                  <a:lnTo>
                    <a:pt x="97" y="364"/>
                  </a:lnTo>
                  <a:lnTo>
                    <a:pt x="69" y="345"/>
                  </a:lnTo>
                  <a:lnTo>
                    <a:pt x="46" y="321"/>
                  </a:lnTo>
                  <a:lnTo>
                    <a:pt x="26" y="294"/>
                  </a:lnTo>
                  <a:lnTo>
                    <a:pt x="12" y="263"/>
                  </a:lnTo>
                  <a:lnTo>
                    <a:pt x="3" y="231"/>
                  </a:lnTo>
                  <a:lnTo>
                    <a:pt x="0" y="195"/>
                  </a:lnTo>
                  <a:lnTo>
                    <a:pt x="3" y="159"/>
                  </a:lnTo>
                  <a:lnTo>
                    <a:pt x="12" y="127"/>
                  </a:lnTo>
                  <a:lnTo>
                    <a:pt x="26" y="96"/>
                  </a:lnTo>
                  <a:lnTo>
                    <a:pt x="46" y="69"/>
                  </a:lnTo>
                  <a:lnTo>
                    <a:pt x="69" y="45"/>
                  </a:lnTo>
                  <a:lnTo>
                    <a:pt x="97" y="26"/>
                  </a:lnTo>
                  <a:lnTo>
                    <a:pt x="127" y="12"/>
                  </a:lnTo>
                  <a:lnTo>
                    <a:pt x="161" y="3"/>
                  </a:lnTo>
                  <a:lnTo>
                    <a:pt x="1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5" name="Freeform 26">
              <a:extLst>
                <a:ext uri="{FF2B5EF4-FFF2-40B4-BE49-F238E27FC236}">
                  <a16:creationId xmlns:a16="http://schemas.microsoft.com/office/drawing/2014/main" id="{004861C2-0326-4BBB-A9AA-D90C7317C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9" y="1093"/>
              <a:ext cx="432" cy="288"/>
            </a:xfrm>
            <a:custGeom>
              <a:avLst/>
              <a:gdLst>
                <a:gd name="T0" fmla="*/ 2856 w 3024"/>
                <a:gd name="T1" fmla="*/ 0 h 2018"/>
                <a:gd name="T2" fmla="*/ 2915 w 3024"/>
                <a:gd name="T3" fmla="*/ 12 h 2018"/>
                <a:gd name="T4" fmla="*/ 2964 w 3024"/>
                <a:gd name="T5" fmla="*/ 40 h 2018"/>
                <a:gd name="T6" fmla="*/ 3001 w 3024"/>
                <a:gd name="T7" fmla="*/ 84 h 2018"/>
                <a:gd name="T8" fmla="*/ 3021 w 3024"/>
                <a:gd name="T9" fmla="*/ 139 h 2018"/>
                <a:gd name="T10" fmla="*/ 3024 w 3024"/>
                <a:gd name="T11" fmla="*/ 869 h 2018"/>
                <a:gd name="T12" fmla="*/ 3013 w 3024"/>
                <a:gd name="T13" fmla="*/ 912 h 2018"/>
                <a:gd name="T14" fmla="*/ 2982 w 3024"/>
                <a:gd name="T15" fmla="*/ 941 h 2018"/>
                <a:gd name="T16" fmla="*/ 2941 w 3024"/>
                <a:gd name="T17" fmla="*/ 954 h 2018"/>
                <a:gd name="T18" fmla="*/ 2806 w 3024"/>
                <a:gd name="T19" fmla="*/ 950 h 2018"/>
                <a:gd name="T20" fmla="*/ 2768 w 3024"/>
                <a:gd name="T21" fmla="*/ 928 h 2018"/>
                <a:gd name="T22" fmla="*/ 2747 w 3024"/>
                <a:gd name="T23" fmla="*/ 891 h 2018"/>
                <a:gd name="T24" fmla="*/ 2744 w 3024"/>
                <a:gd name="T25" fmla="*/ 562 h 2018"/>
                <a:gd name="T26" fmla="*/ 2664 w 3024"/>
                <a:gd name="T27" fmla="*/ 549 h 2018"/>
                <a:gd name="T28" fmla="*/ 2591 w 3024"/>
                <a:gd name="T29" fmla="*/ 516 h 2018"/>
                <a:gd name="T30" fmla="*/ 2532 w 3024"/>
                <a:gd name="T31" fmla="*/ 465 h 2018"/>
                <a:gd name="T32" fmla="*/ 2490 w 3024"/>
                <a:gd name="T33" fmla="*/ 399 h 2018"/>
                <a:gd name="T34" fmla="*/ 2467 w 3024"/>
                <a:gd name="T35" fmla="*/ 322 h 2018"/>
                <a:gd name="T36" fmla="*/ 560 w 3024"/>
                <a:gd name="T37" fmla="*/ 280 h 2018"/>
                <a:gd name="T38" fmla="*/ 548 w 3024"/>
                <a:gd name="T39" fmla="*/ 362 h 2018"/>
                <a:gd name="T40" fmla="*/ 515 w 3024"/>
                <a:gd name="T41" fmla="*/ 433 h 2018"/>
                <a:gd name="T42" fmla="*/ 463 w 3024"/>
                <a:gd name="T43" fmla="*/ 492 h 2018"/>
                <a:gd name="T44" fmla="*/ 398 w 3024"/>
                <a:gd name="T45" fmla="*/ 535 h 2018"/>
                <a:gd name="T46" fmla="*/ 322 w 3024"/>
                <a:gd name="T47" fmla="*/ 558 h 2018"/>
                <a:gd name="T48" fmla="*/ 280 w 3024"/>
                <a:gd name="T49" fmla="*/ 1458 h 2018"/>
                <a:gd name="T50" fmla="*/ 360 w 3024"/>
                <a:gd name="T51" fmla="*/ 1469 h 2018"/>
                <a:gd name="T52" fmla="*/ 433 w 3024"/>
                <a:gd name="T53" fmla="*/ 1502 h 2018"/>
                <a:gd name="T54" fmla="*/ 492 w 3024"/>
                <a:gd name="T55" fmla="*/ 1553 h 2018"/>
                <a:gd name="T56" fmla="*/ 534 w 3024"/>
                <a:gd name="T57" fmla="*/ 1619 h 2018"/>
                <a:gd name="T58" fmla="*/ 557 w 3024"/>
                <a:gd name="T59" fmla="*/ 1696 h 2018"/>
                <a:gd name="T60" fmla="*/ 2101 w 3024"/>
                <a:gd name="T61" fmla="*/ 1738 h 2018"/>
                <a:gd name="T62" fmla="*/ 2142 w 3024"/>
                <a:gd name="T63" fmla="*/ 1749 h 2018"/>
                <a:gd name="T64" fmla="*/ 2173 w 3024"/>
                <a:gd name="T65" fmla="*/ 1778 h 2018"/>
                <a:gd name="T66" fmla="*/ 2184 w 3024"/>
                <a:gd name="T67" fmla="*/ 1821 h 2018"/>
                <a:gd name="T68" fmla="*/ 2181 w 3024"/>
                <a:gd name="T69" fmla="*/ 1955 h 2018"/>
                <a:gd name="T70" fmla="*/ 2160 w 3024"/>
                <a:gd name="T71" fmla="*/ 1992 h 2018"/>
                <a:gd name="T72" fmla="*/ 2122 w 3024"/>
                <a:gd name="T73" fmla="*/ 2014 h 2018"/>
                <a:gd name="T74" fmla="*/ 168 w 3024"/>
                <a:gd name="T75" fmla="*/ 2018 h 2018"/>
                <a:gd name="T76" fmla="*/ 109 w 3024"/>
                <a:gd name="T77" fmla="*/ 2006 h 2018"/>
                <a:gd name="T78" fmla="*/ 60 w 3024"/>
                <a:gd name="T79" fmla="*/ 1978 h 2018"/>
                <a:gd name="T80" fmla="*/ 23 w 3024"/>
                <a:gd name="T81" fmla="*/ 1934 h 2018"/>
                <a:gd name="T82" fmla="*/ 3 w 3024"/>
                <a:gd name="T83" fmla="*/ 1879 h 2018"/>
                <a:gd name="T84" fmla="*/ 0 w 3024"/>
                <a:gd name="T85" fmla="*/ 170 h 2018"/>
                <a:gd name="T86" fmla="*/ 10 w 3024"/>
                <a:gd name="T87" fmla="*/ 110 h 2018"/>
                <a:gd name="T88" fmla="*/ 40 w 3024"/>
                <a:gd name="T89" fmla="*/ 61 h 2018"/>
                <a:gd name="T90" fmla="*/ 83 w 3024"/>
                <a:gd name="T91" fmla="*/ 24 h 2018"/>
                <a:gd name="T92" fmla="*/ 137 w 3024"/>
                <a:gd name="T93" fmla="*/ 4 h 2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024" h="2018">
                  <a:moveTo>
                    <a:pt x="168" y="0"/>
                  </a:moveTo>
                  <a:lnTo>
                    <a:pt x="2856" y="0"/>
                  </a:lnTo>
                  <a:lnTo>
                    <a:pt x="2887" y="4"/>
                  </a:lnTo>
                  <a:lnTo>
                    <a:pt x="2915" y="12"/>
                  </a:lnTo>
                  <a:lnTo>
                    <a:pt x="2941" y="24"/>
                  </a:lnTo>
                  <a:lnTo>
                    <a:pt x="2964" y="40"/>
                  </a:lnTo>
                  <a:lnTo>
                    <a:pt x="2984" y="61"/>
                  </a:lnTo>
                  <a:lnTo>
                    <a:pt x="3001" y="84"/>
                  </a:lnTo>
                  <a:lnTo>
                    <a:pt x="3014" y="110"/>
                  </a:lnTo>
                  <a:lnTo>
                    <a:pt x="3021" y="139"/>
                  </a:lnTo>
                  <a:lnTo>
                    <a:pt x="3024" y="170"/>
                  </a:lnTo>
                  <a:lnTo>
                    <a:pt x="3024" y="869"/>
                  </a:lnTo>
                  <a:lnTo>
                    <a:pt x="3021" y="891"/>
                  </a:lnTo>
                  <a:lnTo>
                    <a:pt x="3013" y="912"/>
                  </a:lnTo>
                  <a:lnTo>
                    <a:pt x="3000" y="928"/>
                  </a:lnTo>
                  <a:lnTo>
                    <a:pt x="2982" y="941"/>
                  </a:lnTo>
                  <a:lnTo>
                    <a:pt x="2962" y="950"/>
                  </a:lnTo>
                  <a:lnTo>
                    <a:pt x="2941" y="954"/>
                  </a:lnTo>
                  <a:lnTo>
                    <a:pt x="2829" y="954"/>
                  </a:lnTo>
                  <a:lnTo>
                    <a:pt x="2806" y="950"/>
                  </a:lnTo>
                  <a:lnTo>
                    <a:pt x="2786" y="941"/>
                  </a:lnTo>
                  <a:lnTo>
                    <a:pt x="2768" y="928"/>
                  </a:lnTo>
                  <a:lnTo>
                    <a:pt x="2755" y="912"/>
                  </a:lnTo>
                  <a:lnTo>
                    <a:pt x="2747" y="891"/>
                  </a:lnTo>
                  <a:lnTo>
                    <a:pt x="2744" y="869"/>
                  </a:lnTo>
                  <a:lnTo>
                    <a:pt x="2744" y="562"/>
                  </a:lnTo>
                  <a:lnTo>
                    <a:pt x="2702" y="558"/>
                  </a:lnTo>
                  <a:lnTo>
                    <a:pt x="2664" y="549"/>
                  </a:lnTo>
                  <a:lnTo>
                    <a:pt x="2626" y="535"/>
                  </a:lnTo>
                  <a:lnTo>
                    <a:pt x="2591" y="516"/>
                  </a:lnTo>
                  <a:lnTo>
                    <a:pt x="2561" y="492"/>
                  </a:lnTo>
                  <a:lnTo>
                    <a:pt x="2532" y="465"/>
                  </a:lnTo>
                  <a:lnTo>
                    <a:pt x="2509" y="433"/>
                  </a:lnTo>
                  <a:lnTo>
                    <a:pt x="2490" y="399"/>
                  </a:lnTo>
                  <a:lnTo>
                    <a:pt x="2476" y="362"/>
                  </a:lnTo>
                  <a:lnTo>
                    <a:pt x="2467" y="322"/>
                  </a:lnTo>
                  <a:lnTo>
                    <a:pt x="2464" y="280"/>
                  </a:lnTo>
                  <a:lnTo>
                    <a:pt x="560" y="280"/>
                  </a:lnTo>
                  <a:lnTo>
                    <a:pt x="557" y="322"/>
                  </a:lnTo>
                  <a:lnTo>
                    <a:pt x="548" y="362"/>
                  </a:lnTo>
                  <a:lnTo>
                    <a:pt x="534" y="399"/>
                  </a:lnTo>
                  <a:lnTo>
                    <a:pt x="515" y="433"/>
                  </a:lnTo>
                  <a:lnTo>
                    <a:pt x="492" y="465"/>
                  </a:lnTo>
                  <a:lnTo>
                    <a:pt x="463" y="492"/>
                  </a:lnTo>
                  <a:lnTo>
                    <a:pt x="433" y="516"/>
                  </a:lnTo>
                  <a:lnTo>
                    <a:pt x="398" y="535"/>
                  </a:lnTo>
                  <a:lnTo>
                    <a:pt x="360" y="549"/>
                  </a:lnTo>
                  <a:lnTo>
                    <a:pt x="322" y="558"/>
                  </a:lnTo>
                  <a:lnTo>
                    <a:pt x="280" y="562"/>
                  </a:lnTo>
                  <a:lnTo>
                    <a:pt x="280" y="1458"/>
                  </a:lnTo>
                  <a:lnTo>
                    <a:pt x="322" y="1460"/>
                  </a:lnTo>
                  <a:lnTo>
                    <a:pt x="360" y="1469"/>
                  </a:lnTo>
                  <a:lnTo>
                    <a:pt x="398" y="1483"/>
                  </a:lnTo>
                  <a:lnTo>
                    <a:pt x="433" y="1502"/>
                  </a:lnTo>
                  <a:lnTo>
                    <a:pt x="463" y="1526"/>
                  </a:lnTo>
                  <a:lnTo>
                    <a:pt x="492" y="1553"/>
                  </a:lnTo>
                  <a:lnTo>
                    <a:pt x="515" y="1585"/>
                  </a:lnTo>
                  <a:lnTo>
                    <a:pt x="534" y="1619"/>
                  </a:lnTo>
                  <a:lnTo>
                    <a:pt x="548" y="1656"/>
                  </a:lnTo>
                  <a:lnTo>
                    <a:pt x="557" y="1696"/>
                  </a:lnTo>
                  <a:lnTo>
                    <a:pt x="560" y="1738"/>
                  </a:lnTo>
                  <a:lnTo>
                    <a:pt x="2101" y="1738"/>
                  </a:lnTo>
                  <a:lnTo>
                    <a:pt x="2122" y="1740"/>
                  </a:lnTo>
                  <a:lnTo>
                    <a:pt x="2142" y="1749"/>
                  </a:lnTo>
                  <a:lnTo>
                    <a:pt x="2160" y="1762"/>
                  </a:lnTo>
                  <a:lnTo>
                    <a:pt x="2173" y="1778"/>
                  </a:lnTo>
                  <a:lnTo>
                    <a:pt x="2181" y="1799"/>
                  </a:lnTo>
                  <a:lnTo>
                    <a:pt x="2184" y="1821"/>
                  </a:lnTo>
                  <a:lnTo>
                    <a:pt x="2184" y="1933"/>
                  </a:lnTo>
                  <a:lnTo>
                    <a:pt x="2181" y="1955"/>
                  </a:lnTo>
                  <a:lnTo>
                    <a:pt x="2173" y="1976"/>
                  </a:lnTo>
                  <a:lnTo>
                    <a:pt x="2160" y="1992"/>
                  </a:lnTo>
                  <a:lnTo>
                    <a:pt x="2142" y="2005"/>
                  </a:lnTo>
                  <a:lnTo>
                    <a:pt x="2122" y="2014"/>
                  </a:lnTo>
                  <a:lnTo>
                    <a:pt x="2101" y="2018"/>
                  </a:lnTo>
                  <a:lnTo>
                    <a:pt x="168" y="2018"/>
                  </a:lnTo>
                  <a:lnTo>
                    <a:pt x="137" y="2014"/>
                  </a:lnTo>
                  <a:lnTo>
                    <a:pt x="109" y="2006"/>
                  </a:lnTo>
                  <a:lnTo>
                    <a:pt x="83" y="1994"/>
                  </a:lnTo>
                  <a:lnTo>
                    <a:pt x="60" y="1978"/>
                  </a:lnTo>
                  <a:lnTo>
                    <a:pt x="40" y="1957"/>
                  </a:lnTo>
                  <a:lnTo>
                    <a:pt x="23" y="1934"/>
                  </a:lnTo>
                  <a:lnTo>
                    <a:pt x="10" y="1908"/>
                  </a:lnTo>
                  <a:lnTo>
                    <a:pt x="3" y="1879"/>
                  </a:lnTo>
                  <a:lnTo>
                    <a:pt x="0" y="1850"/>
                  </a:lnTo>
                  <a:lnTo>
                    <a:pt x="0" y="170"/>
                  </a:lnTo>
                  <a:lnTo>
                    <a:pt x="3" y="139"/>
                  </a:lnTo>
                  <a:lnTo>
                    <a:pt x="10" y="110"/>
                  </a:lnTo>
                  <a:lnTo>
                    <a:pt x="23" y="84"/>
                  </a:lnTo>
                  <a:lnTo>
                    <a:pt x="40" y="61"/>
                  </a:lnTo>
                  <a:lnTo>
                    <a:pt x="60" y="40"/>
                  </a:lnTo>
                  <a:lnTo>
                    <a:pt x="83" y="24"/>
                  </a:lnTo>
                  <a:lnTo>
                    <a:pt x="109" y="12"/>
                  </a:lnTo>
                  <a:lnTo>
                    <a:pt x="137" y="4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6" name="Freeform 27">
              <a:extLst>
                <a:ext uri="{FF2B5EF4-FFF2-40B4-BE49-F238E27FC236}">
                  <a16:creationId xmlns:a16="http://schemas.microsoft.com/office/drawing/2014/main" id="{5D087039-5883-4781-ABD2-AFC8D6C65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81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7" name="Freeform 28">
              <a:extLst>
                <a:ext uri="{FF2B5EF4-FFF2-40B4-BE49-F238E27FC236}">
                  <a16:creationId xmlns:a16="http://schemas.microsoft.com/office/drawing/2014/main" id="{6B7D0E90-3B8B-4614-8C49-60ED94B18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17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8" name="Freeform 29">
              <a:extLst>
                <a:ext uri="{FF2B5EF4-FFF2-40B4-BE49-F238E27FC236}">
                  <a16:creationId xmlns:a16="http://schemas.microsoft.com/office/drawing/2014/main" id="{B53389A8-27B7-45DF-98DE-673874DAF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253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grpSp>
        <p:nvGrpSpPr>
          <p:cNvPr id="69" name="Group 155">
            <a:extLst>
              <a:ext uri="{FF2B5EF4-FFF2-40B4-BE49-F238E27FC236}">
                <a16:creationId xmlns:a16="http://schemas.microsoft.com/office/drawing/2014/main" id="{EE6D2118-52F4-4B61-9BB5-B523D9A2C7E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228922" y="6021662"/>
            <a:ext cx="244134" cy="244134"/>
            <a:chOff x="3291" y="2116"/>
            <a:chExt cx="480" cy="480"/>
          </a:xfrm>
          <a:solidFill>
            <a:schemeClr val="accent5"/>
          </a:solidFill>
        </p:grpSpPr>
        <p:sp>
          <p:nvSpPr>
            <p:cNvPr id="70" name="Freeform 157">
              <a:extLst>
                <a:ext uri="{FF2B5EF4-FFF2-40B4-BE49-F238E27FC236}">
                  <a16:creationId xmlns:a16="http://schemas.microsoft.com/office/drawing/2014/main" id="{D5EC483A-9DEA-4E3A-8611-30DD3CA8FE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58">
              <a:extLst>
                <a:ext uri="{FF2B5EF4-FFF2-40B4-BE49-F238E27FC236}">
                  <a16:creationId xmlns:a16="http://schemas.microsoft.com/office/drawing/2014/main" id="{05304A27-4324-4699-B879-B27A1D06C8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74856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8" grpId="0"/>
      <p:bldP spid="14" grpId="0" autoUpdateAnimBg="0"/>
      <p:bldP spid="16" grpId="0"/>
      <p:bldP spid="17" grpId="0" autoUpdateAnimBg="0"/>
      <p:bldP spid="18" grpId="0"/>
      <p:bldP spid="19" grpId="0" autoUpdateAnimBg="0"/>
      <p:bldP spid="20" grpId="0"/>
      <p:bldP spid="21" grpId="0" autoUpdateAnimBg="0"/>
      <p:bldP spid="22" grpId="0" autoUpdateAnimBg="0"/>
      <p:bldP spid="23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extLst>
              <a:ext uri="{FF2B5EF4-FFF2-40B4-BE49-F238E27FC236}">
                <a16:creationId xmlns:a16="http://schemas.microsoft.com/office/drawing/2014/main" id="{EEDF1EDA-3649-1249-AA39-2D47C98FB3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3373" y="1884517"/>
            <a:ext cx="9165253" cy="406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09585"/>
            <a:r>
              <a:rPr lang="es-ES_tradnl" sz="2800" b="1" i="1" dirty="0">
                <a:solidFill>
                  <a:srgbClr val="253D90"/>
                </a:solidFill>
                <a:latin typeface="Calibri bold italic" panose="020F07020304040A0204" pitchFamily="34" charset="0"/>
              </a:rPr>
              <a:t>Plan de Acción 2020, La CCC, una agencia para el desarrollo empresarial y productivo</a:t>
            </a:r>
          </a:p>
          <a:p>
            <a:pPr marL="2118" lvl="1" defTabSz="609585">
              <a:lnSpc>
                <a:spcPct val="80000"/>
              </a:lnSpc>
              <a:buClr>
                <a:srgbClr val="FF0353"/>
              </a:buClr>
              <a:buSzPct val="100000"/>
              <a:defRPr/>
            </a:pPr>
            <a:endParaRPr lang="es-CO" sz="2800" dirty="0">
              <a:solidFill>
                <a:srgbClr val="000000">
                  <a:lumMod val="65000"/>
                  <a:lumOff val="35000"/>
                </a:srgbClr>
              </a:solidFill>
              <a:latin typeface="Calibri"/>
            </a:endParaRPr>
          </a:p>
          <a:p>
            <a:pPr marL="2118" lvl="1" defTabSz="609585">
              <a:lnSpc>
                <a:spcPct val="80000"/>
              </a:lnSpc>
              <a:buClr>
                <a:srgbClr val="FF0353"/>
              </a:buClr>
              <a:buSzPct val="100000"/>
              <a:defRPr/>
            </a:pPr>
            <a:endParaRPr lang="es-CO" sz="2800" dirty="0">
              <a:solidFill>
                <a:srgbClr val="000000">
                  <a:lumMod val="65000"/>
                  <a:lumOff val="35000"/>
                </a:srgbClr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  <a:p>
            <a:pPr marL="383108" lvl="1" indent="-380990" defTabSz="609585">
              <a:lnSpc>
                <a:spcPct val="80000"/>
              </a:lnSpc>
              <a:buClr>
                <a:srgbClr val="FF0353"/>
              </a:buClr>
              <a:buSzPct val="100000"/>
              <a:buFont typeface="Wingdings" charset="2"/>
              <a:buChar char="§"/>
              <a:defRPr/>
            </a:pPr>
            <a:r>
              <a:rPr lang="es-CO" sz="2800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Nuestra Mega</a:t>
            </a:r>
          </a:p>
          <a:p>
            <a:pPr marL="2118" lvl="1" defTabSz="609585">
              <a:lnSpc>
                <a:spcPct val="80000"/>
              </a:lnSpc>
              <a:buClr>
                <a:srgbClr val="FF0353"/>
              </a:buClr>
              <a:buSzPct val="100000"/>
              <a:defRPr/>
            </a:pPr>
            <a:endParaRPr lang="es-CO" sz="2800" dirty="0">
              <a:solidFill>
                <a:srgbClr val="000000">
                  <a:lumMod val="65000"/>
                  <a:lumOff val="35000"/>
                </a:srgbClr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  <a:p>
            <a:pPr marL="383108" lvl="1" indent="-380990" defTabSz="609585">
              <a:lnSpc>
                <a:spcPct val="80000"/>
              </a:lnSpc>
              <a:buClr>
                <a:srgbClr val="FF0353"/>
              </a:buClr>
              <a:buSzPct val="100000"/>
              <a:buFont typeface="Wingdings" charset="2"/>
              <a:buChar char="§"/>
              <a:defRPr/>
            </a:pPr>
            <a:r>
              <a:rPr lang="es-CO" sz="2800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Consolidación y profundización de los programas y proyectos</a:t>
            </a:r>
          </a:p>
          <a:p>
            <a:pPr marL="383108" lvl="1" indent="-380990" defTabSz="609585">
              <a:lnSpc>
                <a:spcPct val="80000"/>
              </a:lnSpc>
              <a:buClr>
                <a:srgbClr val="FF0353"/>
              </a:buClr>
              <a:buSzPct val="100000"/>
              <a:buFont typeface="Wingdings" charset="2"/>
              <a:buChar char="§"/>
              <a:defRPr/>
            </a:pPr>
            <a:endParaRPr lang="es-CO" sz="2800" dirty="0">
              <a:solidFill>
                <a:srgbClr val="000000">
                  <a:lumMod val="65000"/>
                  <a:lumOff val="35000"/>
                </a:srgbClr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  <a:p>
            <a:pPr marL="383108" lvl="1" indent="-380990" defTabSz="609585">
              <a:lnSpc>
                <a:spcPct val="80000"/>
              </a:lnSpc>
              <a:buClr>
                <a:srgbClr val="FF0353"/>
              </a:buClr>
              <a:buSzPct val="100000"/>
              <a:buFont typeface="Wingdings" charset="2"/>
              <a:buChar char="§"/>
              <a:defRPr/>
            </a:pPr>
            <a:r>
              <a:rPr lang="es-CO" sz="2800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Fortalecimiento Corporativo</a:t>
            </a:r>
          </a:p>
          <a:p>
            <a:pPr marL="2118" lvl="1" defTabSz="609585">
              <a:lnSpc>
                <a:spcPct val="80000"/>
              </a:lnSpc>
              <a:buClr>
                <a:srgbClr val="FF0353"/>
              </a:buClr>
              <a:buSzPct val="100000"/>
              <a:defRPr/>
            </a:pPr>
            <a:endParaRPr lang="es-CO" sz="2800" b="1" i="1" dirty="0">
              <a:solidFill>
                <a:srgbClr val="000000">
                  <a:lumMod val="65000"/>
                  <a:lumOff val="35000"/>
                </a:srgbClr>
              </a:solidFill>
              <a:latin typeface="Calibri" panose="020F0502020204030204" pitchFamily="34" charset="0"/>
              <a:ea typeface="ＭＳ Ｐゴシック" charset="0"/>
              <a:cs typeface="Calibri bold italic" panose="020F07020304040A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A6863D95-BA7D-9043-A7B9-B6B83F17D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1389" y="566042"/>
            <a:ext cx="7165089" cy="1609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09585">
              <a:lnSpc>
                <a:spcPct val="80000"/>
              </a:lnSpc>
              <a:defRPr/>
            </a:pPr>
            <a:r>
              <a:rPr lang="es-ES_tradnl" sz="6133" dirty="0">
                <a:solidFill>
                  <a:srgbClr val="253D90"/>
                </a:solidFill>
                <a:latin typeface="AmpleSoft-Medium" pitchFamily="50" charset="0"/>
                <a:cs typeface="AmpleSoft Medium"/>
              </a:rPr>
              <a:t>Agenda</a:t>
            </a:r>
          </a:p>
          <a:p>
            <a:pPr defTabSz="609585">
              <a:lnSpc>
                <a:spcPct val="80000"/>
              </a:lnSpc>
              <a:defRPr/>
            </a:pPr>
            <a:r>
              <a:rPr lang="es-ES" sz="6133" dirty="0">
                <a:solidFill>
                  <a:srgbClr val="FFC724"/>
                </a:solidFill>
                <a:latin typeface="AmpleSoft-Medium" pitchFamily="50" charset="0"/>
                <a:cs typeface="AmpleSoft Bold"/>
              </a:rPr>
              <a:t>—</a:t>
            </a:r>
            <a:endParaRPr lang="da-DK" sz="6133" dirty="0">
              <a:solidFill>
                <a:srgbClr val="FFC724"/>
              </a:solidFill>
              <a:latin typeface="AmpleSoft-Medium" pitchFamily="50" charset="0"/>
              <a:cs typeface="AmpleSoft Bold"/>
            </a:endParaRPr>
          </a:p>
        </p:txBody>
      </p:sp>
    </p:spTree>
    <p:extLst>
      <p:ext uri="{BB962C8B-B14F-4D97-AF65-F5344CB8AC3E}">
        <p14:creationId xmlns:p14="http://schemas.microsoft.com/office/powerpoint/2010/main" val="149743135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>
            <a:extLst>
              <a:ext uri="{FF2B5EF4-FFF2-40B4-BE49-F238E27FC236}">
                <a16:creationId xmlns:a16="http://schemas.microsoft.com/office/drawing/2014/main" id="{1FCE7519-9A78-C24A-95FE-3F1964D72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373" y="389884"/>
            <a:ext cx="10407339" cy="1282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1219170">
              <a:defRPr/>
            </a:pPr>
            <a:r>
              <a:rPr lang="es-ES" sz="2667" dirty="0">
                <a:solidFill>
                  <a:srgbClr val="253D90"/>
                </a:solidFill>
                <a:latin typeface="+mj-lt"/>
              </a:rPr>
              <a:t>Diseñamos y ejecutamos programas, proyectos y servicios que brinden herramientas para el crecimiento de las empresas</a:t>
            </a:r>
          </a:p>
          <a:p>
            <a:pPr>
              <a:lnSpc>
                <a:spcPct val="90000"/>
              </a:lnSpc>
            </a:pPr>
            <a:endParaRPr lang="es-CO" sz="2667" dirty="0">
              <a:solidFill>
                <a:srgbClr val="253D90"/>
              </a:solidFill>
              <a:latin typeface="+mj-lt"/>
            </a:endParaRPr>
          </a:p>
        </p:txBody>
      </p:sp>
      <p:sp>
        <p:nvSpPr>
          <p:cNvPr id="15" name="Arc 34">
            <a:extLst>
              <a:ext uri="{FF2B5EF4-FFF2-40B4-BE49-F238E27FC236}">
                <a16:creationId xmlns:a16="http://schemas.microsoft.com/office/drawing/2014/main" id="{E162F3AA-ADF4-4BD0-8A1A-08A8EEA9EFB5}"/>
              </a:ext>
            </a:extLst>
          </p:cNvPr>
          <p:cNvSpPr/>
          <p:nvPr/>
        </p:nvSpPr>
        <p:spPr>
          <a:xfrm rot="18819844">
            <a:off x="-114840" y="115318"/>
            <a:ext cx="1449312" cy="1475265"/>
          </a:xfrm>
          <a:prstGeom prst="arc">
            <a:avLst>
              <a:gd name="adj1" fmla="val 16196098"/>
              <a:gd name="adj2" fmla="val 15344087"/>
            </a:avLst>
          </a:prstGeom>
          <a:noFill/>
          <a:ln w="373063" cap="rnd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1388DFC0-E327-4B6F-824A-EDEB165BF1F5}"/>
              </a:ext>
            </a:extLst>
          </p:cNvPr>
          <p:cNvSpPr/>
          <p:nvPr/>
        </p:nvSpPr>
        <p:spPr>
          <a:xfrm>
            <a:off x="-57401" y="170533"/>
            <a:ext cx="1334433" cy="1335712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 sz="2400"/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C3554177-BAA0-480A-8B13-E377B5A84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72" y="444132"/>
            <a:ext cx="940744" cy="93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s-ES_tradnl" sz="6667" b="1" dirty="0">
                <a:solidFill>
                  <a:schemeClr val="tx2"/>
                </a:solidFill>
                <a:latin typeface="AmpleSoft-Bold" panose="02000000000000000000" pitchFamily="50" charset="0"/>
                <a:cs typeface="AmpleSoft Bold"/>
              </a:rPr>
              <a:t>3</a:t>
            </a:r>
            <a:endParaRPr lang="da-DK" sz="6667" b="1" dirty="0">
              <a:solidFill>
                <a:schemeClr val="tx2"/>
              </a:solidFill>
              <a:latin typeface="AmpleSoft Bold"/>
              <a:cs typeface="AmpleSoft Bold"/>
            </a:endParaRPr>
          </a:p>
        </p:txBody>
      </p:sp>
      <p:sp>
        <p:nvSpPr>
          <p:cNvPr id="37" name="Text Box 2">
            <a:extLst>
              <a:ext uri="{FF2B5EF4-FFF2-40B4-BE49-F238E27FC236}">
                <a16:creationId xmlns:a16="http://schemas.microsoft.com/office/drawing/2014/main" id="{DF95DCE5-AD37-4D68-A10D-02AFE6C39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1380" y="2235924"/>
            <a:ext cx="4222394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117" lvl="1" indent="0" defTabSz="609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ES" dirty="0">
                <a:solidFill>
                  <a:srgbClr val="FF0353"/>
                </a:solidFill>
                <a:latin typeface="AmpleSoft-Bold"/>
                <a:ea typeface="+mn-ea"/>
                <a:cs typeface="Calibri" panose="020F0502020204030204" pitchFamily="34" charset="0"/>
              </a:rPr>
              <a:t>175</a:t>
            </a:r>
            <a:r>
              <a:rPr lang="es-ES" sz="18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Intervenciones realizadas</a:t>
            </a:r>
          </a:p>
          <a:p>
            <a:pPr marL="2117" lvl="1" indent="0" defTabSz="609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ES" altLang="es-CO" dirty="0">
                <a:solidFill>
                  <a:srgbClr val="FF0353"/>
                </a:solidFill>
                <a:latin typeface="AmpleSoft-Bold"/>
                <a:ea typeface="+mn-ea"/>
                <a:cs typeface="Calibri" panose="020F0502020204030204" pitchFamily="34" charset="0"/>
              </a:rPr>
              <a:t>8</a:t>
            </a:r>
            <a:r>
              <a:rPr lang="es-ES" altLang="es-CO" sz="18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altLang="es-C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Cámaras aliadas del suroccidente participando en el proyecto</a:t>
            </a:r>
          </a:p>
          <a:p>
            <a:pPr marL="2117" lvl="1" indent="0" defTabSz="609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ES" altLang="es-CO" dirty="0">
                <a:solidFill>
                  <a:srgbClr val="FF0353"/>
                </a:solidFill>
                <a:latin typeface="AmpleSoft-Bold"/>
                <a:ea typeface="+mn-ea"/>
                <a:cs typeface="Calibri" panose="020F0502020204030204" pitchFamily="34" charset="0"/>
              </a:rPr>
              <a:t>175</a:t>
            </a:r>
            <a:r>
              <a:rPr lang="es-ES" altLang="es-CO" sz="18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altLang="es-C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diagnósticos y planes de trabajo realizados</a:t>
            </a:r>
          </a:p>
        </p:txBody>
      </p:sp>
      <p:sp>
        <p:nvSpPr>
          <p:cNvPr id="38" name="object 4">
            <a:extLst>
              <a:ext uri="{FF2B5EF4-FFF2-40B4-BE49-F238E27FC236}">
                <a16:creationId xmlns:a16="http://schemas.microsoft.com/office/drawing/2014/main" id="{46FEE424-F46C-4D14-976E-D897AAB50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7524" y="1891186"/>
            <a:ext cx="38913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400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Fábricas de Productividad</a:t>
            </a:r>
          </a:p>
        </p:txBody>
      </p:sp>
      <p:sp>
        <p:nvSpPr>
          <p:cNvPr id="39" name="Text Box 2">
            <a:extLst>
              <a:ext uri="{FF2B5EF4-FFF2-40B4-BE49-F238E27FC236}">
                <a16:creationId xmlns:a16="http://schemas.microsoft.com/office/drawing/2014/main" id="{1E748D58-DEE1-4477-A100-976F1EC13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1380" y="4806418"/>
            <a:ext cx="377594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117" lvl="1" indent="0" defTabSz="609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ES_tradnl" altLang="es-CO" dirty="0">
                <a:solidFill>
                  <a:srgbClr val="FF0353"/>
                </a:solidFill>
                <a:latin typeface="AmpleSoft-Bold"/>
                <a:ea typeface="+mn-ea"/>
                <a:cs typeface="Calibri" panose="020F0502020204030204" pitchFamily="34" charset="0"/>
              </a:rPr>
              <a:t>30</a:t>
            </a:r>
            <a:r>
              <a:rPr lang="es-ES" altLang="es-CO" sz="17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altLang="es-C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Empresas proveedoras vinculadas</a:t>
            </a:r>
          </a:p>
          <a:p>
            <a:pPr marL="2117" lvl="1" indent="0" defTabSz="609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ES" altLang="es-CO" dirty="0">
                <a:solidFill>
                  <a:srgbClr val="FF0353"/>
                </a:solidFill>
                <a:latin typeface="AmpleSoft-Bold"/>
                <a:ea typeface="+mn-ea"/>
                <a:cs typeface="Calibri" panose="020F0502020204030204" pitchFamily="34" charset="0"/>
              </a:rPr>
              <a:t>6</a:t>
            </a:r>
            <a:r>
              <a:rPr lang="es-ES" altLang="es-CO" sz="17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altLang="es-C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Empresas anclas vinculadas</a:t>
            </a:r>
            <a:endParaRPr lang="es-CO" altLang="es-CO" sz="16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ES" altLang="es-CO" dirty="0">
                <a:solidFill>
                  <a:srgbClr val="FF0353"/>
                </a:solidFill>
                <a:latin typeface="AmpleSoft-Bold"/>
                <a:ea typeface="+mn-ea"/>
                <a:cs typeface="Calibri" panose="020F0502020204030204" pitchFamily="34" charset="0"/>
              </a:rPr>
              <a:t>1</a:t>
            </a:r>
            <a:r>
              <a:rPr lang="es-ES" altLang="es-CO" sz="17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altLang="es-C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Proyectos desarrollado</a:t>
            </a:r>
          </a:p>
        </p:txBody>
      </p:sp>
      <p:sp>
        <p:nvSpPr>
          <p:cNvPr id="40" name="object 4">
            <a:extLst>
              <a:ext uri="{FF2B5EF4-FFF2-40B4-BE49-F238E27FC236}">
                <a16:creationId xmlns:a16="http://schemas.microsoft.com/office/drawing/2014/main" id="{C3637271-7FA3-4C29-ADD9-CFED120E5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1529" y="4398692"/>
            <a:ext cx="41670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400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Prepárate para ser proveedor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AA35BFA-266D-4B8F-8562-738666B947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2" t="-1" r="14445" b="14976"/>
          <a:stretch/>
        </p:blipFill>
        <p:spPr>
          <a:xfrm>
            <a:off x="558506" y="3248830"/>
            <a:ext cx="1437052" cy="1686142"/>
          </a:xfrm>
          <a:prstGeom prst="rect">
            <a:avLst/>
          </a:prstGeom>
        </p:spPr>
      </p:pic>
      <p:grpSp>
        <p:nvGrpSpPr>
          <p:cNvPr id="50" name="Group 155">
            <a:extLst>
              <a:ext uri="{FF2B5EF4-FFF2-40B4-BE49-F238E27FC236}">
                <a16:creationId xmlns:a16="http://schemas.microsoft.com/office/drawing/2014/main" id="{7C2E7A1E-D616-41D2-B840-A6AA4C2AF67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708535" y="3728241"/>
            <a:ext cx="261157" cy="261157"/>
            <a:chOff x="3291" y="2116"/>
            <a:chExt cx="480" cy="480"/>
          </a:xfrm>
          <a:solidFill>
            <a:schemeClr val="accent5"/>
          </a:solidFill>
        </p:grpSpPr>
        <p:sp>
          <p:nvSpPr>
            <p:cNvPr id="51" name="Freeform 157">
              <a:extLst>
                <a:ext uri="{FF2B5EF4-FFF2-40B4-BE49-F238E27FC236}">
                  <a16:creationId xmlns:a16="http://schemas.microsoft.com/office/drawing/2014/main" id="{C02DE8E1-CBEC-4213-B8DF-01B28AEC1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158">
              <a:extLst>
                <a:ext uri="{FF2B5EF4-FFF2-40B4-BE49-F238E27FC236}">
                  <a16:creationId xmlns:a16="http://schemas.microsoft.com/office/drawing/2014/main" id="{4F195876-48C4-4EF9-9ADE-378CADA237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3" name="Rectángulo 52">
            <a:extLst>
              <a:ext uri="{FF2B5EF4-FFF2-40B4-BE49-F238E27FC236}">
                <a16:creationId xmlns:a16="http://schemas.microsoft.com/office/drawing/2014/main" id="{9AB63461-A78C-461E-97A5-4CE0433C2016}"/>
              </a:ext>
            </a:extLst>
          </p:cNvPr>
          <p:cNvSpPr/>
          <p:nvPr/>
        </p:nvSpPr>
        <p:spPr>
          <a:xfrm>
            <a:off x="6910688" y="3663177"/>
            <a:ext cx="27449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599,5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 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65FD36BE-AD5C-451B-AC93-D266CDDB6540}"/>
              </a:ext>
            </a:extLst>
          </p:cNvPr>
          <p:cNvSpPr/>
          <p:nvPr/>
        </p:nvSpPr>
        <p:spPr>
          <a:xfrm>
            <a:off x="6910688" y="5990860"/>
            <a:ext cx="20458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$25,0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 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sp>
        <p:nvSpPr>
          <p:cNvPr id="58" name="Text Box 2">
            <a:extLst>
              <a:ext uri="{FF2B5EF4-FFF2-40B4-BE49-F238E27FC236}">
                <a16:creationId xmlns:a16="http://schemas.microsoft.com/office/drawing/2014/main" id="{A5BB7ED4-3A42-4BDC-AB06-D440BE8AA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6457" y="2314475"/>
            <a:ext cx="358665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117" lvl="1" indent="0" defTabSz="609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ES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 el referente nacional en el desarrollo de programas para el incremento de la productividad en las </a:t>
            </a:r>
            <a:r>
              <a:rPr lang="es-ES" sz="1600" dirty="0" err="1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Mipymes</a:t>
            </a:r>
            <a:r>
              <a:rPr lang="es-ES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9" name="Text Box 2">
            <a:extLst>
              <a:ext uri="{FF2B5EF4-FFF2-40B4-BE49-F238E27FC236}">
                <a16:creationId xmlns:a16="http://schemas.microsoft.com/office/drawing/2014/main" id="{F81F4E5A-93B1-4D0E-9BE8-47A319985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1529" y="4934972"/>
            <a:ext cx="377594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117" lvl="1" indent="0" defTabSz="609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ES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Somos el referente regional en el desarrollo de programas para el fortalecimiento de cadenas productivas. </a:t>
            </a:r>
          </a:p>
        </p:txBody>
      </p:sp>
      <p:cxnSp>
        <p:nvCxnSpPr>
          <p:cNvPr id="60" name="Conector recto 70">
            <a:extLst>
              <a:ext uri="{FF2B5EF4-FFF2-40B4-BE49-F238E27FC236}">
                <a16:creationId xmlns:a16="http://schemas.microsoft.com/office/drawing/2014/main" id="{9226E337-0817-48B9-AB7C-B9136C34CD6C}"/>
              </a:ext>
            </a:extLst>
          </p:cNvPr>
          <p:cNvCxnSpPr>
            <a:cxnSpLocks/>
          </p:cNvCxnSpPr>
          <p:nvPr/>
        </p:nvCxnSpPr>
        <p:spPr>
          <a:xfrm>
            <a:off x="1898423" y="4184774"/>
            <a:ext cx="9184055" cy="0"/>
          </a:xfrm>
          <a:prstGeom prst="line">
            <a:avLst/>
          </a:prstGeom>
          <a:ln w="3175">
            <a:solidFill>
              <a:schemeClr val="tx2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1" name="Group 155">
            <a:extLst>
              <a:ext uri="{FF2B5EF4-FFF2-40B4-BE49-F238E27FC236}">
                <a16:creationId xmlns:a16="http://schemas.microsoft.com/office/drawing/2014/main" id="{3F0AB669-5602-4AEA-8180-CDC9FA8F05C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708535" y="6056278"/>
            <a:ext cx="261157" cy="261157"/>
            <a:chOff x="3291" y="2116"/>
            <a:chExt cx="480" cy="480"/>
          </a:xfrm>
          <a:solidFill>
            <a:schemeClr val="accent5"/>
          </a:solidFill>
        </p:grpSpPr>
        <p:sp>
          <p:nvSpPr>
            <p:cNvPr id="62" name="Freeform 157">
              <a:extLst>
                <a:ext uri="{FF2B5EF4-FFF2-40B4-BE49-F238E27FC236}">
                  <a16:creationId xmlns:a16="http://schemas.microsoft.com/office/drawing/2014/main" id="{FE46BEF1-CE5D-4370-A281-35C6C6902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Freeform 158">
              <a:extLst>
                <a:ext uri="{FF2B5EF4-FFF2-40B4-BE49-F238E27FC236}">
                  <a16:creationId xmlns:a16="http://schemas.microsoft.com/office/drawing/2014/main" id="{35F3E49C-3DE6-48D8-8616-728806B713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86813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8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37" grpId="0" autoUpdateAnimBg="0"/>
      <p:bldP spid="38" grpId="0"/>
      <p:bldP spid="39" grpId="0" autoUpdateAnimBg="0"/>
      <p:bldP spid="40" grpId="0"/>
      <p:bldP spid="58" grpId="0" autoUpdateAnimBg="0"/>
      <p:bldP spid="59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>
            <a:extLst>
              <a:ext uri="{FF2B5EF4-FFF2-40B4-BE49-F238E27FC236}">
                <a16:creationId xmlns:a16="http://schemas.microsoft.com/office/drawing/2014/main" id="{1FCE7519-9A78-C24A-95FE-3F1964D72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373" y="389884"/>
            <a:ext cx="10407339" cy="1282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1219170">
              <a:defRPr/>
            </a:pPr>
            <a:r>
              <a:rPr lang="es-ES" sz="2667" dirty="0">
                <a:solidFill>
                  <a:srgbClr val="253D90"/>
                </a:solidFill>
                <a:latin typeface="+mj-lt"/>
              </a:rPr>
              <a:t>Diseñamos y ejecutamos programas, proyectos y servicios que brinden herramientas para el crecimiento de las empresas</a:t>
            </a:r>
          </a:p>
          <a:p>
            <a:pPr>
              <a:lnSpc>
                <a:spcPct val="90000"/>
              </a:lnSpc>
            </a:pPr>
            <a:endParaRPr lang="es-CO" sz="2667" dirty="0">
              <a:solidFill>
                <a:srgbClr val="253D90"/>
              </a:solidFill>
              <a:latin typeface="+mj-lt"/>
            </a:endParaRPr>
          </a:p>
        </p:txBody>
      </p:sp>
      <p:sp>
        <p:nvSpPr>
          <p:cNvPr id="15" name="Arc 34">
            <a:extLst>
              <a:ext uri="{FF2B5EF4-FFF2-40B4-BE49-F238E27FC236}">
                <a16:creationId xmlns:a16="http://schemas.microsoft.com/office/drawing/2014/main" id="{E162F3AA-ADF4-4BD0-8A1A-08A8EEA9EFB5}"/>
              </a:ext>
            </a:extLst>
          </p:cNvPr>
          <p:cNvSpPr/>
          <p:nvPr/>
        </p:nvSpPr>
        <p:spPr>
          <a:xfrm rot="18819844">
            <a:off x="-114840" y="115318"/>
            <a:ext cx="1449312" cy="1475265"/>
          </a:xfrm>
          <a:prstGeom prst="arc">
            <a:avLst>
              <a:gd name="adj1" fmla="val 16196098"/>
              <a:gd name="adj2" fmla="val 15344087"/>
            </a:avLst>
          </a:prstGeom>
          <a:noFill/>
          <a:ln w="373063" cap="rnd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1388DFC0-E327-4B6F-824A-EDEB165BF1F5}"/>
              </a:ext>
            </a:extLst>
          </p:cNvPr>
          <p:cNvSpPr/>
          <p:nvPr/>
        </p:nvSpPr>
        <p:spPr>
          <a:xfrm>
            <a:off x="-57401" y="170533"/>
            <a:ext cx="1334433" cy="1335712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 sz="2400"/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C3554177-BAA0-480A-8B13-E377B5A84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72" y="444132"/>
            <a:ext cx="940744" cy="93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s-ES_tradnl" sz="6667" b="1" dirty="0">
                <a:solidFill>
                  <a:schemeClr val="tx2"/>
                </a:solidFill>
                <a:latin typeface="AmpleSoft-Bold" panose="02000000000000000000" pitchFamily="50" charset="0"/>
                <a:cs typeface="AmpleSoft Bold"/>
              </a:rPr>
              <a:t>3</a:t>
            </a:r>
            <a:endParaRPr lang="da-DK" sz="6667" b="1" dirty="0">
              <a:solidFill>
                <a:schemeClr val="tx2"/>
              </a:solidFill>
              <a:latin typeface="AmpleSoft Bold"/>
              <a:cs typeface="AmpleSoft Bold"/>
            </a:endParaRP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405A2891-2810-4785-B818-7FB8C07B0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621" y="3026248"/>
            <a:ext cx="3701001" cy="1400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117" lvl="1" indent="0" defTabSz="609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ES" sz="17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Centro de Crecimiento es la puerta de entrada para todas las empresas, entregando información de valor y servicios para su fortalecimiento empresarial. </a:t>
            </a: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CF06F540-7C28-4B17-B9A4-A184F414D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7628" y="2196971"/>
            <a:ext cx="462312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400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Centro de Crecimiento Empresarial</a:t>
            </a:r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id="{9B6EE1C0-283C-42D1-BF94-4AF29664F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6436" y="2950512"/>
            <a:ext cx="2828538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117" lvl="1" indent="0" algn="just" defTabSz="609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ES" sz="17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Promover la transformación digital de las empresas en crecimiento para contribuir en su competitividad.</a:t>
            </a:r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0712DC69-7D96-49A5-8E3D-8BC410570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7870" y="2129720"/>
            <a:ext cx="42602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ES" altLang="es-CO" sz="2400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Centro de Transformación Digital Empresarial</a:t>
            </a:r>
            <a:endParaRPr lang="es-CO" altLang="es-CO" sz="2400" dirty="0">
              <a:solidFill>
                <a:srgbClr val="FF0353"/>
              </a:solidFill>
              <a:latin typeface="AmpleSoft-Bold"/>
              <a:cs typeface="Calibri" panose="020F050202020403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26E0F26-C8A4-45A7-84CC-D7E437880E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" t="8696" r="3384" b="20209"/>
          <a:stretch/>
        </p:blipFill>
        <p:spPr>
          <a:xfrm>
            <a:off x="4937157" y="4271649"/>
            <a:ext cx="1683733" cy="1282595"/>
          </a:xfrm>
          <a:prstGeom prst="rect">
            <a:avLst/>
          </a:prstGeom>
        </p:spPr>
      </p:pic>
      <p:grpSp>
        <p:nvGrpSpPr>
          <p:cNvPr id="17" name="Group 5">
            <a:extLst>
              <a:ext uri="{FF2B5EF4-FFF2-40B4-BE49-F238E27FC236}">
                <a16:creationId xmlns:a16="http://schemas.microsoft.com/office/drawing/2014/main" id="{5DCF7CAE-B120-4519-9A5A-6C5793FA445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560269" y="4316924"/>
            <a:ext cx="763545" cy="593153"/>
            <a:chOff x="546" y="831"/>
            <a:chExt cx="475" cy="369"/>
          </a:xfrm>
          <a:solidFill>
            <a:srgbClr val="FF0353"/>
          </a:solidFill>
        </p:grpSpPr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30E6593F-0AF3-47A7-AAD6-87E5BF5FD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" y="1051"/>
              <a:ext cx="169" cy="63"/>
            </a:xfrm>
            <a:custGeom>
              <a:avLst/>
              <a:gdLst>
                <a:gd name="T0" fmla="*/ 660 w 1187"/>
                <a:gd name="T1" fmla="*/ 4 h 447"/>
                <a:gd name="T2" fmla="*/ 801 w 1187"/>
                <a:gd name="T3" fmla="*/ 28 h 447"/>
                <a:gd name="T4" fmla="*/ 933 w 1187"/>
                <a:gd name="T5" fmla="*/ 75 h 447"/>
                <a:gd name="T6" fmla="*/ 1054 w 1187"/>
                <a:gd name="T7" fmla="*/ 141 h 447"/>
                <a:gd name="T8" fmla="*/ 1161 w 1187"/>
                <a:gd name="T9" fmla="*/ 225 h 447"/>
                <a:gd name="T10" fmla="*/ 1182 w 1187"/>
                <a:gd name="T11" fmla="*/ 256 h 447"/>
                <a:gd name="T12" fmla="*/ 1187 w 1187"/>
                <a:gd name="T13" fmla="*/ 292 h 447"/>
                <a:gd name="T14" fmla="*/ 1176 w 1187"/>
                <a:gd name="T15" fmla="*/ 326 h 447"/>
                <a:gd name="T16" fmla="*/ 1090 w 1187"/>
                <a:gd name="T17" fmla="*/ 420 h 447"/>
                <a:gd name="T18" fmla="*/ 1058 w 1187"/>
                <a:gd name="T19" fmla="*/ 441 h 447"/>
                <a:gd name="T20" fmla="*/ 1022 w 1187"/>
                <a:gd name="T21" fmla="*/ 447 h 447"/>
                <a:gd name="T22" fmla="*/ 986 w 1187"/>
                <a:gd name="T23" fmla="*/ 437 h 447"/>
                <a:gd name="T24" fmla="*/ 932 w 1187"/>
                <a:gd name="T25" fmla="*/ 392 h 447"/>
                <a:gd name="T26" fmla="*/ 844 w 1187"/>
                <a:gd name="T27" fmla="*/ 337 h 447"/>
                <a:gd name="T28" fmla="*/ 747 w 1187"/>
                <a:gd name="T29" fmla="*/ 299 h 447"/>
                <a:gd name="T30" fmla="*/ 642 w 1187"/>
                <a:gd name="T31" fmla="*/ 278 h 447"/>
                <a:gd name="T32" fmla="*/ 526 w 1187"/>
                <a:gd name="T33" fmla="*/ 278 h 447"/>
                <a:gd name="T34" fmla="*/ 411 w 1187"/>
                <a:gd name="T35" fmla="*/ 303 h 447"/>
                <a:gd name="T36" fmla="*/ 306 w 1187"/>
                <a:gd name="T37" fmla="*/ 350 h 447"/>
                <a:gd name="T38" fmla="*/ 214 w 1187"/>
                <a:gd name="T39" fmla="*/ 416 h 447"/>
                <a:gd name="T40" fmla="*/ 182 w 1187"/>
                <a:gd name="T41" fmla="*/ 432 h 447"/>
                <a:gd name="T42" fmla="*/ 146 w 1187"/>
                <a:gd name="T43" fmla="*/ 434 h 447"/>
                <a:gd name="T44" fmla="*/ 112 w 1187"/>
                <a:gd name="T45" fmla="*/ 420 h 447"/>
                <a:gd name="T46" fmla="*/ 23 w 1187"/>
                <a:gd name="T47" fmla="*/ 329 h 447"/>
                <a:gd name="T48" fmla="*/ 3 w 1187"/>
                <a:gd name="T49" fmla="*/ 296 h 447"/>
                <a:gd name="T50" fmla="*/ 1 w 1187"/>
                <a:gd name="T51" fmla="*/ 260 h 447"/>
                <a:gd name="T52" fmla="*/ 15 w 1187"/>
                <a:gd name="T53" fmla="*/ 225 h 447"/>
                <a:gd name="T54" fmla="*/ 79 w 1187"/>
                <a:gd name="T55" fmla="*/ 169 h 447"/>
                <a:gd name="T56" fmla="*/ 191 w 1187"/>
                <a:gd name="T57" fmla="*/ 98 h 447"/>
                <a:gd name="T58" fmla="*/ 314 w 1187"/>
                <a:gd name="T59" fmla="*/ 45 h 447"/>
                <a:gd name="T60" fmla="*/ 446 w 1187"/>
                <a:gd name="T61" fmla="*/ 12 h 447"/>
                <a:gd name="T62" fmla="*/ 587 w 1187"/>
                <a:gd name="T63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87" h="447">
                  <a:moveTo>
                    <a:pt x="587" y="0"/>
                  </a:moveTo>
                  <a:lnTo>
                    <a:pt x="660" y="4"/>
                  </a:lnTo>
                  <a:lnTo>
                    <a:pt x="731" y="13"/>
                  </a:lnTo>
                  <a:lnTo>
                    <a:pt x="801" y="28"/>
                  </a:lnTo>
                  <a:lnTo>
                    <a:pt x="869" y="48"/>
                  </a:lnTo>
                  <a:lnTo>
                    <a:pt x="933" y="75"/>
                  </a:lnTo>
                  <a:lnTo>
                    <a:pt x="995" y="105"/>
                  </a:lnTo>
                  <a:lnTo>
                    <a:pt x="1054" y="141"/>
                  </a:lnTo>
                  <a:lnTo>
                    <a:pt x="1109" y="181"/>
                  </a:lnTo>
                  <a:lnTo>
                    <a:pt x="1161" y="225"/>
                  </a:lnTo>
                  <a:lnTo>
                    <a:pt x="1174" y="240"/>
                  </a:lnTo>
                  <a:lnTo>
                    <a:pt x="1182" y="256"/>
                  </a:lnTo>
                  <a:lnTo>
                    <a:pt x="1187" y="273"/>
                  </a:lnTo>
                  <a:lnTo>
                    <a:pt x="1187" y="292"/>
                  </a:lnTo>
                  <a:lnTo>
                    <a:pt x="1183" y="309"/>
                  </a:lnTo>
                  <a:lnTo>
                    <a:pt x="1176" y="326"/>
                  </a:lnTo>
                  <a:lnTo>
                    <a:pt x="1164" y="342"/>
                  </a:lnTo>
                  <a:lnTo>
                    <a:pt x="1090" y="420"/>
                  </a:lnTo>
                  <a:lnTo>
                    <a:pt x="1075" y="433"/>
                  </a:lnTo>
                  <a:lnTo>
                    <a:pt x="1058" y="441"/>
                  </a:lnTo>
                  <a:lnTo>
                    <a:pt x="1040" y="446"/>
                  </a:lnTo>
                  <a:lnTo>
                    <a:pt x="1022" y="447"/>
                  </a:lnTo>
                  <a:lnTo>
                    <a:pt x="1003" y="444"/>
                  </a:lnTo>
                  <a:lnTo>
                    <a:pt x="986" y="437"/>
                  </a:lnTo>
                  <a:lnTo>
                    <a:pt x="971" y="426"/>
                  </a:lnTo>
                  <a:lnTo>
                    <a:pt x="932" y="392"/>
                  </a:lnTo>
                  <a:lnTo>
                    <a:pt x="889" y="363"/>
                  </a:lnTo>
                  <a:lnTo>
                    <a:pt x="844" y="337"/>
                  </a:lnTo>
                  <a:lnTo>
                    <a:pt x="797" y="316"/>
                  </a:lnTo>
                  <a:lnTo>
                    <a:pt x="747" y="299"/>
                  </a:lnTo>
                  <a:lnTo>
                    <a:pt x="696" y="286"/>
                  </a:lnTo>
                  <a:lnTo>
                    <a:pt x="642" y="278"/>
                  </a:lnTo>
                  <a:lnTo>
                    <a:pt x="587" y="275"/>
                  </a:lnTo>
                  <a:lnTo>
                    <a:pt x="526" y="278"/>
                  </a:lnTo>
                  <a:lnTo>
                    <a:pt x="468" y="288"/>
                  </a:lnTo>
                  <a:lnTo>
                    <a:pt x="411" y="303"/>
                  </a:lnTo>
                  <a:lnTo>
                    <a:pt x="357" y="324"/>
                  </a:lnTo>
                  <a:lnTo>
                    <a:pt x="306" y="350"/>
                  </a:lnTo>
                  <a:lnTo>
                    <a:pt x="258" y="380"/>
                  </a:lnTo>
                  <a:lnTo>
                    <a:pt x="214" y="416"/>
                  </a:lnTo>
                  <a:lnTo>
                    <a:pt x="199" y="426"/>
                  </a:lnTo>
                  <a:lnTo>
                    <a:pt x="182" y="432"/>
                  </a:lnTo>
                  <a:lnTo>
                    <a:pt x="164" y="435"/>
                  </a:lnTo>
                  <a:lnTo>
                    <a:pt x="146" y="434"/>
                  </a:lnTo>
                  <a:lnTo>
                    <a:pt x="129" y="429"/>
                  </a:lnTo>
                  <a:lnTo>
                    <a:pt x="112" y="420"/>
                  </a:lnTo>
                  <a:lnTo>
                    <a:pt x="98" y="408"/>
                  </a:lnTo>
                  <a:lnTo>
                    <a:pt x="23" y="329"/>
                  </a:lnTo>
                  <a:lnTo>
                    <a:pt x="12" y="313"/>
                  </a:lnTo>
                  <a:lnTo>
                    <a:pt x="3" y="296"/>
                  </a:lnTo>
                  <a:lnTo>
                    <a:pt x="0" y="278"/>
                  </a:lnTo>
                  <a:lnTo>
                    <a:pt x="1" y="260"/>
                  </a:lnTo>
                  <a:lnTo>
                    <a:pt x="6" y="242"/>
                  </a:lnTo>
                  <a:lnTo>
                    <a:pt x="15" y="225"/>
                  </a:lnTo>
                  <a:lnTo>
                    <a:pt x="28" y="211"/>
                  </a:lnTo>
                  <a:lnTo>
                    <a:pt x="79" y="169"/>
                  </a:lnTo>
                  <a:lnTo>
                    <a:pt x="134" y="132"/>
                  </a:lnTo>
                  <a:lnTo>
                    <a:pt x="191" y="98"/>
                  </a:lnTo>
                  <a:lnTo>
                    <a:pt x="252" y="70"/>
                  </a:lnTo>
                  <a:lnTo>
                    <a:pt x="314" y="45"/>
                  </a:lnTo>
                  <a:lnTo>
                    <a:pt x="379" y="26"/>
                  </a:lnTo>
                  <a:lnTo>
                    <a:pt x="446" y="12"/>
                  </a:lnTo>
                  <a:lnTo>
                    <a:pt x="516" y="4"/>
                  </a:lnTo>
                  <a:lnTo>
                    <a:pt x="5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E6231F24-59A9-4439-A7FF-2600429DBE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" y="941"/>
              <a:ext cx="323" cy="93"/>
            </a:xfrm>
            <a:custGeom>
              <a:avLst/>
              <a:gdLst>
                <a:gd name="T0" fmla="*/ 1220 w 2257"/>
                <a:gd name="T1" fmla="*/ 3 h 654"/>
                <a:gd name="T2" fmla="*/ 1411 w 2257"/>
                <a:gd name="T3" fmla="*/ 25 h 654"/>
                <a:gd name="T4" fmla="*/ 1595 w 2257"/>
                <a:gd name="T5" fmla="*/ 69 h 654"/>
                <a:gd name="T6" fmla="*/ 1770 w 2257"/>
                <a:gd name="T7" fmla="*/ 133 h 654"/>
                <a:gd name="T8" fmla="*/ 1935 w 2257"/>
                <a:gd name="T9" fmla="*/ 216 h 654"/>
                <a:gd name="T10" fmla="*/ 2089 w 2257"/>
                <a:gd name="T11" fmla="*/ 314 h 654"/>
                <a:gd name="T12" fmla="*/ 2230 w 2257"/>
                <a:gd name="T13" fmla="*/ 430 h 654"/>
                <a:gd name="T14" fmla="*/ 2251 w 2257"/>
                <a:gd name="T15" fmla="*/ 461 h 654"/>
                <a:gd name="T16" fmla="*/ 2257 w 2257"/>
                <a:gd name="T17" fmla="*/ 498 h 654"/>
                <a:gd name="T18" fmla="*/ 2246 w 2257"/>
                <a:gd name="T19" fmla="*/ 532 h 654"/>
                <a:gd name="T20" fmla="*/ 2158 w 2257"/>
                <a:gd name="T21" fmla="*/ 628 h 654"/>
                <a:gd name="T22" fmla="*/ 2127 w 2257"/>
                <a:gd name="T23" fmla="*/ 648 h 654"/>
                <a:gd name="T24" fmla="*/ 2091 w 2257"/>
                <a:gd name="T25" fmla="*/ 654 h 654"/>
                <a:gd name="T26" fmla="*/ 2056 w 2257"/>
                <a:gd name="T27" fmla="*/ 643 h 654"/>
                <a:gd name="T28" fmla="*/ 1978 w 2257"/>
                <a:gd name="T29" fmla="*/ 579 h 654"/>
                <a:gd name="T30" fmla="*/ 1846 w 2257"/>
                <a:gd name="T31" fmla="*/ 483 h 654"/>
                <a:gd name="T32" fmla="*/ 1700 w 2257"/>
                <a:gd name="T33" fmla="*/ 404 h 654"/>
                <a:gd name="T34" fmla="*/ 1545 w 2257"/>
                <a:gd name="T35" fmla="*/ 342 h 654"/>
                <a:gd name="T36" fmla="*/ 1381 w 2257"/>
                <a:gd name="T37" fmla="*/ 299 h 654"/>
                <a:gd name="T38" fmla="*/ 1209 w 2257"/>
                <a:gd name="T39" fmla="*/ 278 h 654"/>
                <a:gd name="T40" fmla="*/ 1027 w 2257"/>
                <a:gd name="T41" fmla="*/ 278 h 654"/>
                <a:gd name="T42" fmla="*/ 844 w 2257"/>
                <a:gd name="T43" fmla="*/ 303 h 654"/>
                <a:gd name="T44" fmla="*/ 670 w 2257"/>
                <a:gd name="T45" fmla="*/ 352 h 654"/>
                <a:gd name="T46" fmla="*/ 506 w 2257"/>
                <a:gd name="T47" fmla="*/ 421 h 654"/>
                <a:gd name="T48" fmla="*/ 354 w 2257"/>
                <a:gd name="T49" fmla="*/ 512 h 654"/>
                <a:gd name="T50" fmla="*/ 216 w 2257"/>
                <a:gd name="T51" fmla="*/ 621 h 654"/>
                <a:gd name="T52" fmla="*/ 183 w 2257"/>
                <a:gd name="T53" fmla="*/ 638 h 654"/>
                <a:gd name="T54" fmla="*/ 147 w 2257"/>
                <a:gd name="T55" fmla="*/ 640 h 654"/>
                <a:gd name="T56" fmla="*/ 114 w 2257"/>
                <a:gd name="T57" fmla="*/ 628 h 654"/>
                <a:gd name="T58" fmla="*/ 22 w 2257"/>
                <a:gd name="T59" fmla="*/ 535 h 654"/>
                <a:gd name="T60" fmla="*/ 3 w 2257"/>
                <a:gd name="T61" fmla="*/ 502 h 654"/>
                <a:gd name="T62" fmla="*/ 1 w 2257"/>
                <a:gd name="T63" fmla="*/ 465 h 654"/>
                <a:gd name="T64" fmla="*/ 15 w 2257"/>
                <a:gd name="T65" fmla="*/ 431 h 654"/>
                <a:gd name="T66" fmla="*/ 97 w 2257"/>
                <a:gd name="T67" fmla="*/ 358 h 654"/>
                <a:gd name="T68" fmla="*/ 242 w 2257"/>
                <a:gd name="T69" fmla="*/ 254 h 654"/>
                <a:gd name="T70" fmla="*/ 400 w 2257"/>
                <a:gd name="T71" fmla="*/ 166 h 654"/>
                <a:gd name="T72" fmla="*/ 568 w 2257"/>
                <a:gd name="T73" fmla="*/ 95 h 654"/>
                <a:gd name="T74" fmla="*/ 745 w 2257"/>
                <a:gd name="T75" fmla="*/ 43 h 654"/>
                <a:gd name="T76" fmla="*/ 930 w 2257"/>
                <a:gd name="T77" fmla="*/ 11 h 654"/>
                <a:gd name="T78" fmla="*/ 1122 w 2257"/>
                <a:gd name="T79" fmla="*/ 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257" h="654">
                  <a:moveTo>
                    <a:pt x="1122" y="0"/>
                  </a:moveTo>
                  <a:lnTo>
                    <a:pt x="1220" y="3"/>
                  </a:lnTo>
                  <a:lnTo>
                    <a:pt x="1316" y="11"/>
                  </a:lnTo>
                  <a:lnTo>
                    <a:pt x="1411" y="25"/>
                  </a:lnTo>
                  <a:lnTo>
                    <a:pt x="1504" y="45"/>
                  </a:lnTo>
                  <a:lnTo>
                    <a:pt x="1595" y="69"/>
                  </a:lnTo>
                  <a:lnTo>
                    <a:pt x="1684" y="98"/>
                  </a:lnTo>
                  <a:lnTo>
                    <a:pt x="1770" y="133"/>
                  </a:lnTo>
                  <a:lnTo>
                    <a:pt x="1854" y="172"/>
                  </a:lnTo>
                  <a:lnTo>
                    <a:pt x="1935" y="216"/>
                  </a:lnTo>
                  <a:lnTo>
                    <a:pt x="2014" y="262"/>
                  </a:lnTo>
                  <a:lnTo>
                    <a:pt x="2089" y="314"/>
                  </a:lnTo>
                  <a:lnTo>
                    <a:pt x="2161" y="370"/>
                  </a:lnTo>
                  <a:lnTo>
                    <a:pt x="2230" y="430"/>
                  </a:lnTo>
                  <a:lnTo>
                    <a:pt x="2243" y="445"/>
                  </a:lnTo>
                  <a:lnTo>
                    <a:pt x="2251" y="461"/>
                  </a:lnTo>
                  <a:lnTo>
                    <a:pt x="2256" y="479"/>
                  </a:lnTo>
                  <a:lnTo>
                    <a:pt x="2257" y="498"/>
                  </a:lnTo>
                  <a:lnTo>
                    <a:pt x="2254" y="515"/>
                  </a:lnTo>
                  <a:lnTo>
                    <a:pt x="2246" y="532"/>
                  </a:lnTo>
                  <a:lnTo>
                    <a:pt x="2235" y="547"/>
                  </a:lnTo>
                  <a:lnTo>
                    <a:pt x="2158" y="628"/>
                  </a:lnTo>
                  <a:lnTo>
                    <a:pt x="2143" y="640"/>
                  </a:lnTo>
                  <a:lnTo>
                    <a:pt x="2127" y="648"/>
                  </a:lnTo>
                  <a:lnTo>
                    <a:pt x="2109" y="653"/>
                  </a:lnTo>
                  <a:lnTo>
                    <a:pt x="2091" y="654"/>
                  </a:lnTo>
                  <a:lnTo>
                    <a:pt x="2073" y="650"/>
                  </a:lnTo>
                  <a:lnTo>
                    <a:pt x="2056" y="643"/>
                  </a:lnTo>
                  <a:lnTo>
                    <a:pt x="2040" y="632"/>
                  </a:lnTo>
                  <a:lnTo>
                    <a:pt x="1978" y="579"/>
                  </a:lnTo>
                  <a:lnTo>
                    <a:pt x="1913" y="529"/>
                  </a:lnTo>
                  <a:lnTo>
                    <a:pt x="1846" y="483"/>
                  </a:lnTo>
                  <a:lnTo>
                    <a:pt x="1774" y="442"/>
                  </a:lnTo>
                  <a:lnTo>
                    <a:pt x="1700" y="404"/>
                  </a:lnTo>
                  <a:lnTo>
                    <a:pt x="1624" y="370"/>
                  </a:lnTo>
                  <a:lnTo>
                    <a:pt x="1545" y="342"/>
                  </a:lnTo>
                  <a:lnTo>
                    <a:pt x="1464" y="318"/>
                  </a:lnTo>
                  <a:lnTo>
                    <a:pt x="1381" y="299"/>
                  </a:lnTo>
                  <a:lnTo>
                    <a:pt x="1296" y="286"/>
                  </a:lnTo>
                  <a:lnTo>
                    <a:pt x="1209" y="278"/>
                  </a:lnTo>
                  <a:lnTo>
                    <a:pt x="1122" y="275"/>
                  </a:lnTo>
                  <a:lnTo>
                    <a:pt x="1027" y="278"/>
                  </a:lnTo>
                  <a:lnTo>
                    <a:pt x="934" y="288"/>
                  </a:lnTo>
                  <a:lnTo>
                    <a:pt x="844" y="303"/>
                  </a:lnTo>
                  <a:lnTo>
                    <a:pt x="755" y="325"/>
                  </a:lnTo>
                  <a:lnTo>
                    <a:pt x="670" y="352"/>
                  </a:lnTo>
                  <a:lnTo>
                    <a:pt x="586" y="384"/>
                  </a:lnTo>
                  <a:lnTo>
                    <a:pt x="506" y="421"/>
                  </a:lnTo>
                  <a:lnTo>
                    <a:pt x="428" y="464"/>
                  </a:lnTo>
                  <a:lnTo>
                    <a:pt x="354" y="512"/>
                  </a:lnTo>
                  <a:lnTo>
                    <a:pt x="283" y="564"/>
                  </a:lnTo>
                  <a:lnTo>
                    <a:pt x="216" y="621"/>
                  </a:lnTo>
                  <a:lnTo>
                    <a:pt x="200" y="631"/>
                  </a:lnTo>
                  <a:lnTo>
                    <a:pt x="183" y="638"/>
                  </a:lnTo>
                  <a:lnTo>
                    <a:pt x="166" y="641"/>
                  </a:lnTo>
                  <a:lnTo>
                    <a:pt x="147" y="640"/>
                  </a:lnTo>
                  <a:lnTo>
                    <a:pt x="130" y="636"/>
                  </a:lnTo>
                  <a:lnTo>
                    <a:pt x="114" y="628"/>
                  </a:lnTo>
                  <a:lnTo>
                    <a:pt x="99" y="616"/>
                  </a:lnTo>
                  <a:lnTo>
                    <a:pt x="22" y="535"/>
                  </a:lnTo>
                  <a:lnTo>
                    <a:pt x="11" y="519"/>
                  </a:lnTo>
                  <a:lnTo>
                    <a:pt x="3" y="502"/>
                  </a:lnTo>
                  <a:lnTo>
                    <a:pt x="0" y="484"/>
                  </a:lnTo>
                  <a:lnTo>
                    <a:pt x="1" y="465"/>
                  </a:lnTo>
                  <a:lnTo>
                    <a:pt x="6" y="448"/>
                  </a:lnTo>
                  <a:lnTo>
                    <a:pt x="15" y="431"/>
                  </a:lnTo>
                  <a:lnTo>
                    <a:pt x="28" y="416"/>
                  </a:lnTo>
                  <a:lnTo>
                    <a:pt x="97" y="358"/>
                  </a:lnTo>
                  <a:lnTo>
                    <a:pt x="168" y="304"/>
                  </a:lnTo>
                  <a:lnTo>
                    <a:pt x="242" y="254"/>
                  </a:lnTo>
                  <a:lnTo>
                    <a:pt x="321" y="208"/>
                  </a:lnTo>
                  <a:lnTo>
                    <a:pt x="400" y="166"/>
                  </a:lnTo>
                  <a:lnTo>
                    <a:pt x="483" y="128"/>
                  </a:lnTo>
                  <a:lnTo>
                    <a:pt x="568" y="95"/>
                  </a:lnTo>
                  <a:lnTo>
                    <a:pt x="656" y="67"/>
                  </a:lnTo>
                  <a:lnTo>
                    <a:pt x="745" y="43"/>
                  </a:lnTo>
                  <a:lnTo>
                    <a:pt x="837" y="24"/>
                  </a:lnTo>
                  <a:lnTo>
                    <a:pt x="930" y="11"/>
                  </a:lnTo>
                  <a:lnTo>
                    <a:pt x="1025" y="3"/>
                  </a:lnTo>
                  <a:lnTo>
                    <a:pt x="11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546F2078-160A-4089-BE86-4134534E4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" y="831"/>
              <a:ext cx="475" cy="123"/>
            </a:xfrm>
            <a:custGeom>
              <a:avLst/>
              <a:gdLst>
                <a:gd name="T0" fmla="*/ 1783 w 3328"/>
                <a:gd name="T1" fmla="*/ 3 h 861"/>
                <a:gd name="T2" fmla="*/ 2031 w 3328"/>
                <a:gd name="T3" fmla="*/ 28 h 861"/>
                <a:gd name="T4" fmla="*/ 2270 w 3328"/>
                <a:gd name="T5" fmla="*/ 77 h 861"/>
                <a:gd name="T6" fmla="*/ 2500 w 3328"/>
                <a:gd name="T7" fmla="*/ 150 h 861"/>
                <a:gd name="T8" fmla="*/ 2720 w 3328"/>
                <a:gd name="T9" fmla="*/ 243 h 861"/>
                <a:gd name="T10" fmla="*/ 2928 w 3328"/>
                <a:gd name="T11" fmla="*/ 356 h 861"/>
                <a:gd name="T12" fmla="*/ 3122 w 3328"/>
                <a:gd name="T13" fmla="*/ 489 h 861"/>
                <a:gd name="T14" fmla="*/ 3301 w 3328"/>
                <a:gd name="T15" fmla="*/ 639 h 861"/>
                <a:gd name="T16" fmla="*/ 3323 w 3328"/>
                <a:gd name="T17" fmla="*/ 670 h 861"/>
                <a:gd name="T18" fmla="*/ 3328 w 3328"/>
                <a:gd name="T19" fmla="*/ 706 h 861"/>
                <a:gd name="T20" fmla="*/ 3316 w 3328"/>
                <a:gd name="T21" fmla="*/ 740 h 861"/>
                <a:gd name="T22" fmla="*/ 3228 w 3328"/>
                <a:gd name="T23" fmla="*/ 835 h 861"/>
                <a:gd name="T24" fmla="*/ 3197 w 3328"/>
                <a:gd name="T25" fmla="*/ 856 h 861"/>
                <a:gd name="T26" fmla="*/ 3161 w 3328"/>
                <a:gd name="T27" fmla="*/ 861 h 861"/>
                <a:gd name="T28" fmla="*/ 3126 w 3328"/>
                <a:gd name="T29" fmla="*/ 851 h 861"/>
                <a:gd name="T30" fmla="*/ 3032 w 3328"/>
                <a:gd name="T31" fmla="*/ 772 h 861"/>
                <a:gd name="T32" fmla="*/ 2867 w 3328"/>
                <a:gd name="T33" fmla="*/ 647 h 861"/>
                <a:gd name="T34" fmla="*/ 2689 w 3328"/>
                <a:gd name="T35" fmla="*/ 538 h 861"/>
                <a:gd name="T36" fmla="*/ 2500 w 3328"/>
                <a:gd name="T37" fmla="*/ 446 h 861"/>
                <a:gd name="T38" fmla="*/ 2301 w 3328"/>
                <a:gd name="T39" fmla="*/ 373 h 861"/>
                <a:gd name="T40" fmla="*/ 2094 w 3328"/>
                <a:gd name="T41" fmla="*/ 320 h 861"/>
                <a:gd name="T42" fmla="*/ 1879 w 3328"/>
                <a:gd name="T43" fmla="*/ 286 h 861"/>
                <a:gd name="T44" fmla="*/ 1657 w 3328"/>
                <a:gd name="T45" fmla="*/ 275 h 861"/>
                <a:gd name="T46" fmla="*/ 1423 w 3328"/>
                <a:gd name="T47" fmla="*/ 287 h 861"/>
                <a:gd name="T48" fmla="*/ 1196 w 3328"/>
                <a:gd name="T49" fmla="*/ 325 h 861"/>
                <a:gd name="T50" fmla="*/ 977 w 3328"/>
                <a:gd name="T51" fmla="*/ 384 h 861"/>
                <a:gd name="T52" fmla="*/ 769 w 3328"/>
                <a:gd name="T53" fmla="*/ 465 h 861"/>
                <a:gd name="T54" fmla="*/ 572 w 3328"/>
                <a:gd name="T55" fmla="*/ 567 h 861"/>
                <a:gd name="T56" fmla="*/ 388 w 3328"/>
                <a:gd name="T57" fmla="*/ 688 h 861"/>
                <a:gd name="T58" fmla="*/ 218 w 3328"/>
                <a:gd name="T59" fmla="*/ 826 h 861"/>
                <a:gd name="T60" fmla="*/ 185 w 3328"/>
                <a:gd name="T61" fmla="*/ 845 h 861"/>
                <a:gd name="T62" fmla="*/ 148 w 3328"/>
                <a:gd name="T63" fmla="*/ 848 h 861"/>
                <a:gd name="T64" fmla="*/ 113 w 3328"/>
                <a:gd name="T65" fmla="*/ 835 h 861"/>
                <a:gd name="T66" fmla="*/ 23 w 3328"/>
                <a:gd name="T67" fmla="*/ 742 h 861"/>
                <a:gd name="T68" fmla="*/ 3 w 3328"/>
                <a:gd name="T69" fmla="*/ 711 h 861"/>
                <a:gd name="T70" fmla="*/ 0 w 3328"/>
                <a:gd name="T71" fmla="*/ 675 h 861"/>
                <a:gd name="T72" fmla="*/ 13 w 3328"/>
                <a:gd name="T73" fmla="*/ 640 h 861"/>
                <a:gd name="T74" fmla="*/ 113 w 3328"/>
                <a:gd name="T75" fmla="*/ 551 h 861"/>
                <a:gd name="T76" fmla="*/ 300 w 3328"/>
                <a:gd name="T77" fmla="*/ 412 h 861"/>
                <a:gd name="T78" fmla="*/ 500 w 3328"/>
                <a:gd name="T79" fmla="*/ 291 h 861"/>
                <a:gd name="T80" fmla="*/ 712 w 3328"/>
                <a:gd name="T81" fmla="*/ 189 h 861"/>
                <a:gd name="T82" fmla="*/ 935 w 3328"/>
                <a:gd name="T83" fmla="*/ 109 h 861"/>
                <a:gd name="T84" fmla="*/ 1167 w 3328"/>
                <a:gd name="T85" fmla="*/ 49 h 861"/>
                <a:gd name="T86" fmla="*/ 1408 w 3328"/>
                <a:gd name="T87" fmla="*/ 12 h 861"/>
                <a:gd name="T88" fmla="*/ 1657 w 3328"/>
                <a:gd name="T89" fmla="*/ 0 h 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328" h="861">
                  <a:moveTo>
                    <a:pt x="1657" y="0"/>
                  </a:moveTo>
                  <a:lnTo>
                    <a:pt x="1783" y="3"/>
                  </a:lnTo>
                  <a:lnTo>
                    <a:pt x="1907" y="13"/>
                  </a:lnTo>
                  <a:lnTo>
                    <a:pt x="2031" y="28"/>
                  </a:lnTo>
                  <a:lnTo>
                    <a:pt x="2152" y="50"/>
                  </a:lnTo>
                  <a:lnTo>
                    <a:pt x="2270" y="77"/>
                  </a:lnTo>
                  <a:lnTo>
                    <a:pt x="2386" y="111"/>
                  </a:lnTo>
                  <a:lnTo>
                    <a:pt x="2500" y="150"/>
                  </a:lnTo>
                  <a:lnTo>
                    <a:pt x="2611" y="193"/>
                  </a:lnTo>
                  <a:lnTo>
                    <a:pt x="2720" y="243"/>
                  </a:lnTo>
                  <a:lnTo>
                    <a:pt x="2825" y="297"/>
                  </a:lnTo>
                  <a:lnTo>
                    <a:pt x="2928" y="356"/>
                  </a:lnTo>
                  <a:lnTo>
                    <a:pt x="3026" y="420"/>
                  </a:lnTo>
                  <a:lnTo>
                    <a:pt x="3122" y="489"/>
                  </a:lnTo>
                  <a:lnTo>
                    <a:pt x="3214" y="562"/>
                  </a:lnTo>
                  <a:lnTo>
                    <a:pt x="3301" y="639"/>
                  </a:lnTo>
                  <a:lnTo>
                    <a:pt x="3314" y="654"/>
                  </a:lnTo>
                  <a:lnTo>
                    <a:pt x="3323" y="670"/>
                  </a:lnTo>
                  <a:lnTo>
                    <a:pt x="3327" y="687"/>
                  </a:lnTo>
                  <a:lnTo>
                    <a:pt x="3328" y="706"/>
                  </a:lnTo>
                  <a:lnTo>
                    <a:pt x="3324" y="723"/>
                  </a:lnTo>
                  <a:lnTo>
                    <a:pt x="3316" y="740"/>
                  </a:lnTo>
                  <a:lnTo>
                    <a:pt x="3304" y="755"/>
                  </a:lnTo>
                  <a:lnTo>
                    <a:pt x="3228" y="835"/>
                  </a:lnTo>
                  <a:lnTo>
                    <a:pt x="3214" y="847"/>
                  </a:lnTo>
                  <a:lnTo>
                    <a:pt x="3197" y="856"/>
                  </a:lnTo>
                  <a:lnTo>
                    <a:pt x="3179" y="860"/>
                  </a:lnTo>
                  <a:lnTo>
                    <a:pt x="3161" y="861"/>
                  </a:lnTo>
                  <a:lnTo>
                    <a:pt x="3143" y="858"/>
                  </a:lnTo>
                  <a:lnTo>
                    <a:pt x="3126" y="851"/>
                  </a:lnTo>
                  <a:lnTo>
                    <a:pt x="3111" y="840"/>
                  </a:lnTo>
                  <a:lnTo>
                    <a:pt x="3032" y="772"/>
                  </a:lnTo>
                  <a:lnTo>
                    <a:pt x="2952" y="708"/>
                  </a:lnTo>
                  <a:lnTo>
                    <a:pt x="2867" y="647"/>
                  </a:lnTo>
                  <a:lnTo>
                    <a:pt x="2780" y="591"/>
                  </a:lnTo>
                  <a:lnTo>
                    <a:pt x="2689" y="538"/>
                  </a:lnTo>
                  <a:lnTo>
                    <a:pt x="2596" y="490"/>
                  </a:lnTo>
                  <a:lnTo>
                    <a:pt x="2500" y="446"/>
                  </a:lnTo>
                  <a:lnTo>
                    <a:pt x="2402" y="407"/>
                  </a:lnTo>
                  <a:lnTo>
                    <a:pt x="2301" y="373"/>
                  </a:lnTo>
                  <a:lnTo>
                    <a:pt x="2199" y="344"/>
                  </a:lnTo>
                  <a:lnTo>
                    <a:pt x="2094" y="320"/>
                  </a:lnTo>
                  <a:lnTo>
                    <a:pt x="1987" y="300"/>
                  </a:lnTo>
                  <a:lnTo>
                    <a:pt x="1879" y="286"/>
                  </a:lnTo>
                  <a:lnTo>
                    <a:pt x="1768" y="278"/>
                  </a:lnTo>
                  <a:lnTo>
                    <a:pt x="1657" y="275"/>
                  </a:lnTo>
                  <a:lnTo>
                    <a:pt x="1539" y="278"/>
                  </a:lnTo>
                  <a:lnTo>
                    <a:pt x="1423" y="287"/>
                  </a:lnTo>
                  <a:lnTo>
                    <a:pt x="1308" y="303"/>
                  </a:lnTo>
                  <a:lnTo>
                    <a:pt x="1196" y="325"/>
                  </a:lnTo>
                  <a:lnTo>
                    <a:pt x="1085" y="351"/>
                  </a:lnTo>
                  <a:lnTo>
                    <a:pt x="977" y="384"/>
                  </a:lnTo>
                  <a:lnTo>
                    <a:pt x="872" y="423"/>
                  </a:lnTo>
                  <a:lnTo>
                    <a:pt x="769" y="465"/>
                  </a:lnTo>
                  <a:lnTo>
                    <a:pt x="669" y="514"/>
                  </a:lnTo>
                  <a:lnTo>
                    <a:pt x="572" y="567"/>
                  </a:lnTo>
                  <a:lnTo>
                    <a:pt x="479" y="625"/>
                  </a:lnTo>
                  <a:lnTo>
                    <a:pt x="388" y="688"/>
                  </a:lnTo>
                  <a:lnTo>
                    <a:pt x="302" y="754"/>
                  </a:lnTo>
                  <a:lnTo>
                    <a:pt x="218" y="826"/>
                  </a:lnTo>
                  <a:lnTo>
                    <a:pt x="202" y="837"/>
                  </a:lnTo>
                  <a:lnTo>
                    <a:pt x="185" y="845"/>
                  </a:lnTo>
                  <a:lnTo>
                    <a:pt x="167" y="848"/>
                  </a:lnTo>
                  <a:lnTo>
                    <a:pt x="148" y="848"/>
                  </a:lnTo>
                  <a:lnTo>
                    <a:pt x="131" y="843"/>
                  </a:lnTo>
                  <a:lnTo>
                    <a:pt x="113" y="835"/>
                  </a:lnTo>
                  <a:lnTo>
                    <a:pt x="99" y="823"/>
                  </a:lnTo>
                  <a:lnTo>
                    <a:pt x="23" y="742"/>
                  </a:lnTo>
                  <a:lnTo>
                    <a:pt x="11" y="727"/>
                  </a:lnTo>
                  <a:lnTo>
                    <a:pt x="3" y="711"/>
                  </a:lnTo>
                  <a:lnTo>
                    <a:pt x="0" y="692"/>
                  </a:lnTo>
                  <a:lnTo>
                    <a:pt x="0" y="675"/>
                  </a:lnTo>
                  <a:lnTo>
                    <a:pt x="5" y="657"/>
                  </a:lnTo>
                  <a:lnTo>
                    <a:pt x="13" y="640"/>
                  </a:lnTo>
                  <a:lnTo>
                    <a:pt x="26" y="626"/>
                  </a:lnTo>
                  <a:lnTo>
                    <a:pt x="113" y="551"/>
                  </a:lnTo>
                  <a:lnTo>
                    <a:pt x="205" y="480"/>
                  </a:lnTo>
                  <a:lnTo>
                    <a:pt x="300" y="412"/>
                  </a:lnTo>
                  <a:lnTo>
                    <a:pt x="398" y="349"/>
                  </a:lnTo>
                  <a:lnTo>
                    <a:pt x="500" y="291"/>
                  </a:lnTo>
                  <a:lnTo>
                    <a:pt x="604" y="238"/>
                  </a:lnTo>
                  <a:lnTo>
                    <a:pt x="712" y="189"/>
                  </a:lnTo>
                  <a:lnTo>
                    <a:pt x="822" y="147"/>
                  </a:lnTo>
                  <a:lnTo>
                    <a:pt x="935" y="109"/>
                  </a:lnTo>
                  <a:lnTo>
                    <a:pt x="1050" y="76"/>
                  </a:lnTo>
                  <a:lnTo>
                    <a:pt x="1167" y="49"/>
                  </a:lnTo>
                  <a:lnTo>
                    <a:pt x="1287" y="27"/>
                  </a:lnTo>
                  <a:lnTo>
                    <a:pt x="1408" y="12"/>
                  </a:lnTo>
                  <a:lnTo>
                    <a:pt x="1532" y="3"/>
                  </a:lnTo>
                  <a:lnTo>
                    <a:pt x="16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8B59C3AE-4278-4067-8FFA-A88F78B12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" y="1161"/>
              <a:ext cx="40" cy="39"/>
            </a:xfrm>
            <a:custGeom>
              <a:avLst/>
              <a:gdLst>
                <a:gd name="T0" fmla="*/ 139 w 280"/>
                <a:gd name="T1" fmla="*/ 0 h 275"/>
                <a:gd name="T2" fmla="*/ 168 w 280"/>
                <a:gd name="T3" fmla="*/ 3 h 275"/>
                <a:gd name="T4" fmla="*/ 194 w 280"/>
                <a:gd name="T5" fmla="*/ 11 h 275"/>
                <a:gd name="T6" fmla="*/ 217 w 280"/>
                <a:gd name="T7" fmla="*/ 24 h 275"/>
                <a:gd name="T8" fmla="*/ 238 w 280"/>
                <a:gd name="T9" fmla="*/ 41 h 275"/>
                <a:gd name="T10" fmla="*/ 255 w 280"/>
                <a:gd name="T11" fmla="*/ 61 h 275"/>
                <a:gd name="T12" fmla="*/ 268 w 280"/>
                <a:gd name="T13" fmla="*/ 84 h 275"/>
                <a:gd name="T14" fmla="*/ 276 w 280"/>
                <a:gd name="T15" fmla="*/ 110 h 275"/>
                <a:gd name="T16" fmla="*/ 280 w 280"/>
                <a:gd name="T17" fmla="*/ 138 h 275"/>
                <a:gd name="T18" fmla="*/ 276 w 280"/>
                <a:gd name="T19" fmla="*/ 165 h 275"/>
                <a:gd name="T20" fmla="*/ 268 w 280"/>
                <a:gd name="T21" fmla="*/ 192 h 275"/>
                <a:gd name="T22" fmla="*/ 255 w 280"/>
                <a:gd name="T23" fmla="*/ 215 h 275"/>
                <a:gd name="T24" fmla="*/ 238 w 280"/>
                <a:gd name="T25" fmla="*/ 234 h 275"/>
                <a:gd name="T26" fmla="*/ 217 w 280"/>
                <a:gd name="T27" fmla="*/ 252 h 275"/>
                <a:gd name="T28" fmla="*/ 194 w 280"/>
                <a:gd name="T29" fmla="*/ 264 h 275"/>
                <a:gd name="T30" fmla="*/ 168 w 280"/>
                <a:gd name="T31" fmla="*/ 272 h 275"/>
                <a:gd name="T32" fmla="*/ 139 w 280"/>
                <a:gd name="T33" fmla="*/ 275 h 275"/>
                <a:gd name="T34" fmla="*/ 110 w 280"/>
                <a:gd name="T35" fmla="*/ 272 h 275"/>
                <a:gd name="T36" fmla="*/ 84 w 280"/>
                <a:gd name="T37" fmla="*/ 264 h 275"/>
                <a:gd name="T38" fmla="*/ 61 w 280"/>
                <a:gd name="T39" fmla="*/ 252 h 275"/>
                <a:gd name="T40" fmla="*/ 40 w 280"/>
                <a:gd name="T41" fmla="*/ 234 h 275"/>
                <a:gd name="T42" fmla="*/ 23 w 280"/>
                <a:gd name="T43" fmla="*/ 215 h 275"/>
                <a:gd name="T44" fmla="*/ 10 w 280"/>
                <a:gd name="T45" fmla="*/ 192 h 275"/>
                <a:gd name="T46" fmla="*/ 2 w 280"/>
                <a:gd name="T47" fmla="*/ 165 h 275"/>
                <a:gd name="T48" fmla="*/ 0 w 280"/>
                <a:gd name="T49" fmla="*/ 138 h 275"/>
                <a:gd name="T50" fmla="*/ 2 w 280"/>
                <a:gd name="T51" fmla="*/ 110 h 275"/>
                <a:gd name="T52" fmla="*/ 10 w 280"/>
                <a:gd name="T53" fmla="*/ 84 h 275"/>
                <a:gd name="T54" fmla="*/ 23 w 280"/>
                <a:gd name="T55" fmla="*/ 61 h 275"/>
                <a:gd name="T56" fmla="*/ 40 w 280"/>
                <a:gd name="T57" fmla="*/ 41 h 275"/>
                <a:gd name="T58" fmla="*/ 61 w 280"/>
                <a:gd name="T59" fmla="*/ 24 h 275"/>
                <a:gd name="T60" fmla="*/ 84 w 280"/>
                <a:gd name="T61" fmla="*/ 11 h 275"/>
                <a:gd name="T62" fmla="*/ 110 w 280"/>
                <a:gd name="T63" fmla="*/ 3 h 275"/>
                <a:gd name="T64" fmla="*/ 139 w 280"/>
                <a:gd name="T65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0" h="275">
                  <a:moveTo>
                    <a:pt x="139" y="0"/>
                  </a:moveTo>
                  <a:lnTo>
                    <a:pt x="168" y="3"/>
                  </a:lnTo>
                  <a:lnTo>
                    <a:pt x="194" y="11"/>
                  </a:lnTo>
                  <a:lnTo>
                    <a:pt x="217" y="24"/>
                  </a:lnTo>
                  <a:lnTo>
                    <a:pt x="238" y="41"/>
                  </a:lnTo>
                  <a:lnTo>
                    <a:pt x="255" y="61"/>
                  </a:lnTo>
                  <a:lnTo>
                    <a:pt x="268" y="84"/>
                  </a:lnTo>
                  <a:lnTo>
                    <a:pt x="276" y="110"/>
                  </a:lnTo>
                  <a:lnTo>
                    <a:pt x="280" y="138"/>
                  </a:lnTo>
                  <a:lnTo>
                    <a:pt x="276" y="165"/>
                  </a:lnTo>
                  <a:lnTo>
                    <a:pt x="268" y="192"/>
                  </a:lnTo>
                  <a:lnTo>
                    <a:pt x="255" y="215"/>
                  </a:lnTo>
                  <a:lnTo>
                    <a:pt x="238" y="234"/>
                  </a:lnTo>
                  <a:lnTo>
                    <a:pt x="217" y="252"/>
                  </a:lnTo>
                  <a:lnTo>
                    <a:pt x="194" y="264"/>
                  </a:lnTo>
                  <a:lnTo>
                    <a:pt x="168" y="272"/>
                  </a:lnTo>
                  <a:lnTo>
                    <a:pt x="139" y="275"/>
                  </a:lnTo>
                  <a:lnTo>
                    <a:pt x="110" y="272"/>
                  </a:lnTo>
                  <a:lnTo>
                    <a:pt x="84" y="264"/>
                  </a:lnTo>
                  <a:lnTo>
                    <a:pt x="61" y="252"/>
                  </a:lnTo>
                  <a:lnTo>
                    <a:pt x="40" y="234"/>
                  </a:lnTo>
                  <a:lnTo>
                    <a:pt x="23" y="215"/>
                  </a:lnTo>
                  <a:lnTo>
                    <a:pt x="10" y="192"/>
                  </a:lnTo>
                  <a:lnTo>
                    <a:pt x="2" y="165"/>
                  </a:lnTo>
                  <a:lnTo>
                    <a:pt x="0" y="138"/>
                  </a:lnTo>
                  <a:lnTo>
                    <a:pt x="2" y="110"/>
                  </a:lnTo>
                  <a:lnTo>
                    <a:pt x="10" y="84"/>
                  </a:lnTo>
                  <a:lnTo>
                    <a:pt x="23" y="61"/>
                  </a:lnTo>
                  <a:lnTo>
                    <a:pt x="40" y="41"/>
                  </a:lnTo>
                  <a:lnTo>
                    <a:pt x="61" y="24"/>
                  </a:lnTo>
                  <a:lnTo>
                    <a:pt x="84" y="11"/>
                  </a:lnTo>
                  <a:lnTo>
                    <a:pt x="110" y="3"/>
                  </a:lnTo>
                  <a:lnTo>
                    <a:pt x="1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grpSp>
        <p:nvGrpSpPr>
          <p:cNvPr id="22" name="Group 170">
            <a:extLst>
              <a:ext uri="{FF2B5EF4-FFF2-40B4-BE49-F238E27FC236}">
                <a16:creationId xmlns:a16="http://schemas.microsoft.com/office/drawing/2014/main" id="{AC6311F9-446D-4C54-80BD-ED2213EF9EF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178091" y="4348722"/>
            <a:ext cx="683192" cy="656149"/>
            <a:chOff x="2026" y="2695"/>
            <a:chExt cx="480" cy="461"/>
          </a:xfrm>
          <a:solidFill>
            <a:srgbClr val="FF0353"/>
          </a:solidFill>
        </p:grpSpPr>
        <p:sp>
          <p:nvSpPr>
            <p:cNvPr id="23" name="Freeform 172">
              <a:extLst>
                <a:ext uri="{FF2B5EF4-FFF2-40B4-BE49-F238E27FC236}">
                  <a16:creationId xmlns:a16="http://schemas.microsoft.com/office/drawing/2014/main" id="{229FAB57-97A1-498F-B2E4-2C66870493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6" y="2767"/>
              <a:ext cx="192" cy="40"/>
            </a:xfrm>
            <a:custGeom>
              <a:avLst/>
              <a:gdLst>
                <a:gd name="T0" fmla="*/ 85 w 1344"/>
                <a:gd name="T1" fmla="*/ 0 h 280"/>
                <a:gd name="T2" fmla="*/ 1261 w 1344"/>
                <a:gd name="T3" fmla="*/ 0 h 280"/>
                <a:gd name="T4" fmla="*/ 1282 w 1344"/>
                <a:gd name="T5" fmla="*/ 3 h 280"/>
                <a:gd name="T6" fmla="*/ 1302 w 1344"/>
                <a:gd name="T7" fmla="*/ 11 h 280"/>
                <a:gd name="T8" fmla="*/ 1320 w 1344"/>
                <a:gd name="T9" fmla="*/ 24 h 280"/>
                <a:gd name="T10" fmla="*/ 1333 w 1344"/>
                <a:gd name="T11" fmla="*/ 42 h 280"/>
                <a:gd name="T12" fmla="*/ 1341 w 1344"/>
                <a:gd name="T13" fmla="*/ 62 h 280"/>
                <a:gd name="T14" fmla="*/ 1344 w 1344"/>
                <a:gd name="T15" fmla="*/ 83 h 280"/>
                <a:gd name="T16" fmla="*/ 1344 w 1344"/>
                <a:gd name="T17" fmla="*/ 197 h 280"/>
                <a:gd name="T18" fmla="*/ 1341 w 1344"/>
                <a:gd name="T19" fmla="*/ 218 h 280"/>
                <a:gd name="T20" fmla="*/ 1333 w 1344"/>
                <a:gd name="T21" fmla="*/ 238 h 280"/>
                <a:gd name="T22" fmla="*/ 1320 w 1344"/>
                <a:gd name="T23" fmla="*/ 256 h 280"/>
                <a:gd name="T24" fmla="*/ 1302 w 1344"/>
                <a:gd name="T25" fmla="*/ 269 h 280"/>
                <a:gd name="T26" fmla="*/ 1282 w 1344"/>
                <a:gd name="T27" fmla="*/ 277 h 280"/>
                <a:gd name="T28" fmla="*/ 1261 w 1344"/>
                <a:gd name="T29" fmla="*/ 280 h 280"/>
                <a:gd name="T30" fmla="*/ 85 w 1344"/>
                <a:gd name="T31" fmla="*/ 280 h 280"/>
                <a:gd name="T32" fmla="*/ 62 w 1344"/>
                <a:gd name="T33" fmla="*/ 277 h 280"/>
                <a:gd name="T34" fmla="*/ 42 w 1344"/>
                <a:gd name="T35" fmla="*/ 269 h 280"/>
                <a:gd name="T36" fmla="*/ 24 w 1344"/>
                <a:gd name="T37" fmla="*/ 256 h 280"/>
                <a:gd name="T38" fmla="*/ 11 w 1344"/>
                <a:gd name="T39" fmla="*/ 238 h 280"/>
                <a:gd name="T40" fmla="*/ 3 w 1344"/>
                <a:gd name="T41" fmla="*/ 218 h 280"/>
                <a:gd name="T42" fmla="*/ 0 w 1344"/>
                <a:gd name="T43" fmla="*/ 197 h 280"/>
                <a:gd name="T44" fmla="*/ 0 w 1344"/>
                <a:gd name="T45" fmla="*/ 83 h 280"/>
                <a:gd name="T46" fmla="*/ 3 w 1344"/>
                <a:gd name="T47" fmla="*/ 62 h 280"/>
                <a:gd name="T48" fmla="*/ 11 w 1344"/>
                <a:gd name="T49" fmla="*/ 42 h 280"/>
                <a:gd name="T50" fmla="*/ 24 w 1344"/>
                <a:gd name="T51" fmla="*/ 24 h 280"/>
                <a:gd name="T52" fmla="*/ 42 w 1344"/>
                <a:gd name="T53" fmla="*/ 11 h 280"/>
                <a:gd name="T54" fmla="*/ 62 w 1344"/>
                <a:gd name="T55" fmla="*/ 3 h 280"/>
                <a:gd name="T56" fmla="*/ 85 w 1344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44" h="280">
                  <a:moveTo>
                    <a:pt x="85" y="0"/>
                  </a:moveTo>
                  <a:lnTo>
                    <a:pt x="1261" y="0"/>
                  </a:lnTo>
                  <a:lnTo>
                    <a:pt x="1282" y="3"/>
                  </a:lnTo>
                  <a:lnTo>
                    <a:pt x="1302" y="11"/>
                  </a:lnTo>
                  <a:lnTo>
                    <a:pt x="1320" y="24"/>
                  </a:lnTo>
                  <a:lnTo>
                    <a:pt x="1333" y="42"/>
                  </a:lnTo>
                  <a:lnTo>
                    <a:pt x="1341" y="62"/>
                  </a:lnTo>
                  <a:lnTo>
                    <a:pt x="1344" y="83"/>
                  </a:lnTo>
                  <a:lnTo>
                    <a:pt x="1344" y="197"/>
                  </a:lnTo>
                  <a:lnTo>
                    <a:pt x="1341" y="218"/>
                  </a:lnTo>
                  <a:lnTo>
                    <a:pt x="1333" y="238"/>
                  </a:lnTo>
                  <a:lnTo>
                    <a:pt x="1320" y="256"/>
                  </a:lnTo>
                  <a:lnTo>
                    <a:pt x="1302" y="269"/>
                  </a:lnTo>
                  <a:lnTo>
                    <a:pt x="1282" y="277"/>
                  </a:lnTo>
                  <a:lnTo>
                    <a:pt x="1261" y="280"/>
                  </a:lnTo>
                  <a:lnTo>
                    <a:pt x="85" y="280"/>
                  </a:lnTo>
                  <a:lnTo>
                    <a:pt x="62" y="277"/>
                  </a:lnTo>
                  <a:lnTo>
                    <a:pt x="42" y="269"/>
                  </a:lnTo>
                  <a:lnTo>
                    <a:pt x="24" y="256"/>
                  </a:lnTo>
                  <a:lnTo>
                    <a:pt x="11" y="238"/>
                  </a:lnTo>
                  <a:lnTo>
                    <a:pt x="3" y="218"/>
                  </a:lnTo>
                  <a:lnTo>
                    <a:pt x="0" y="197"/>
                  </a:lnTo>
                  <a:lnTo>
                    <a:pt x="0" y="83"/>
                  </a:lnTo>
                  <a:lnTo>
                    <a:pt x="3" y="62"/>
                  </a:lnTo>
                  <a:lnTo>
                    <a:pt x="11" y="42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3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4" name="Freeform 173">
              <a:extLst>
                <a:ext uri="{FF2B5EF4-FFF2-40B4-BE49-F238E27FC236}">
                  <a16:creationId xmlns:a16="http://schemas.microsoft.com/office/drawing/2014/main" id="{412F106B-0B16-43B4-8E8A-84D697730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6" y="2847"/>
              <a:ext cx="192" cy="40"/>
            </a:xfrm>
            <a:custGeom>
              <a:avLst/>
              <a:gdLst>
                <a:gd name="T0" fmla="*/ 85 w 1344"/>
                <a:gd name="T1" fmla="*/ 0 h 280"/>
                <a:gd name="T2" fmla="*/ 1261 w 1344"/>
                <a:gd name="T3" fmla="*/ 0 h 280"/>
                <a:gd name="T4" fmla="*/ 1282 w 1344"/>
                <a:gd name="T5" fmla="*/ 3 h 280"/>
                <a:gd name="T6" fmla="*/ 1302 w 1344"/>
                <a:gd name="T7" fmla="*/ 11 h 280"/>
                <a:gd name="T8" fmla="*/ 1320 w 1344"/>
                <a:gd name="T9" fmla="*/ 24 h 280"/>
                <a:gd name="T10" fmla="*/ 1333 w 1344"/>
                <a:gd name="T11" fmla="*/ 42 h 280"/>
                <a:gd name="T12" fmla="*/ 1341 w 1344"/>
                <a:gd name="T13" fmla="*/ 62 h 280"/>
                <a:gd name="T14" fmla="*/ 1344 w 1344"/>
                <a:gd name="T15" fmla="*/ 85 h 280"/>
                <a:gd name="T16" fmla="*/ 1344 w 1344"/>
                <a:gd name="T17" fmla="*/ 197 h 280"/>
                <a:gd name="T18" fmla="*/ 1341 w 1344"/>
                <a:gd name="T19" fmla="*/ 218 h 280"/>
                <a:gd name="T20" fmla="*/ 1333 w 1344"/>
                <a:gd name="T21" fmla="*/ 238 h 280"/>
                <a:gd name="T22" fmla="*/ 1320 w 1344"/>
                <a:gd name="T23" fmla="*/ 256 h 280"/>
                <a:gd name="T24" fmla="*/ 1302 w 1344"/>
                <a:gd name="T25" fmla="*/ 269 h 280"/>
                <a:gd name="T26" fmla="*/ 1282 w 1344"/>
                <a:gd name="T27" fmla="*/ 277 h 280"/>
                <a:gd name="T28" fmla="*/ 1261 w 1344"/>
                <a:gd name="T29" fmla="*/ 280 h 280"/>
                <a:gd name="T30" fmla="*/ 85 w 1344"/>
                <a:gd name="T31" fmla="*/ 280 h 280"/>
                <a:gd name="T32" fmla="*/ 62 w 1344"/>
                <a:gd name="T33" fmla="*/ 277 h 280"/>
                <a:gd name="T34" fmla="*/ 42 w 1344"/>
                <a:gd name="T35" fmla="*/ 269 h 280"/>
                <a:gd name="T36" fmla="*/ 24 w 1344"/>
                <a:gd name="T37" fmla="*/ 256 h 280"/>
                <a:gd name="T38" fmla="*/ 11 w 1344"/>
                <a:gd name="T39" fmla="*/ 238 h 280"/>
                <a:gd name="T40" fmla="*/ 3 w 1344"/>
                <a:gd name="T41" fmla="*/ 218 h 280"/>
                <a:gd name="T42" fmla="*/ 0 w 1344"/>
                <a:gd name="T43" fmla="*/ 197 h 280"/>
                <a:gd name="T44" fmla="*/ 0 w 1344"/>
                <a:gd name="T45" fmla="*/ 85 h 280"/>
                <a:gd name="T46" fmla="*/ 3 w 1344"/>
                <a:gd name="T47" fmla="*/ 62 h 280"/>
                <a:gd name="T48" fmla="*/ 11 w 1344"/>
                <a:gd name="T49" fmla="*/ 42 h 280"/>
                <a:gd name="T50" fmla="*/ 24 w 1344"/>
                <a:gd name="T51" fmla="*/ 24 h 280"/>
                <a:gd name="T52" fmla="*/ 42 w 1344"/>
                <a:gd name="T53" fmla="*/ 11 h 280"/>
                <a:gd name="T54" fmla="*/ 62 w 1344"/>
                <a:gd name="T55" fmla="*/ 3 h 280"/>
                <a:gd name="T56" fmla="*/ 85 w 1344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44" h="280">
                  <a:moveTo>
                    <a:pt x="85" y="0"/>
                  </a:moveTo>
                  <a:lnTo>
                    <a:pt x="1261" y="0"/>
                  </a:lnTo>
                  <a:lnTo>
                    <a:pt x="1282" y="3"/>
                  </a:lnTo>
                  <a:lnTo>
                    <a:pt x="1302" y="11"/>
                  </a:lnTo>
                  <a:lnTo>
                    <a:pt x="1320" y="24"/>
                  </a:lnTo>
                  <a:lnTo>
                    <a:pt x="1333" y="42"/>
                  </a:lnTo>
                  <a:lnTo>
                    <a:pt x="1341" y="62"/>
                  </a:lnTo>
                  <a:lnTo>
                    <a:pt x="1344" y="85"/>
                  </a:lnTo>
                  <a:lnTo>
                    <a:pt x="1344" y="197"/>
                  </a:lnTo>
                  <a:lnTo>
                    <a:pt x="1341" y="218"/>
                  </a:lnTo>
                  <a:lnTo>
                    <a:pt x="1333" y="238"/>
                  </a:lnTo>
                  <a:lnTo>
                    <a:pt x="1320" y="256"/>
                  </a:lnTo>
                  <a:lnTo>
                    <a:pt x="1302" y="269"/>
                  </a:lnTo>
                  <a:lnTo>
                    <a:pt x="1282" y="277"/>
                  </a:lnTo>
                  <a:lnTo>
                    <a:pt x="1261" y="280"/>
                  </a:lnTo>
                  <a:lnTo>
                    <a:pt x="85" y="280"/>
                  </a:lnTo>
                  <a:lnTo>
                    <a:pt x="62" y="277"/>
                  </a:lnTo>
                  <a:lnTo>
                    <a:pt x="42" y="269"/>
                  </a:lnTo>
                  <a:lnTo>
                    <a:pt x="24" y="256"/>
                  </a:lnTo>
                  <a:lnTo>
                    <a:pt x="11" y="238"/>
                  </a:lnTo>
                  <a:lnTo>
                    <a:pt x="3" y="218"/>
                  </a:lnTo>
                  <a:lnTo>
                    <a:pt x="0" y="197"/>
                  </a:lnTo>
                  <a:lnTo>
                    <a:pt x="0" y="85"/>
                  </a:lnTo>
                  <a:lnTo>
                    <a:pt x="3" y="62"/>
                  </a:lnTo>
                  <a:lnTo>
                    <a:pt x="11" y="42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3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5" name="Freeform 174">
              <a:extLst>
                <a:ext uri="{FF2B5EF4-FFF2-40B4-BE49-F238E27FC236}">
                  <a16:creationId xmlns:a16="http://schemas.microsoft.com/office/drawing/2014/main" id="{3135F130-A01B-439F-8F06-4F9E8217AC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6" y="2695"/>
              <a:ext cx="480" cy="461"/>
            </a:xfrm>
            <a:custGeom>
              <a:avLst/>
              <a:gdLst>
                <a:gd name="T0" fmla="*/ 2327 w 3360"/>
                <a:gd name="T1" fmla="*/ 3 h 3230"/>
                <a:gd name="T2" fmla="*/ 2404 w 3360"/>
                <a:gd name="T3" fmla="*/ 40 h 3230"/>
                <a:gd name="T4" fmla="*/ 2454 w 3360"/>
                <a:gd name="T5" fmla="*/ 109 h 3230"/>
                <a:gd name="T6" fmla="*/ 2464 w 3360"/>
                <a:gd name="T7" fmla="*/ 1680 h 3230"/>
                <a:gd name="T8" fmla="*/ 2441 w 3360"/>
                <a:gd name="T9" fmla="*/ 1765 h 3230"/>
                <a:gd name="T10" fmla="*/ 2381 w 3360"/>
                <a:gd name="T11" fmla="*/ 1825 h 3230"/>
                <a:gd name="T12" fmla="*/ 2296 w 3360"/>
                <a:gd name="T13" fmla="*/ 1848 h 3230"/>
                <a:gd name="T14" fmla="*/ 1218 w 3360"/>
                <a:gd name="T15" fmla="*/ 1859 h 3230"/>
                <a:gd name="T16" fmla="*/ 1179 w 3360"/>
                <a:gd name="T17" fmla="*/ 1910 h 3230"/>
                <a:gd name="T18" fmla="*/ 1179 w 3360"/>
                <a:gd name="T19" fmla="*/ 2150 h 3230"/>
                <a:gd name="T20" fmla="*/ 1218 w 3360"/>
                <a:gd name="T21" fmla="*/ 2200 h 3230"/>
                <a:gd name="T22" fmla="*/ 2413 w 3360"/>
                <a:gd name="T23" fmla="*/ 2213 h 3230"/>
                <a:gd name="T24" fmla="*/ 2538 w 3360"/>
                <a:gd name="T25" fmla="*/ 2236 h 3230"/>
                <a:gd name="T26" fmla="*/ 2646 w 3360"/>
                <a:gd name="T27" fmla="*/ 2306 h 3230"/>
                <a:gd name="T28" fmla="*/ 3053 w 3360"/>
                <a:gd name="T29" fmla="*/ 2685 h 3230"/>
                <a:gd name="T30" fmla="*/ 3078 w 3360"/>
                <a:gd name="T31" fmla="*/ 2669 h 3230"/>
                <a:gd name="T32" fmla="*/ 3077 w 3360"/>
                <a:gd name="T33" fmla="*/ 1014 h 3230"/>
                <a:gd name="T34" fmla="*/ 3038 w 3360"/>
                <a:gd name="T35" fmla="*/ 963 h 3230"/>
                <a:gd name="T36" fmla="*/ 2773 w 3360"/>
                <a:gd name="T37" fmla="*/ 952 h 3230"/>
                <a:gd name="T38" fmla="*/ 2712 w 3360"/>
                <a:gd name="T39" fmla="*/ 928 h 3230"/>
                <a:gd name="T40" fmla="*/ 2688 w 3360"/>
                <a:gd name="T41" fmla="*/ 869 h 3230"/>
                <a:gd name="T42" fmla="*/ 2699 w 3360"/>
                <a:gd name="T43" fmla="*/ 714 h 3230"/>
                <a:gd name="T44" fmla="*/ 2750 w 3360"/>
                <a:gd name="T45" fmla="*/ 675 h 3230"/>
                <a:gd name="T46" fmla="*/ 3223 w 3360"/>
                <a:gd name="T47" fmla="*/ 675 h 3230"/>
                <a:gd name="T48" fmla="*/ 3300 w 3360"/>
                <a:gd name="T49" fmla="*/ 712 h 3230"/>
                <a:gd name="T50" fmla="*/ 3350 w 3360"/>
                <a:gd name="T51" fmla="*/ 781 h 3230"/>
                <a:gd name="T52" fmla="*/ 3360 w 3360"/>
                <a:gd name="T53" fmla="*/ 3118 h 3230"/>
                <a:gd name="T54" fmla="*/ 3341 w 3360"/>
                <a:gd name="T55" fmla="*/ 3182 h 3230"/>
                <a:gd name="T56" fmla="*/ 3292 w 3360"/>
                <a:gd name="T57" fmla="*/ 3221 h 3230"/>
                <a:gd name="T58" fmla="*/ 3230 w 3360"/>
                <a:gd name="T59" fmla="*/ 3229 h 3230"/>
                <a:gd name="T60" fmla="*/ 3171 w 3360"/>
                <a:gd name="T61" fmla="*/ 3198 h 3230"/>
                <a:gd name="T62" fmla="*/ 2443 w 3360"/>
                <a:gd name="T63" fmla="*/ 2510 h 3230"/>
                <a:gd name="T64" fmla="*/ 2368 w 3360"/>
                <a:gd name="T65" fmla="*/ 2493 h 3230"/>
                <a:gd name="T66" fmla="*/ 1005 w 3360"/>
                <a:gd name="T67" fmla="*/ 2481 h 3230"/>
                <a:gd name="T68" fmla="*/ 936 w 3360"/>
                <a:gd name="T69" fmla="*/ 2432 h 3230"/>
                <a:gd name="T70" fmla="*/ 899 w 3360"/>
                <a:gd name="T71" fmla="*/ 2354 h 3230"/>
                <a:gd name="T72" fmla="*/ 899 w 3360"/>
                <a:gd name="T73" fmla="*/ 1705 h 3230"/>
                <a:gd name="T74" fmla="*/ 936 w 3360"/>
                <a:gd name="T75" fmla="*/ 1628 h 3230"/>
                <a:gd name="T76" fmla="*/ 1005 w 3360"/>
                <a:gd name="T77" fmla="*/ 1578 h 3230"/>
                <a:gd name="T78" fmla="*/ 2101 w 3360"/>
                <a:gd name="T79" fmla="*/ 1568 h 3230"/>
                <a:gd name="T80" fmla="*/ 2160 w 3360"/>
                <a:gd name="T81" fmla="*/ 1544 h 3230"/>
                <a:gd name="T82" fmla="*/ 2184 w 3360"/>
                <a:gd name="T83" fmla="*/ 1485 h 3230"/>
                <a:gd name="T84" fmla="*/ 2173 w 3360"/>
                <a:gd name="T85" fmla="*/ 322 h 3230"/>
                <a:gd name="T86" fmla="*/ 2122 w 3360"/>
                <a:gd name="T87" fmla="*/ 283 h 3230"/>
                <a:gd name="T88" fmla="*/ 342 w 3360"/>
                <a:gd name="T89" fmla="*/ 283 h 3230"/>
                <a:gd name="T90" fmla="*/ 291 w 3360"/>
                <a:gd name="T91" fmla="*/ 322 h 3230"/>
                <a:gd name="T92" fmla="*/ 280 w 3360"/>
                <a:gd name="T93" fmla="*/ 1997 h 3230"/>
                <a:gd name="T94" fmla="*/ 297 w 3360"/>
                <a:gd name="T95" fmla="*/ 2023 h 3230"/>
                <a:gd name="T96" fmla="*/ 328 w 3360"/>
                <a:gd name="T97" fmla="*/ 2017 h 3230"/>
                <a:gd name="T98" fmla="*/ 645 w 3360"/>
                <a:gd name="T99" fmla="*/ 1719 h 3230"/>
                <a:gd name="T100" fmla="*/ 670 w 3360"/>
                <a:gd name="T101" fmla="*/ 1735 h 3230"/>
                <a:gd name="T102" fmla="*/ 670 w 3360"/>
                <a:gd name="T103" fmla="*/ 2017 h 3230"/>
                <a:gd name="T104" fmla="*/ 637 w 3360"/>
                <a:gd name="T105" fmla="*/ 2091 h 3230"/>
                <a:gd name="T106" fmla="*/ 170 w 3360"/>
                <a:gd name="T107" fmla="*/ 2533 h 3230"/>
                <a:gd name="T108" fmla="*/ 108 w 3360"/>
                <a:gd name="T109" fmla="*/ 2549 h 3230"/>
                <a:gd name="T110" fmla="*/ 49 w 3360"/>
                <a:gd name="T111" fmla="*/ 2530 h 3230"/>
                <a:gd name="T112" fmla="*/ 9 w 3360"/>
                <a:gd name="T113" fmla="*/ 2481 h 3230"/>
                <a:gd name="T114" fmla="*/ 0 w 3360"/>
                <a:gd name="T115" fmla="*/ 168 h 3230"/>
                <a:gd name="T116" fmla="*/ 23 w 3360"/>
                <a:gd name="T117" fmla="*/ 83 h 3230"/>
                <a:gd name="T118" fmla="*/ 83 w 3360"/>
                <a:gd name="T119" fmla="*/ 23 h 3230"/>
                <a:gd name="T120" fmla="*/ 168 w 3360"/>
                <a:gd name="T121" fmla="*/ 0 h 3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60" h="3230">
                  <a:moveTo>
                    <a:pt x="168" y="0"/>
                  </a:moveTo>
                  <a:lnTo>
                    <a:pt x="2296" y="0"/>
                  </a:lnTo>
                  <a:lnTo>
                    <a:pt x="2327" y="3"/>
                  </a:lnTo>
                  <a:lnTo>
                    <a:pt x="2355" y="10"/>
                  </a:lnTo>
                  <a:lnTo>
                    <a:pt x="2381" y="23"/>
                  </a:lnTo>
                  <a:lnTo>
                    <a:pt x="2404" y="40"/>
                  </a:lnTo>
                  <a:lnTo>
                    <a:pt x="2424" y="60"/>
                  </a:lnTo>
                  <a:lnTo>
                    <a:pt x="2441" y="83"/>
                  </a:lnTo>
                  <a:lnTo>
                    <a:pt x="2454" y="109"/>
                  </a:lnTo>
                  <a:lnTo>
                    <a:pt x="2461" y="137"/>
                  </a:lnTo>
                  <a:lnTo>
                    <a:pt x="2464" y="168"/>
                  </a:lnTo>
                  <a:lnTo>
                    <a:pt x="2464" y="1680"/>
                  </a:lnTo>
                  <a:lnTo>
                    <a:pt x="2461" y="1711"/>
                  </a:lnTo>
                  <a:lnTo>
                    <a:pt x="2454" y="1739"/>
                  </a:lnTo>
                  <a:lnTo>
                    <a:pt x="2441" y="1765"/>
                  </a:lnTo>
                  <a:lnTo>
                    <a:pt x="2424" y="1788"/>
                  </a:lnTo>
                  <a:lnTo>
                    <a:pt x="2404" y="1808"/>
                  </a:lnTo>
                  <a:lnTo>
                    <a:pt x="2381" y="1825"/>
                  </a:lnTo>
                  <a:lnTo>
                    <a:pt x="2355" y="1838"/>
                  </a:lnTo>
                  <a:lnTo>
                    <a:pt x="2327" y="1845"/>
                  </a:lnTo>
                  <a:lnTo>
                    <a:pt x="2296" y="1848"/>
                  </a:lnTo>
                  <a:lnTo>
                    <a:pt x="1261" y="1848"/>
                  </a:lnTo>
                  <a:lnTo>
                    <a:pt x="1238" y="1851"/>
                  </a:lnTo>
                  <a:lnTo>
                    <a:pt x="1218" y="1859"/>
                  </a:lnTo>
                  <a:lnTo>
                    <a:pt x="1200" y="1872"/>
                  </a:lnTo>
                  <a:lnTo>
                    <a:pt x="1187" y="1890"/>
                  </a:lnTo>
                  <a:lnTo>
                    <a:pt x="1179" y="1910"/>
                  </a:lnTo>
                  <a:lnTo>
                    <a:pt x="1176" y="1933"/>
                  </a:lnTo>
                  <a:lnTo>
                    <a:pt x="1176" y="2128"/>
                  </a:lnTo>
                  <a:lnTo>
                    <a:pt x="1179" y="2150"/>
                  </a:lnTo>
                  <a:lnTo>
                    <a:pt x="1187" y="2171"/>
                  </a:lnTo>
                  <a:lnTo>
                    <a:pt x="1200" y="2187"/>
                  </a:lnTo>
                  <a:lnTo>
                    <a:pt x="1218" y="2200"/>
                  </a:lnTo>
                  <a:lnTo>
                    <a:pt x="1238" y="2209"/>
                  </a:lnTo>
                  <a:lnTo>
                    <a:pt x="1261" y="2213"/>
                  </a:lnTo>
                  <a:lnTo>
                    <a:pt x="2413" y="2213"/>
                  </a:lnTo>
                  <a:lnTo>
                    <a:pt x="2456" y="2215"/>
                  </a:lnTo>
                  <a:lnTo>
                    <a:pt x="2498" y="2223"/>
                  </a:lnTo>
                  <a:lnTo>
                    <a:pt x="2538" y="2236"/>
                  </a:lnTo>
                  <a:lnTo>
                    <a:pt x="2577" y="2254"/>
                  </a:lnTo>
                  <a:lnTo>
                    <a:pt x="2613" y="2278"/>
                  </a:lnTo>
                  <a:lnTo>
                    <a:pt x="2646" y="2306"/>
                  </a:lnTo>
                  <a:lnTo>
                    <a:pt x="3032" y="2678"/>
                  </a:lnTo>
                  <a:lnTo>
                    <a:pt x="3042" y="2684"/>
                  </a:lnTo>
                  <a:lnTo>
                    <a:pt x="3053" y="2685"/>
                  </a:lnTo>
                  <a:lnTo>
                    <a:pt x="3063" y="2683"/>
                  </a:lnTo>
                  <a:lnTo>
                    <a:pt x="3072" y="2678"/>
                  </a:lnTo>
                  <a:lnTo>
                    <a:pt x="3078" y="2669"/>
                  </a:lnTo>
                  <a:lnTo>
                    <a:pt x="3080" y="2657"/>
                  </a:lnTo>
                  <a:lnTo>
                    <a:pt x="3080" y="1037"/>
                  </a:lnTo>
                  <a:lnTo>
                    <a:pt x="3077" y="1014"/>
                  </a:lnTo>
                  <a:lnTo>
                    <a:pt x="3069" y="994"/>
                  </a:lnTo>
                  <a:lnTo>
                    <a:pt x="3056" y="976"/>
                  </a:lnTo>
                  <a:lnTo>
                    <a:pt x="3038" y="963"/>
                  </a:lnTo>
                  <a:lnTo>
                    <a:pt x="3018" y="955"/>
                  </a:lnTo>
                  <a:lnTo>
                    <a:pt x="2997" y="952"/>
                  </a:lnTo>
                  <a:lnTo>
                    <a:pt x="2773" y="952"/>
                  </a:lnTo>
                  <a:lnTo>
                    <a:pt x="2750" y="949"/>
                  </a:lnTo>
                  <a:lnTo>
                    <a:pt x="2730" y="941"/>
                  </a:lnTo>
                  <a:lnTo>
                    <a:pt x="2712" y="928"/>
                  </a:lnTo>
                  <a:lnTo>
                    <a:pt x="2699" y="910"/>
                  </a:lnTo>
                  <a:lnTo>
                    <a:pt x="2691" y="890"/>
                  </a:lnTo>
                  <a:lnTo>
                    <a:pt x="2688" y="869"/>
                  </a:lnTo>
                  <a:lnTo>
                    <a:pt x="2688" y="755"/>
                  </a:lnTo>
                  <a:lnTo>
                    <a:pt x="2691" y="734"/>
                  </a:lnTo>
                  <a:lnTo>
                    <a:pt x="2699" y="714"/>
                  </a:lnTo>
                  <a:lnTo>
                    <a:pt x="2712" y="696"/>
                  </a:lnTo>
                  <a:lnTo>
                    <a:pt x="2730" y="683"/>
                  </a:lnTo>
                  <a:lnTo>
                    <a:pt x="2750" y="675"/>
                  </a:lnTo>
                  <a:lnTo>
                    <a:pt x="2773" y="672"/>
                  </a:lnTo>
                  <a:lnTo>
                    <a:pt x="3192" y="672"/>
                  </a:lnTo>
                  <a:lnTo>
                    <a:pt x="3223" y="675"/>
                  </a:lnTo>
                  <a:lnTo>
                    <a:pt x="3251" y="682"/>
                  </a:lnTo>
                  <a:lnTo>
                    <a:pt x="3277" y="695"/>
                  </a:lnTo>
                  <a:lnTo>
                    <a:pt x="3300" y="712"/>
                  </a:lnTo>
                  <a:lnTo>
                    <a:pt x="3320" y="732"/>
                  </a:lnTo>
                  <a:lnTo>
                    <a:pt x="3337" y="755"/>
                  </a:lnTo>
                  <a:lnTo>
                    <a:pt x="3350" y="781"/>
                  </a:lnTo>
                  <a:lnTo>
                    <a:pt x="3357" y="809"/>
                  </a:lnTo>
                  <a:lnTo>
                    <a:pt x="3360" y="840"/>
                  </a:lnTo>
                  <a:lnTo>
                    <a:pt x="3360" y="3118"/>
                  </a:lnTo>
                  <a:lnTo>
                    <a:pt x="3358" y="3141"/>
                  </a:lnTo>
                  <a:lnTo>
                    <a:pt x="3351" y="3162"/>
                  </a:lnTo>
                  <a:lnTo>
                    <a:pt x="3341" y="3182"/>
                  </a:lnTo>
                  <a:lnTo>
                    <a:pt x="3326" y="3198"/>
                  </a:lnTo>
                  <a:lnTo>
                    <a:pt x="3310" y="3211"/>
                  </a:lnTo>
                  <a:lnTo>
                    <a:pt x="3292" y="3221"/>
                  </a:lnTo>
                  <a:lnTo>
                    <a:pt x="3272" y="3228"/>
                  </a:lnTo>
                  <a:lnTo>
                    <a:pt x="3251" y="3230"/>
                  </a:lnTo>
                  <a:lnTo>
                    <a:pt x="3230" y="3229"/>
                  </a:lnTo>
                  <a:lnTo>
                    <a:pt x="3209" y="3224"/>
                  </a:lnTo>
                  <a:lnTo>
                    <a:pt x="3189" y="3213"/>
                  </a:lnTo>
                  <a:lnTo>
                    <a:pt x="3171" y="3198"/>
                  </a:lnTo>
                  <a:lnTo>
                    <a:pt x="2484" y="2539"/>
                  </a:lnTo>
                  <a:lnTo>
                    <a:pt x="2464" y="2522"/>
                  </a:lnTo>
                  <a:lnTo>
                    <a:pt x="2443" y="2510"/>
                  </a:lnTo>
                  <a:lnTo>
                    <a:pt x="2419" y="2500"/>
                  </a:lnTo>
                  <a:lnTo>
                    <a:pt x="2394" y="2494"/>
                  </a:lnTo>
                  <a:lnTo>
                    <a:pt x="2368" y="2493"/>
                  </a:lnTo>
                  <a:lnTo>
                    <a:pt x="1064" y="2493"/>
                  </a:lnTo>
                  <a:lnTo>
                    <a:pt x="1033" y="2489"/>
                  </a:lnTo>
                  <a:lnTo>
                    <a:pt x="1005" y="2481"/>
                  </a:lnTo>
                  <a:lnTo>
                    <a:pt x="979" y="2469"/>
                  </a:lnTo>
                  <a:lnTo>
                    <a:pt x="956" y="2453"/>
                  </a:lnTo>
                  <a:lnTo>
                    <a:pt x="936" y="2432"/>
                  </a:lnTo>
                  <a:lnTo>
                    <a:pt x="919" y="2409"/>
                  </a:lnTo>
                  <a:lnTo>
                    <a:pt x="906" y="2383"/>
                  </a:lnTo>
                  <a:lnTo>
                    <a:pt x="899" y="2354"/>
                  </a:lnTo>
                  <a:lnTo>
                    <a:pt x="896" y="2325"/>
                  </a:lnTo>
                  <a:lnTo>
                    <a:pt x="896" y="1736"/>
                  </a:lnTo>
                  <a:lnTo>
                    <a:pt x="899" y="1705"/>
                  </a:lnTo>
                  <a:lnTo>
                    <a:pt x="906" y="1677"/>
                  </a:lnTo>
                  <a:lnTo>
                    <a:pt x="919" y="1651"/>
                  </a:lnTo>
                  <a:lnTo>
                    <a:pt x="936" y="1628"/>
                  </a:lnTo>
                  <a:lnTo>
                    <a:pt x="956" y="1608"/>
                  </a:lnTo>
                  <a:lnTo>
                    <a:pt x="979" y="1591"/>
                  </a:lnTo>
                  <a:lnTo>
                    <a:pt x="1005" y="1578"/>
                  </a:lnTo>
                  <a:lnTo>
                    <a:pt x="1033" y="1571"/>
                  </a:lnTo>
                  <a:lnTo>
                    <a:pt x="1064" y="1568"/>
                  </a:lnTo>
                  <a:lnTo>
                    <a:pt x="2101" y="1568"/>
                  </a:lnTo>
                  <a:lnTo>
                    <a:pt x="2122" y="1565"/>
                  </a:lnTo>
                  <a:lnTo>
                    <a:pt x="2142" y="1557"/>
                  </a:lnTo>
                  <a:lnTo>
                    <a:pt x="2160" y="1544"/>
                  </a:lnTo>
                  <a:lnTo>
                    <a:pt x="2173" y="1526"/>
                  </a:lnTo>
                  <a:lnTo>
                    <a:pt x="2181" y="1506"/>
                  </a:lnTo>
                  <a:lnTo>
                    <a:pt x="2184" y="1485"/>
                  </a:lnTo>
                  <a:lnTo>
                    <a:pt x="2184" y="363"/>
                  </a:lnTo>
                  <a:lnTo>
                    <a:pt x="2181" y="342"/>
                  </a:lnTo>
                  <a:lnTo>
                    <a:pt x="2173" y="322"/>
                  </a:lnTo>
                  <a:lnTo>
                    <a:pt x="2160" y="304"/>
                  </a:lnTo>
                  <a:lnTo>
                    <a:pt x="2142" y="291"/>
                  </a:lnTo>
                  <a:lnTo>
                    <a:pt x="2122" y="283"/>
                  </a:lnTo>
                  <a:lnTo>
                    <a:pt x="2101" y="280"/>
                  </a:lnTo>
                  <a:lnTo>
                    <a:pt x="363" y="280"/>
                  </a:lnTo>
                  <a:lnTo>
                    <a:pt x="342" y="283"/>
                  </a:lnTo>
                  <a:lnTo>
                    <a:pt x="322" y="291"/>
                  </a:lnTo>
                  <a:lnTo>
                    <a:pt x="304" y="304"/>
                  </a:lnTo>
                  <a:lnTo>
                    <a:pt x="291" y="322"/>
                  </a:lnTo>
                  <a:lnTo>
                    <a:pt x="283" y="342"/>
                  </a:lnTo>
                  <a:lnTo>
                    <a:pt x="280" y="363"/>
                  </a:lnTo>
                  <a:lnTo>
                    <a:pt x="280" y="1997"/>
                  </a:lnTo>
                  <a:lnTo>
                    <a:pt x="282" y="2008"/>
                  </a:lnTo>
                  <a:lnTo>
                    <a:pt x="288" y="2017"/>
                  </a:lnTo>
                  <a:lnTo>
                    <a:pt x="297" y="2023"/>
                  </a:lnTo>
                  <a:lnTo>
                    <a:pt x="307" y="2025"/>
                  </a:lnTo>
                  <a:lnTo>
                    <a:pt x="318" y="2023"/>
                  </a:lnTo>
                  <a:lnTo>
                    <a:pt x="328" y="2017"/>
                  </a:lnTo>
                  <a:lnTo>
                    <a:pt x="624" y="1727"/>
                  </a:lnTo>
                  <a:lnTo>
                    <a:pt x="634" y="1721"/>
                  </a:lnTo>
                  <a:lnTo>
                    <a:pt x="645" y="1719"/>
                  </a:lnTo>
                  <a:lnTo>
                    <a:pt x="655" y="1721"/>
                  </a:lnTo>
                  <a:lnTo>
                    <a:pt x="664" y="1727"/>
                  </a:lnTo>
                  <a:lnTo>
                    <a:pt x="670" y="1735"/>
                  </a:lnTo>
                  <a:lnTo>
                    <a:pt x="672" y="1746"/>
                  </a:lnTo>
                  <a:lnTo>
                    <a:pt x="672" y="1990"/>
                  </a:lnTo>
                  <a:lnTo>
                    <a:pt x="670" y="2017"/>
                  </a:lnTo>
                  <a:lnTo>
                    <a:pt x="663" y="2043"/>
                  </a:lnTo>
                  <a:lnTo>
                    <a:pt x="653" y="2069"/>
                  </a:lnTo>
                  <a:lnTo>
                    <a:pt x="637" y="2091"/>
                  </a:lnTo>
                  <a:lnTo>
                    <a:pt x="619" y="2113"/>
                  </a:lnTo>
                  <a:lnTo>
                    <a:pt x="188" y="2518"/>
                  </a:lnTo>
                  <a:lnTo>
                    <a:pt x="170" y="2533"/>
                  </a:lnTo>
                  <a:lnTo>
                    <a:pt x="150" y="2542"/>
                  </a:lnTo>
                  <a:lnTo>
                    <a:pt x="129" y="2547"/>
                  </a:lnTo>
                  <a:lnTo>
                    <a:pt x="108" y="2549"/>
                  </a:lnTo>
                  <a:lnTo>
                    <a:pt x="88" y="2546"/>
                  </a:lnTo>
                  <a:lnTo>
                    <a:pt x="67" y="2539"/>
                  </a:lnTo>
                  <a:lnTo>
                    <a:pt x="49" y="2530"/>
                  </a:lnTo>
                  <a:lnTo>
                    <a:pt x="33" y="2517"/>
                  </a:lnTo>
                  <a:lnTo>
                    <a:pt x="19" y="2501"/>
                  </a:lnTo>
                  <a:lnTo>
                    <a:pt x="9" y="2481"/>
                  </a:lnTo>
                  <a:lnTo>
                    <a:pt x="2" y="2460"/>
                  </a:lnTo>
                  <a:lnTo>
                    <a:pt x="0" y="2437"/>
                  </a:lnTo>
                  <a:lnTo>
                    <a:pt x="0" y="168"/>
                  </a:lnTo>
                  <a:lnTo>
                    <a:pt x="3" y="137"/>
                  </a:lnTo>
                  <a:lnTo>
                    <a:pt x="10" y="109"/>
                  </a:lnTo>
                  <a:lnTo>
                    <a:pt x="23" y="83"/>
                  </a:lnTo>
                  <a:lnTo>
                    <a:pt x="40" y="60"/>
                  </a:lnTo>
                  <a:lnTo>
                    <a:pt x="60" y="40"/>
                  </a:lnTo>
                  <a:lnTo>
                    <a:pt x="83" y="23"/>
                  </a:lnTo>
                  <a:lnTo>
                    <a:pt x="109" y="10"/>
                  </a:lnTo>
                  <a:lnTo>
                    <a:pt x="137" y="3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27" name="Text Box 2">
            <a:extLst>
              <a:ext uri="{FF2B5EF4-FFF2-40B4-BE49-F238E27FC236}">
                <a16:creationId xmlns:a16="http://schemas.microsoft.com/office/drawing/2014/main" id="{B5E74732-8305-488E-936E-324E7B925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061" y="4298044"/>
            <a:ext cx="281873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117" lvl="1" indent="0" defTabSz="609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ES" altLang="es-CO" dirty="0">
                <a:solidFill>
                  <a:srgbClr val="FF0353"/>
                </a:solidFill>
                <a:latin typeface="AmpleSoft-Bold"/>
                <a:ea typeface="+mn-ea"/>
                <a:cs typeface="Calibri" panose="020F0502020204030204" pitchFamily="34" charset="0"/>
              </a:rPr>
              <a:t>1.000</a:t>
            </a:r>
            <a:r>
              <a:rPr lang="es-ES" altLang="es-CO" sz="1700" dirty="0">
                <a:solidFill>
                  <a:srgbClr val="59595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s-ES" altLang="es-C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Usuarios atendidos</a:t>
            </a:r>
            <a:endParaRPr lang="es-CO" altLang="es-CO" sz="16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17" lvl="1" indent="0" defTabSz="609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ES" altLang="es-CO" dirty="0">
                <a:solidFill>
                  <a:srgbClr val="FF0353"/>
                </a:solidFill>
                <a:latin typeface="AmpleSoft-Bold"/>
                <a:ea typeface="+mn-ea"/>
                <a:cs typeface="Calibri" panose="020F0502020204030204" pitchFamily="34" charset="0"/>
              </a:rPr>
              <a:t>3</a:t>
            </a:r>
            <a:r>
              <a:rPr lang="es-ES" altLang="es-CO" sz="17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altLang="es-C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Nuevas entidades aliadas</a:t>
            </a:r>
          </a:p>
          <a:p>
            <a:pPr marL="2117" lvl="1" indent="0" defTabSz="609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CO" altLang="es-CO" dirty="0">
                <a:solidFill>
                  <a:srgbClr val="FF0353"/>
                </a:solidFill>
                <a:latin typeface="AmpleSoft-Bold"/>
                <a:ea typeface="+mn-ea"/>
                <a:cs typeface="Calibri" panose="020F0502020204030204" pitchFamily="34" charset="0"/>
              </a:rPr>
              <a:t>4</a:t>
            </a:r>
            <a:r>
              <a:rPr lang="es-CO" altLang="es-CO" sz="17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altLang="es-C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Eventos realizados</a:t>
            </a:r>
          </a:p>
        </p:txBody>
      </p:sp>
      <p:sp>
        <p:nvSpPr>
          <p:cNvPr id="28" name="Text Box 2">
            <a:extLst>
              <a:ext uri="{FF2B5EF4-FFF2-40B4-BE49-F238E27FC236}">
                <a16:creationId xmlns:a16="http://schemas.microsoft.com/office/drawing/2014/main" id="{A06766EE-6C6D-4693-9F80-5521DB314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0050" y="4076633"/>
            <a:ext cx="359282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363538" defTabSz="609585" fontAlgn="base">
              <a:spcBef>
                <a:spcPct val="0"/>
              </a:spcBef>
              <a:spcAft>
                <a:spcPct val="0"/>
              </a:spcAft>
            </a:pPr>
            <a:r>
              <a:rPr lang="es-ES" altLang="es-CO" dirty="0">
                <a:solidFill>
                  <a:srgbClr val="FF0353"/>
                </a:solidFill>
                <a:latin typeface="AmpleSoft-Bold"/>
                <a:ea typeface="+mn-ea"/>
                <a:cs typeface="Calibri" panose="020F0502020204030204" pitchFamily="34" charset="0"/>
              </a:rPr>
              <a:t>400</a:t>
            </a:r>
            <a:r>
              <a:rPr lang="es-ES" altLang="es-CO" sz="17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altLang="es-C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Usuarios diagnosticados</a:t>
            </a:r>
          </a:p>
          <a:p>
            <a:pPr marL="363538" defTabSz="609585" fontAlgn="base">
              <a:spcBef>
                <a:spcPct val="0"/>
              </a:spcBef>
              <a:spcAft>
                <a:spcPct val="0"/>
              </a:spcAft>
            </a:pPr>
            <a:r>
              <a:rPr lang="es-ES" altLang="es-CO" dirty="0">
                <a:solidFill>
                  <a:srgbClr val="FF0353"/>
                </a:solidFill>
                <a:latin typeface="AmpleSoft-Bold"/>
                <a:ea typeface="+mn-ea"/>
                <a:cs typeface="Calibri" panose="020F0502020204030204" pitchFamily="34" charset="0"/>
              </a:rPr>
              <a:t>150</a:t>
            </a:r>
            <a:r>
              <a:rPr lang="es-ES" altLang="es-CO" sz="17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altLang="es-C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Empresas transformadas</a:t>
            </a:r>
            <a:endParaRPr lang="es-CO" altLang="es-CO" sz="16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3538" defTabSz="609585" fontAlgn="base">
              <a:spcBef>
                <a:spcPct val="0"/>
              </a:spcBef>
              <a:spcAft>
                <a:spcPct val="0"/>
              </a:spcAft>
            </a:pPr>
            <a:r>
              <a:rPr lang="es-ES" altLang="es-CO" dirty="0">
                <a:solidFill>
                  <a:srgbClr val="FF0353"/>
                </a:solidFill>
                <a:latin typeface="AmpleSoft-Bold"/>
                <a:ea typeface="+mn-ea"/>
                <a:cs typeface="Calibri" panose="020F0502020204030204" pitchFamily="34" charset="0"/>
              </a:rPr>
              <a:t>1</a:t>
            </a:r>
            <a:r>
              <a:rPr lang="es-ES" altLang="es-CO" sz="17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altLang="es-C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proyecto ejecutado</a:t>
            </a:r>
            <a:endParaRPr lang="es-CO" altLang="es-CO" sz="16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9" name="Group 155">
            <a:extLst>
              <a:ext uri="{FF2B5EF4-FFF2-40B4-BE49-F238E27FC236}">
                <a16:creationId xmlns:a16="http://schemas.microsoft.com/office/drawing/2014/main" id="{AD60A387-08C3-4FEE-BE2E-E8C8B6C4318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07628" y="5696707"/>
            <a:ext cx="329749" cy="329749"/>
            <a:chOff x="3291" y="2116"/>
            <a:chExt cx="480" cy="480"/>
          </a:xfrm>
          <a:solidFill>
            <a:schemeClr val="accent5"/>
          </a:solidFill>
        </p:grpSpPr>
        <p:sp>
          <p:nvSpPr>
            <p:cNvPr id="30" name="Freeform 157">
              <a:extLst>
                <a:ext uri="{FF2B5EF4-FFF2-40B4-BE49-F238E27FC236}">
                  <a16:creationId xmlns:a16="http://schemas.microsoft.com/office/drawing/2014/main" id="{C0761225-8515-4BB9-B09C-BFFF6B513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eform 158">
              <a:extLst>
                <a:ext uri="{FF2B5EF4-FFF2-40B4-BE49-F238E27FC236}">
                  <a16:creationId xmlns:a16="http://schemas.microsoft.com/office/drawing/2014/main" id="{8D37084B-7A44-4A87-B3A6-6AADAB6EF0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2" name="Rectángulo 31">
            <a:extLst>
              <a:ext uri="{FF2B5EF4-FFF2-40B4-BE49-F238E27FC236}">
                <a16:creationId xmlns:a16="http://schemas.microsoft.com/office/drawing/2014/main" id="{06D96765-DC44-4C4F-B321-D61F02B0CFF8}"/>
              </a:ext>
            </a:extLst>
          </p:cNvPr>
          <p:cNvSpPr/>
          <p:nvPr/>
        </p:nvSpPr>
        <p:spPr>
          <a:xfrm>
            <a:off x="1282523" y="5679559"/>
            <a:ext cx="19510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16,8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grpSp>
        <p:nvGrpSpPr>
          <p:cNvPr id="33" name="Group 155">
            <a:extLst>
              <a:ext uri="{FF2B5EF4-FFF2-40B4-BE49-F238E27FC236}">
                <a16:creationId xmlns:a16="http://schemas.microsoft.com/office/drawing/2014/main" id="{26712F3E-E24F-481F-9956-BEAE7191A6F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886642" y="5467003"/>
            <a:ext cx="264861" cy="264861"/>
            <a:chOff x="3291" y="2116"/>
            <a:chExt cx="480" cy="480"/>
          </a:xfrm>
          <a:solidFill>
            <a:schemeClr val="accent5"/>
          </a:solidFill>
        </p:grpSpPr>
        <p:sp>
          <p:nvSpPr>
            <p:cNvPr id="34" name="Freeform 157">
              <a:extLst>
                <a:ext uri="{FF2B5EF4-FFF2-40B4-BE49-F238E27FC236}">
                  <a16:creationId xmlns:a16="http://schemas.microsoft.com/office/drawing/2014/main" id="{9A07064A-7EE4-498D-AB70-2E42BA385A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Freeform 158">
              <a:extLst>
                <a:ext uri="{FF2B5EF4-FFF2-40B4-BE49-F238E27FC236}">
                  <a16:creationId xmlns:a16="http://schemas.microsoft.com/office/drawing/2014/main" id="{0B78D528-2914-4D34-96AA-5C5B2BEE46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6" name="Rectángulo 35">
            <a:extLst>
              <a:ext uri="{FF2B5EF4-FFF2-40B4-BE49-F238E27FC236}">
                <a16:creationId xmlns:a16="http://schemas.microsoft.com/office/drawing/2014/main" id="{A173F887-5DD9-4033-A569-D0E96B8BE7C0}"/>
              </a:ext>
            </a:extLst>
          </p:cNvPr>
          <p:cNvSpPr/>
          <p:nvPr/>
        </p:nvSpPr>
        <p:spPr>
          <a:xfrm>
            <a:off x="8161537" y="5436140"/>
            <a:ext cx="19510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$76,7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 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892442F8-7B51-4167-AE66-E7D293866AC0}"/>
              </a:ext>
            </a:extLst>
          </p:cNvPr>
          <p:cNvSpPr/>
          <p:nvPr/>
        </p:nvSpPr>
        <p:spPr>
          <a:xfrm>
            <a:off x="8161537" y="5749012"/>
            <a:ext cx="24914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32,0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ingreso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grpSp>
        <p:nvGrpSpPr>
          <p:cNvPr id="42" name="Group 22">
            <a:extLst>
              <a:ext uri="{FF2B5EF4-FFF2-40B4-BE49-F238E27FC236}">
                <a16:creationId xmlns:a16="http://schemas.microsoft.com/office/drawing/2014/main" id="{4F4E7632-94BB-4026-91A3-D19E0C099EB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913199" y="5830581"/>
            <a:ext cx="294290" cy="201098"/>
            <a:chOff x="2699" y="1093"/>
            <a:chExt cx="480" cy="328"/>
          </a:xfrm>
          <a:solidFill>
            <a:schemeClr val="accent5"/>
          </a:solidFill>
        </p:grpSpPr>
        <p:sp>
          <p:nvSpPr>
            <p:cNvPr id="43" name="Freeform 24">
              <a:extLst>
                <a:ext uri="{FF2B5EF4-FFF2-40B4-BE49-F238E27FC236}">
                  <a16:creationId xmlns:a16="http://schemas.microsoft.com/office/drawing/2014/main" id="{763D2028-9ACD-4BFD-9565-036E6C89D9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1" y="1161"/>
              <a:ext cx="152" cy="152"/>
            </a:xfrm>
            <a:custGeom>
              <a:avLst/>
              <a:gdLst>
                <a:gd name="T0" fmla="*/ 495 w 1064"/>
                <a:gd name="T1" fmla="*/ 283 h 1064"/>
                <a:gd name="T2" fmla="*/ 426 w 1064"/>
                <a:gd name="T3" fmla="*/ 303 h 1064"/>
                <a:gd name="T4" fmla="*/ 367 w 1064"/>
                <a:gd name="T5" fmla="*/ 342 h 1064"/>
                <a:gd name="T6" fmla="*/ 321 w 1064"/>
                <a:gd name="T7" fmla="*/ 395 h 1064"/>
                <a:gd name="T8" fmla="*/ 290 w 1064"/>
                <a:gd name="T9" fmla="*/ 459 h 1064"/>
                <a:gd name="T10" fmla="*/ 280 w 1064"/>
                <a:gd name="T11" fmla="*/ 533 h 1064"/>
                <a:gd name="T12" fmla="*/ 290 w 1064"/>
                <a:gd name="T13" fmla="*/ 605 h 1064"/>
                <a:gd name="T14" fmla="*/ 321 w 1064"/>
                <a:gd name="T15" fmla="*/ 669 h 1064"/>
                <a:gd name="T16" fmla="*/ 367 w 1064"/>
                <a:gd name="T17" fmla="*/ 722 h 1064"/>
                <a:gd name="T18" fmla="*/ 426 w 1064"/>
                <a:gd name="T19" fmla="*/ 761 h 1064"/>
                <a:gd name="T20" fmla="*/ 495 w 1064"/>
                <a:gd name="T21" fmla="*/ 781 h 1064"/>
                <a:gd name="T22" fmla="*/ 569 w 1064"/>
                <a:gd name="T23" fmla="*/ 781 h 1064"/>
                <a:gd name="T24" fmla="*/ 638 w 1064"/>
                <a:gd name="T25" fmla="*/ 761 h 1064"/>
                <a:gd name="T26" fmla="*/ 697 w 1064"/>
                <a:gd name="T27" fmla="*/ 722 h 1064"/>
                <a:gd name="T28" fmla="*/ 743 w 1064"/>
                <a:gd name="T29" fmla="*/ 669 h 1064"/>
                <a:gd name="T30" fmla="*/ 774 w 1064"/>
                <a:gd name="T31" fmla="*/ 605 h 1064"/>
                <a:gd name="T32" fmla="*/ 784 w 1064"/>
                <a:gd name="T33" fmla="*/ 533 h 1064"/>
                <a:gd name="T34" fmla="*/ 774 w 1064"/>
                <a:gd name="T35" fmla="*/ 459 h 1064"/>
                <a:gd name="T36" fmla="*/ 743 w 1064"/>
                <a:gd name="T37" fmla="*/ 395 h 1064"/>
                <a:gd name="T38" fmla="*/ 697 w 1064"/>
                <a:gd name="T39" fmla="*/ 342 h 1064"/>
                <a:gd name="T40" fmla="*/ 638 w 1064"/>
                <a:gd name="T41" fmla="*/ 303 h 1064"/>
                <a:gd name="T42" fmla="*/ 569 w 1064"/>
                <a:gd name="T43" fmla="*/ 283 h 1064"/>
                <a:gd name="T44" fmla="*/ 533 w 1064"/>
                <a:gd name="T45" fmla="*/ 0 h 1064"/>
                <a:gd name="T46" fmla="*/ 646 w 1064"/>
                <a:gd name="T47" fmla="*/ 12 h 1064"/>
                <a:gd name="T48" fmla="*/ 751 w 1064"/>
                <a:gd name="T49" fmla="*/ 48 h 1064"/>
                <a:gd name="T50" fmla="*/ 846 w 1064"/>
                <a:gd name="T51" fmla="*/ 103 h 1064"/>
                <a:gd name="T52" fmla="*/ 927 w 1064"/>
                <a:gd name="T53" fmla="*/ 176 h 1064"/>
                <a:gd name="T54" fmla="*/ 992 w 1064"/>
                <a:gd name="T55" fmla="*/ 264 h 1064"/>
                <a:gd name="T56" fmla="*/ 1037 w 1064"/>
                <a:gd name="T57" fmla="*/ 365 h 1064"/>
                <a:gd name="T58" fmla="*/ 1061 w 1064"/>
                <a:gd name="T59" fmla="*/ 474 h 1064"/>
                <a:gd name="T60" fmla="*/ 1061 w 1064"/>
                <a:gd name="T61" fmla="*/ 590 h 1064"/>
                <a:gd name="T62" fmla="*/ 1037 w 1064"/>
                <a:gd name="T63" fmla="*/ 699 h 1064"/>
                <a:gd name="T64" fmla="*/ 992 w 1064"/>
                <a:gd name="T65" fmla="*/ 800 h 1064"/>
                <a:gd name="T66" fmla="*/ 927 w 1064"/>
                <a:gd name="T67" fmla="*/ 888 h 1064"/>
                <a:gd name="T68" fmla="*/ 846 w 1064"/>
                <a:gd name="T69" fmla="*/ 961 h 1064"/>
                <a:gd name="T70" fmla="*/ 751 w 1064"/>
                <a:gd name="T71" fmla="*/ 1016 h 1064"/>
                <a:gd name="T72" fmla="*/ 646 w 1064"/>
                <a:gd name="T73" fmla="*/ 1052 h 1064"/>
                <a:gd name="T74" fmla="*/ 533 w 1064"/>
                <a:gd name="T75" fmla="*/ 1064 h 1064"/>
                <a:gd name="T76" fmla="*/ 418 w 1064"/>
                <a:gd name="T77" fmla="*/ 1052 h 1064"/>
                <a:gd name="T78" fmla="*/ 313 w 1064"/>
                <a:gd name="T79" fmla="*/ 1016 h 1064"/>
                <a:gd name="T80" fmla="*/ 218 w 1064"/>
                <a:gd name="T81" fmla="*/ 961 h 1064"/>
                <a:gd name="T82" fmla="*/ 137 w 1064"/>
                <a:gd name="T83" fmla="*/ 888 h 1064"/>
                <a:gd name="T84" fmla="*/ 72 w 1064"/>
                <a:gd name="T85" fmla="*/ 800 h 1064"/>
                <a:gd name="T86" fmla="*/ 27 w 1064"/>
                <a:gd name="T87" fmla="*/ 699 h 1064"/>
                <a:gd name="T88" fmla="*/ 3 w 1064"/>
                <a:gd name="T89" fmla="*/ 590 h 1064"/>
                <a:gd name="T90" fmla="*/ 3 w 1064"/>
                <a:gd name="T91" fmla="*/ 474 h 1064"/>
                <a:gd name="T92" fmla="*/ 27 w 1064"/>
                <a:gd name="T93" fmla="*/ 365 h 1064"/>
                <a:gd name="T94" fmla="*/ 72 w 1064"/>
                <a:gd name="T95" fmla="*/ 264 h 1064"/>
                <a:gd name="T96" fmla="*/ 137 w 1064"/>
                <a:gd name="T97" fmla="*/ 176 h 1064"/>
                <a:gd name="T98" fmla="*/ 218 w 1064"/>
                <a:gd name="T99" fmla="*/ 103 h 1064"/>
                <a:gd name="T100" fmla="*/ 313 w 1064"/>
                <a:gd name="T101" fmla="*/ 48 h 1064"/>
                <a:gd name="T102" fmla="*/ 418 w 1064"/>
                <a:gd name="T103" fmla="*/ 12 h 1064"/>
                <a:gd name="T104" fmla="*/ 533 w 1064"/>
                <a:gd name="T105" fmla="*/ 0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64" h="1064">
                  <a:moveTo>
                    <a:pt x="533" y="280"/>
                  </a:moveTo>
                  <a:lnTo>
                    <a:pt x="495" y="283"/>
                  </a:lnTo>
                  <a:lnTo>
                    <a:pt x="459" y="290"/>
                  </a:lnTo>
                  <a:lnTo>
                    <a:pt x="426" y="303"/>
                  </a:lnTo>
                  <a:lnTo>
                    <a:pt x="395" y="321"/>
                  </a:lnTo>
                  <a:lnTo>
                    <a:pt x="367" y="342"/>
                  </a:lnTo>
                  <a:lnTo>
                    <a:pt x="342" y="367"/>
                  </a:lnTo>
                  <a:lnTo>
                    <a:pt x="321" y="395"/>
                  </a:lnTo>
                  <a:lnTo>
                    <a:pt x="303" y="426"/>
                  </a:lnTo>
                  <a:lnTo>
                    <a:pt x="290" y="459"/>
                  </a:lnTo>
                  <a:lnTo>
                    <a:pt x="283" y="495"/>
                  </a:lnTo>
                  <a:lnTo>
                    <a:pt x="280" y="533"/>
                  </a:lnTo>
                  <a:lnTo>
                    <a:pt x="283" y="569"/>
                  </a:lnTo>
                  <a:lnTo>
                    <a:pt x="290" y="605"/>
                  </a:lnTo>
                  <a:lnTo>
                    <a:pt x="303" y="638"/>
                  </a:lnTo>
                  <a:lnTo>
                    <a:pt x="321" y="669"/>
                  </a:lnTo>
                  <a:lnTo>
                    <a:pt x="342" y="697"/>
                  </a:lnTo>
                  <a:lnTo>
                    <a:pt x="367" y="722"/>
                  </a:lnTo>
                  <a:lnTo>
                    <a:pt x="395" y="743"/>
                  </a:lnTo>
                  <a:lnTo>
                    <a:pt x="426" y="761"/>
                  </a:lnTo>
                  <a:lnTo>
                    <a:pt x="459" y="774"/>
                  </a:lnTo>
                  <a:lnTo>
                    <a:pt x="495" y="781"/>
                  </a:lnTo>
                  <a:lnTo>
                    <a:pt x="533" y="784"/>
                  </a:lnTo>
                  <a:lnTo>
                    <a:pt x="569" y="781"/>
                  </a:lnTo>
                  <a:lnTo>
                    <a:pt x="605" y="774"/>
                  </a:lnTo>
                  <a:lnTo>
                    <a:pt x="638" y="761"/>
                  </a:lnTo>
                  <a:lnTo>
                    <a:pt x="669" y="743"/>
                  </a:lnTo>
                  <a:lnTo>
                    <a:pt x="697" y="722"/>
                  </a:lnTo>
                  <a:lnTo>
                    <a:pt x="722" y="697"/>
                  </a:lnTo>
                  <a:lnTo>
                    <a:pt x="743" y="669"/>
                  </a:lnTo>
                  <a:lnTo>
                    <a:pt x="761" y="638"/>
                  </a:lnTo>
                  <a:lnTo>
                    <a:pt x="774" y="605"/>
                  </a:lnTo>
                  <a:lnTo>
                    <a:pt x="781" y="569"/>
                  </a:lnTo>
                  <a:lnTo>
                    <a:pt x="784" y="533"/>
                  </a:lnTo>
                  <a:lnTo>
                    <a:pt x="781" y="495"/>
                  </a:lnTo>
                  <a:lnTo>
                    <a:pt x="774" y="459"/>
                  </a:lnTo>
                  <a:lnTo>
                    <a:pt x="761" y="426"/>
                  </a:lnTo>
                  <a:lnTo>
                    <a:pt x="743" y="395"/>
                  </a:lnTo>
                  <a:lnTo>
                    <a:pt x="722" y="367"/>
                  </a:lnTo>
                  <a:lnTo>
                    <a:pt x="697" y="342"/>
                  </a:lnTo>
                  <a:lnTo>
                    <a:pt x="669" y="321"/>
                  </a:lnTo>
                  <a:lnTo>
                    <a:pt x="638" y="303"/>
                  </a:lnTo>
                  <a:lnTo>
                    <a:pt x="605" y="290"/>
                  </a:lnTo>
                  <a:lnTo>
                    <a:pt x="569" y="283"/>
                  </a:lnTo>
                  <a:lnTo>
                    <a:pt x="533" y="280"/>
                  </a:lnTo>
                  <a:close/>
                  <a:moveTo>
                    <a:pt x="533" y="0"/>
                  </a:moveTo>
                  <a:lnTo>
                    <a:pt x="590" y="3"/>
                  </a:lnTo>
                  <a:lnTo>
                    <a:pt x="646" y="12"/>
                  </a:lnTo>
                  <a:lnTo>
                    <a:pt x="699" y="27"/>
                  </a:lnTo>
                  <a:lnTo>
                    <a:pt x="751" y="48"/>
                  </a:lnTo>
                  <a:lnTo>
                    <a:pt x="800" y="72"/>
                  </a:lnTo>
                  <a:lnTo>
                    <a:pt x="846" y="103"/>
                  </a:lnTo>
                  <a:lnTo>
                    <a:pt x="888" y="137"/>
                  </a:lnTo>
                  <a:lnTo>
                    <a:pt x="927" y="176"/>
                  </a:lnTo>
                  <a:lnTo>
                    <a:pt x="961" y="218"/>
                  </a:lnTo>
                  <a:lnTo>
                    <a:pt x="992" y="264"/>
                  </a:lnTo>
                  <a:lnTo>
                    <a:pt x="1016" y="313"/>
                  </a:lnTo>
                  <a:lnTo>
                    <a:pt x="1037" y="365"/>
                  </a:lnTo>
                  <a:lnTo>
                    <a:pt x="1052" y="418"/>
                  </a:lnTo>
                  <a:lnTo>
                    <a:pt x="1061" y="474"/>
                  </a:lnTo>
                  <a:lnTo>
                    <a:pt x="1064" y="533"/>
                  </a:lnTo>
                  <a:lnTo>
                    <a:pt x="1061" y="590"/>
                  </a:lnTo>
                  <a:lnTo>
                    <a:pt x="1052" y="646"/>
                  </a:lnTo>
                  <a:lnTo>
                    <a:pt x="1037" y="699"/>
                  </a:lnTo>
                  <a:lnTo>
                    <a:pt x="1016" y="751"/>
                  </a:lnTo>
                  <a:lnTo>
                    <a:pt x="992" y="800"/>
                  </a:lnTo>
                  <a:lnTo>
                    <a:pt x="961" y="846"/>
                  </a:lnTo>
                  <a:lnTo>
                    <a:pt x="927" y="888"/>
                  </a:lnTo>
                  <a:lnTo>
                    <a:pt x="888" y="927"/>
                  </a:lnTo>
                  <a:lnTo>
                    <a:pt x="846" y="961"/>
                  </a:lnTo>
                  <a:lnTo>
                    <a:pt x="800" y="992"/>
                  </a:lnTo>
                  <a:lnTo>
                    <a:pt x="751" y="1016"/>
                  </a:lnTo>
                  <a:lnTo>
                    <a:pt x="699" y="1037"/>
                  </a:lnTo>
                  <a:lnTo>
                    <a:pt x="646" y="1052"/>
                  </a:lnTo>
                  <a:lnTo>
                    <a:pt x="590" y="1061"/>
                  </a:lnTo>
                  <a:lnTo>
                    <a:pt x="533" y="1064"/>
                  </a:lnTo>
                  <a:lnTo>
                    <a:pt x="474" y="1061"/>
                  </a:lnTo>
                  <a:lnTo>
                    <a:pt x="418" y="1052"/>
                  </a:lnTo>
                  <a:lnTo>
                    <a:pt x="365" y="1037"/>
                  </a:lnTo>
                  <a:lnTo>
                    <a:pt x="313" y="1016"/>
                  </a:lnTo>
                  <a:lnTo>
                    <a:pt x="264" y="992"/>
                  </a:lnTo>
                  <a:lnTo>
                    <a:pt x="218" y="961"/>
                  </a:lnTo>
                  <a:lnTo>
                    <a:pt x="176" y="927"/>
                  </a:lnTo>
                  <a:lnTo>
                    <a:pt x="137" y="888"/>
                  </a:lnTo>
                  <a:lnTo>
                    <a:pt x="103" y="846"/>
                  </a:lnTo>
                  <a:lnTo>
                    <a:pt x="72" y="800"/>
                  </a:lnTo>
                  <a:lnTo>
                    <a:pt x="48" y="751"/>
                  </a:lnTo>
                  <a:lnTo>
                    <a:pt x="27" y="699"/>
                  </a:lnTo>
                  <a:lnTo>
                    <a:pt x="12" y="646"/>
                  </a:lnTo>
                  <a:lnTo>
                    <a:pt x="3" y="590"/>
                  </a:lnTo>
                  <a:lnTo>
                    <a:pt x="0" y="533"/>
                  </a:lnTo>
                  <a:lnTo>
                    <a:pt x="3" y="474"/>
                  </a:lnTo>
                  <a:lnTo>
                    <a:pt x="12" y="418"/>
                  </a:lnTo>
                  <a:lnTo>
                    <a:pt x="27" y="365"/>
                  </a:lnTo>
                  <a:lnTo>
                    <a:pt x="48" y="313"/>
                  </a:lnTo>
                  <a:lnTo>
                    <a:pt x="72" y="264"/>
                  </a:lnTo>
                  <a:lnTo>
                    <a:pt x="103" y="218"/>
                  </a:lnTo>
                  <a:lnTo>
                    <a:pt x="137" y="176"/>
                  </a:lnTo>
                  <a:lnTo>
                    <a:pt x="176" y="137"/>
                  </a:lnTo>
                  <a:lnTo>
                    <a:pt x="218" y="103"/>
                  </a:lnTo>
                  <a:lnTo>
                    <a:pt x="264" y="72"/>
                  </a:lnTo>
                  <a:lnTo>
                    <a:pt x="313" y="48"/>
                  </a:lnTo>
                  <a:lnTo>
                    <a:pt x="365" y="27"/>
                  </a:lnTo>
                  <a:lnTo>
                    <a:pt x="418" y="12"/>
                  </a:lnTo>
                  <a:lnTo>
                    <a:pt x="474" y="3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4" name="Freeform 25">
              <a:extLst>
                <a:ext uri="{FF2B5EF4-FFF2-40B4-BE49-F238E27FC236}">
                  <a16:creationId xmlns:a16="http://schemas.microsoft.com/office/drawing/2014/main" id="{AD02E145-1353-4FFA-933F-D385459B4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" y="1213"/>
              <a:ext cx="56" cy="56"/>
            </a:xfrm>
            <a:custGeom>
              <a:avLst/>
              <a:gdLst>
                <a:gd name="T0" fmla="*/ 197 w 392"/>
                <a:gd name="T1" fmla="*/ 0 h 392"/>
                <a:gd name="T2" fmla="*/ 231 w 392"/>
                <a:gd name="T3" fmla="*/ 3 h 392"/>
                <a:gd name="T4" fmla="*/ 265 w 392"/>
                <a:gd name="T5" fmla="*/ 12 h 392"/>
                <a:gd name="T6" fmla="*/ 295 w 392"/>
                <a:gd name="T7" fmla="*/ 26 h 392"/>
                <a:gd name="T8" fmla="*/ 323 w 392"/>
                <a:gd name="T9" fmla="*/ 45 h 392"/>
                <a:gd name="T10" fmla="*/ 346 w 392"/>
                <a:gd name="T11" fmla="*/ 69 h 392"/>
                <a:gd name="T12" fmla="*/ 366 w 392"/>
                <a:gd name="T13" fmla="*/ 96 h 392"/>
                <a:gd name="T14" fmla="*/ 380 w 392"/>
                <a:gd name="T15" fmla="*/ 127 h 392"/>
                <a:gd name="T16" fmla="*/ 389 w 392"/>
                <a:gd name="T17" fmla="*/ 159 h 392"/>
                <a:gd name="T18" fmla="*/ 392 w 392"/>
                <a:gd name="T19" fmla="*/ 195 h 392"/>
                <a:gd name="T20" fmla="*/ 389 w 392"/>
                <a:gd name="T21" fmla="*/ 231 h 392"/>
                <a:gd name="T22" fmla="*/ 380 w 392"/>
                <a:gd name="T23" fmla="*/ 263 h 392"/>
                <a:gd name="T24" fmla="*/ 366 w 392"/>
                <a:gd name="T25" fmla="*/ 294 h 392"/>
                <a:gd name="T26" fmla="*/ 346 w 392"/>
                <a:gd name="T27" fmla="*/ 321 h 392"/>
                <a:gd name="T28" fmla="*/ 323 w 392"/>
                <a:gd name="T29" fmla="*/ 345 h 392"/>
                <a:gd name="T30" fmla="*/ 295 w 392"/>
                <a:gd name="T31" fmla="*/ 364 h 392"/>
                <a:gd name="T32" fmla="*/ 265 w 392"/>
                <a:gd name="T33" fmla="*/ 378 h 392"/>
                <a:gd name="T34" fmla="*/ 231 w 392"/>
                <a:gd name="T35" fmla="*/ 387 h 392"/>
                <a:gd name="T36" fmla="*/ 197 w 392"/>
                <a:gd name="T37" fmla="*/ 392 h 392"/>
                <a:gd name="T38" fmla="*/ 161 w 392"/>
                <a:gd name="T39" fmla="*/ 387 h 392"/>
                <a:gd name="T40" fmla="*/ 127 w 392"/>
                <a:gd name="T41" fmla="*/ 378 h 392"/>
                <a:gd name="T42" fmla="*/ 97 w 392"/>
                <a:gd name="T43" fmla="*/ 364 h 392"/>
                <a:gd name="T44" fmla="*/ 69 w 392"/>
                <a:gd name="T45" fmla="*/ 345 h 392"/>
                <a:gd name="T46" fmla="*/ 46 w 392"/>
                <a:gd name="T47" fmla="*/ 321 h 392"/>
                <a:gd name="T48" fmla="*/ 26 w 392"/>
                <a:gd name="T49" fmla="*/ 294 h 392"/>
                <a:gd name="T50" fmla="*/ 12 w 392"/>
                <a:gd name="T51" fmla="*/ 263 h 392"/>
                <a:gd name="T52" fmla="*/ 3 w 392"/>
                <a:gd name="T53" fmla="*/ 231 h 392"/>
                <a:gd name="T54" fmla="*/ 0 w 392"/>
                <a:gd name="T55" fmla="*/ 195 h 392"/>
                <a:gd name="T56" fmla="*/ 3 w 392"/>
                <a:gd name="T57" fmla="*/ 159 h 392"/>
                <a:gd name="T58" fmla="*/ 12 w 392"/>
                <a:gd name="T59" fmla="*/ 127 h 392"/>
                <a:gd name="T60" fmla="*/ 26 w 392"/>
                <a:gd name="T61" fmla="*/ 96 h 392"/>
                <a:gd name="T62" fmla="*/ 46 w 392"/>
                <a:gd name="T63" fmla="*/ 69 h 392"/>
                <a:gd name="T64" fmla="*/ 69 w 392"/>
                <a:gd name="T65" fmla="*/ 45 h 392"/>
                <a:gd name="T66" fmla="*/ 97 w 392"/>
                <a:gd name="T67" fmla="*/ 26 h 392"/>
                <a:gd name="T68" fmla="*/ 127 w 392"/>
                <a:gd name="T69" fmla="*/ 12 h 392"/>
                <a:gd name="T70" fmla="*/ 161 w 392"/>
                <a:gd name="T71" fmla="*/ 3 h 392"/>
                <a:gd name="T72" fmla="*/ 197 w 392"/>
                <a:gd name="T73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2" h="392">
                  <a:moveTo>
                    <a:pt x="197" y="0"/>
                  </a:moveTo>
                  <a:lnTo>
                    <a:pt x="231" y="3"/>
                  </a:lnTo>
                  <a:lnTo>
                    <a:pt x="265" y="12"/>
                  </a:lnTo>
                  <a:lnTo>
                    <a:pt x="295" y="26"/>
                  </a:lnTo>
                  <a:lnTo>
                    <a:pt x="323" y="45"/>
                  </a:lnTo>
                  <a:lnTo>
                    <a:pt x="346" y="69"/>
                  </a:lnTo>
                  <a:lnTo>
                    <a:pt x="366" y="96"/>
                  </a:lnTo>
                  <a:lnTo>
                    <a:pt x="380" y="127"/>
                  </a:lnTo>
                  <a:lnTo>
                    <a:pt x="389" y="159"/>
                  </a:lnTo>
                  <a:lnTo>
                    <a:pt x="392" y="195"/>
                  </a:lnTo>
                  <a:lnTo>
                    <a:pt x="389" y="231"/>
                  </a:lnTo>
                  <a:lnTo>
                    <a:pt x="380" y="263"/>
                  </a:lnTo>
                  <a:lnTo>
                    <a:pt x="366" y="294"/>
                  </a:lnTo>
                  <a:lnTo>
                    <a:pt x="346" y="321"/>
                  </a:lnTo>
                  <a:lnTo>
                    <a:pt x="323" y="345"/>
                  </a:lnTo>
                  <a:lnTo>
                    <a:pt x="295" y="364"/>
                  </a:lnTo>
                  <a:lnTo>
                    <a:pt x="265" y="378"/>
                  </a:lnTo>
                  <a:lnTo>
                    <a:pt x="231" y="387"/>
                  </a:lnTo>
                  <a:lnTo>
                    <a:pt x="197" y="392"/>
                  </a:lnTo>
                  <a:lnTo>
                    <a:pt x="161" y="387"/>
                  </a:lnTo>
                  <a:lnTo>
                    <a:pt x="127" y="378"/>
                  </a:lnTo>
                  <a:lnTo>
                    <a:pt x="97" y="364"/>
                  </a:lnTo>
                  <a:lnTo>
                    <a:pt x="69" y="345"/>
                  </a:lnTo>
                  <a:lnTo>
                    <a:pt x="46" y="321"/>
                  </a:lnTo>
                  <a:lnTo>
                    <a:pt x="26" y="294"/>
                  </a:lnTo>
                  <a:lnTo>
                    <a:pt x="12" y="263"/>
                  </a:lnTo>
                  <a:lnTo>
                    <a:pt x="3" y="231"/>
                  </a:lnTo>
                  <a:lnTo>
                    <a:pt x="0" y="195"/>
                  </a:lnTo>
                  <a:lnTo>
                    <a:pt x="3" y="159"/>
                  </a:lnTo>
                  <a:lnTo>
                    <a:pt x="12" y="127"/>
                  </a:lnTo>
                  <a:lnTo>
                    <a:pt x="26" y="96"/>
                  </a:lnTo>
                  <a:lnTo>
                    <a:pt x="46" y="69"/>
                  </a:lnTo>
                  <a:lnTo>
                    <a:pt x="69" y="45"/>
                  </a:lnTo>
                  <a:lnTo>
                    <a:pt x="97" y="26"/>
                  </a:lnTo>
                  <a:lnTo>
                    <a:pt x="127" y="12"/>
                  </a:lnTo>
                  <a:lnTo>
                    <a:pt x="161" y="3"/>
                  </a:lnTo>
                  <a:lnTo>
                    <a:pt x="1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5" name="Freeform 26">
              <a:extLst>
                <a:ext uri="{FF2B5EF4-FFF2-40B4-BE49-F238E27FC236}">
                  <a16:creationId xmlns:a16="http://schemas.microsoft.com/office/drawing/2014/main" id="{BC4F63F9-A9F5-469D-BF11-54B60D772C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9" y="1093"/>
              <a:ext cx="432" cy="288"/>
            </a:xfrm>
            <a:custGeom>
              <a:avLst/>
              <a:gdLst>
                <a:gd name="T0" fmla="*/ 2856 w 3024"/>
                <a:gd name="T1" fmla="*/ 0 h 2018"/>
                <a:gd name="T2" fmla="*/ 2915 w 3024"/>
                <a:gd name="T3" fmla="*/ 12 h 2018"/>
                <a:gd name="T4" fmla="*/ 2964 w 3024"/>
                <a:gd name="T5" fmla="*/ 40 h 2018"/>
                <a:gd name="T6" fmla="*/ 3001 w 3024"/>
                <a:gd name="T7" fmla="*/ 84 h 2018"/>
                <a:gd name="T8" fmla="*/ 3021 w 3024"/>
                <a:gd name="T9" fmla="*/ 139 h 2018"/>
                <a:gd name="T10" fmla="*/ 3024 w 3024"/>
                <a:gd name="T11" fmla="*/ 869 h 2018"/>
                <a:gd name="T12" fmla="*/ 3013 w 3024"/>
                <a:gd name="T13" fmla="*/ 912 h 2018"/>
                <a:gd name="T14" fmla="*/ 2982 w 3024"/>
                <a:gd name="T15" fmla="*/ 941 h 2018"/>
                <a:gd name="T16" fmla="*/ 2941 w 3024"/>
                <a:gd name="T17" fmla="*/ 954 h 2018"/>
                <a:gd name="T18" fmla="*/ 2806 w 3024"/>
                <a:gd name="T19" fmla="*/ 950 h 2018"/>
                <a:gd name="T20" fmla="*/ 2768 w 3024"/>
                <a:gd name="T21" fmla="*/ 928 h 2018"/>
                <a:gd name="T22" fmla="*/ 2747 w 3024"/>
                <a:gd name="T23" fmla="*/ 891 h 2018"/>
                <a:gd name="T24" fmla="*/ 2744 w 3024"/>
                <a:gd name="T25" fmla="*/ 562 h 2018"/>
                <a:gd name="T26" fmla="*/ 2664 w 3024"/>
                <a:gd name="T27" fmla="*/ 549 h 2018"/>
                <a:gd name="T28" fmla="*/ 2591 w 3024"/>
                <a:gd name="T29" fmla="*/ 516 h 2018"/>
                <a:gd name="T30" fmla="*/ 2532 w 3024"/>
                <a:gd name="T31" fmla="*/ 465 h 2018"/>
                <a:gd name="T32" fmla="*/ 2490 w 3024"/>
                <a:gd name="T33" fmla="*/ 399 h 2018"/>
                <a:gd name="T34" fmla="*/ 2467 w 3024"/>
                <a:gd name="T35" fmla="*/ 322 h 2018"/>
                <a:gd name="T36" fmla="*/ 560 w 3024"/>
                <a:gd name="T37" fmla="*/ 280 h 2018"/>
                <a:gd name="T38" fmla="*/ 548 w 3024"/>
                <a:gd name="T39" fmla="*/ 362 h 2018"/>
                <a:gd name="T40" fmla="*/ 515 w 3024"/>
                <a:gd name="T41" fmla="*/ 433 h 2018"/>
                <a:gd name="T42" fmla="*/ 463 w 3024"/>
                <a:gd name="T43" fmla="*/ 492 h 2018"/>
                <a:gd name="T44" fmla="*/ 398 w 3024"/>
                <a:gd name="T45" fmla="*/ 535 h 2018"/>
                <a:gd name="T46" fmla="*/ 322 w 3024"/>
                <a:gd name="T47" fmla="*/ 558 h 2018"/>
                <a:gd name="T48" fmla="*/ 280 w 3024"/>
                <a:gd name="T49" fmla="*/ 1458 h 2018"/>
                <a:gd name="T50" fmla="*/ 360 w 3024"/>
                <a:gd name="T51" fmla="*/ 1469 h 2018"/>
                <a:gd name="T52" fmla="*/ 433 w 3024"/>
                <a:gd name="T53" fmla="*/ 1502 h 2018"/>
                <a:gd name="T54" fmla="*/ 492 w 3024"/>
                <a:gd name="T55" fmla="*/ 1553 h 2018"/>
                <a:gd name="T56" fmla="*/ 534 w 3024"/>
                <a:gd name="T57" fmla="*/ 1619 h 2018"/>
                <a:gd name="T58" fmla="*/ 557 w 3024"/>
                <a:gd name="T59" fmla="*/ 1696 h 2018"/>
                <a:gd name="T60" fmla="*/ 2101 w 3024"/>
                <a:gd name="T61" fmla="*/ 1738 h 2018"/>
                <a:gd name="T62" fmla="*/ 2142 w 3024"/>
                <a:gd name="T63" fmla="*/ 1749 h 2018"/>
                <a:gd name="T64" fmla="*/ 2173 w 3024"/>
                <a:gd name="T65" fmla="*/ 1778 h 2018"/>
                <a:gd name="T66" fmla="*/ 2184 w 3024"/>
                <a:gd name="T67" fmla="*/ 1821 h 2018"/>
                <a:gd name="T68" fmla="*/ 2181 w 3024"/>
                <a:gd name="T69" fmla="*/ 1955 h 2018"/>
                <a:gd name="T70" fmla="*/ 2160 w 3024"/>
                <a:gd name="T71" fmla="*/ 1992 h 2018"/>
                <a:gd name="T72" fmla="*/ 2122 w 3024"/>
                <a:gd name="T73" fmla="*/ 2014 h 2018"/>
                <a:gd name="T74" fmla="*/ 168 w 3024"/>
                <a:gd name="T75" fmla="*/ 2018 h 2018"/>
                <a:gd name="T76" fmla="*/ 109 w 3024"/>
                <a:gd name="T77" fmla="*/ 2006 h 2018"/>
                <a:gd name="T78" fmla="*/ 60 w 3024"/>
                <a:gd name="T79" fmla="*/ 1978 h 2018"/>
                <a:gd name="T80" fmla="*/ 23 w 3024"/>
                <a:gd name="T81" fmla="*/ 1934 h 2018"/>
                <a:gd name="T82" fmla="*/ 3 w 3024"/>
                <a:gd name="T83" fmla="*/ 1879 h 2018"/>
                <a:gd name="T84" fmla="*/ 0 w 3024"/>
                <a:gd name="T85" fmla="*/ 170 h 2018"/>
                <a:gd name="T86" fmla="*/ 10 w 3024"/>
                <a:gd name="T87" fmla="*/ 110 h 2018"/>
                <a:gd name="T88" fmla="*/ 40 w 3024"/>
                <a:gd name="T89" fmla="*/ 61 h 2018"/>
                <a:gd name="T90" fmla="*/ 83 w 3024"/>
                <a:gd name="T91" fmla="*/ 24 h 2018"/>
                <a:gd name="T92" fmla="*/ 137 w 3024"/>
                <a:gd name="T93" fmla="*/ 4 h 2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024" h="2018">
                  <a:moveTo>
                    <a:pt x="168" y="0"/>
                  </a:moveTo>
                  <a:lnTo>
                    <a:pt x="2856" y="0"/>
                  </a:lnTo>
                  <a:lnTo>
                    <a:pt x="2887" y="4"/>
                  </a:lnTo>
                  <a:lnTo>
                    <a:pt x="2915" y="12"/>
                  </a:lnTo>
                  <a:lnTo>
                    <a:pt x="2941" y="24"/>
                  </a:lnTo>
                  <a:lnTo>
                    <a:pt x="2964" y="40"/>
                  </a:lnTo>
                  <a:lnTo>
                    <a:pt x="2984" y="61"/>
                  </a:lnTo>
                  <a:lnTo>
                    <a:pt x="3001" y="84"/>
                  </a:lnTo>
                  <a:lnTo>
                    <a:pt x="3014" y="110"/>
                  </a:lnTo>
                  <a:lnTo>
                    <a:pt x="3021" y="139"/>
                  </a:lnTo>
                  <a:lnTo>
                    <a:pt x="3024" y="170"/>
                  </a:lnTo>
                  <a:lnTo>
                    <a:pt x="3024" y="869"/>
                  </a:lnTo>
                  <a:lnTo>
                    <a:pt x="3021" y="891"/>
                  </a:lnTo>
                  <a:lnTo>
                    <a:pt x="3013" y="912"/>
                  </a:lnTo>
                  <a:lnTo>
                    <a:pt x="3000" y="928"/>
                  </a:lnTo>
                  <a:lnTo>
                    <a:pt x="2982" y="941"/>
                  </a:lnTo>
                  <a:lnTo>
                    <a:pt x="2962" y="950"/>
                  </a:lnTo>
                  <a:lnTo>
                    <a:pt x="2941" y="954"/>
                  </a:lnTo>
                  <a:lnTo>
                    <a:pt x="2829" y="954"/>
                  </a:lnTo>
                  <a:lnTo>
                    <a:pt x="2806" y="950"/>
                  </a:lnTo>
                  <a:lnTo>
                    <a:pt x="2786" y="941"/>
                  </a:lnTo>
                  <a:lnTo>
                    <a:pt x="2768" y="928"/>
                  </a:lnTo>
                  <a:lnTo>
                    <a:pt x="2755" y="912"/>
                  </a:lnTo>
                  <a:lnTo>
                    <a:pt x="2747" y="891"/>
                  </a:lnTo>
                  <a:lnTo>
                    <a:pt x="2744" y="869"/>
                  </a:lnTo>
                  <a:lnTo>
                    <a:pt x="2744" y="562"/>
                  </a:lnTo>
                  <a:lnTo>
                    <a:pt x="2702" y="558"/>
                  </a:lnTo>
                  <a:lnTo>
                    <a:pt x="2664" y="549"/>
                  </a:lnTo>
                  <a:lnTo>
                    <a:pt x="2626" y="535"/>
                  </a:lnTo>
                  <a:lnTo>
                    <a:pt x="2591" y="516"/>
                  </a:lnTo>
                  <a:lnTo>
                    <a:pt x="2561" y="492"/>
                  </a:lnTo>
                  <a:lnTo>
                    <a:pt x="2532" y="465"/>
                  </a:lnTo>
                  <a:lnTo>
                    <a:pt x="2509" y="433"/>
                  </a:lnTo>
                  <a:lnTo>
                    <a:pt x="2490" y="399"/>
                  </a:lnTo>
                  <a:lnTo>
                    <a:pt x="2476" y="362"/>
                  </a:lnTo>
                  <a:lnTo>
                    <a:pt x="2467" y="322"/>
                  </a:lnTo>
                  <a:lnTo>
                    <a:pt x="2464" y="280"/>
                  </a:lnTo>
                  <a:lnTo>
                    <a:pt x="560" y="280"/>
                  </a:lnTo>
                  <a:lnTo>
                    <a:pt x="557" y="322"/>
                  </a:lnTo>
                  <a:lnTo>
                    <a:pt x="548" y="362"/>
                  </a:lnTo>
                  <a:lnTo>
                    <a:pt x="534" y="399"/>
                  </a:lnTo>
                  <a:lnTo>
                    <a:pt x="515" y="433"/>
                  </a:lnTo>
                  <a:lnTo>
                    <a:pt x="492" y="465"/>
                  </a:lnTo>
                  <a:lnTo>
                    <a:pt x="463" y="492"/>
                  </a:lnTo>
                  <a:lnTo>
                    <a:pt x="433" y="516"/>
                  </a:lnTo>
                  <a:lnTo>
                    <a:pt x="398" y="535"/>
                  </a:lnTo>
                  <a:lnTo>
                    <a:pt x="360" y="549"/>
                  </a:lnTo>
                  <a:lnTo>
                    <a:pt x="322" y="558"/>
                  </a:lnTo>
                  <a:lnTo>
                    <a:pt x="280" y="562"/>
                  </a:lnTo>
                  <a:lnTo>
                    <a:pt x="280" y="1458"/>
                  </a:lnTo>
                  <a:lnTo>
                    <a:pt x="322" y="1460"/>
                  </a:lnTo>
                  <a:lnTo>
                    <a:pt x="360" y="1469"/>
                  </a:lnTo>
                  <a:lnTo>
                    <a:pt x="398" y="1483"/>
                  </a:lnTo>
                  <a:lnTo>
                    <a:pt x="433" y="1502"/>
                  </a:lnTo>
                  <a:lnTo>
                    <a:pt x="463" y="1526"/>
                  </a:lnTo>
                  <a:lnTo>
                    <a:pt x="492" y="1553"/>
                  </a:lnTo>
                  <a:lnTo>
                    <a:pt x="515" y="1585"/>
                  </a:lnTo>
                  <a:lnTo>
                    <a:pt x="534" y="1619"/>
                  </a:lnTo>
                  <a:lnTo>
                    <a:pt x="548" y="1656"/>
                  </a:lnTo>
                  <a:lnTo>
                    <a:pt x="557" y="1696"/>
                  </a:lnTo>
                  <a:lnTo>
                    <a:pt x="560" y="1738"/>
                  </a:lnTo>
                  <a:lnTo>
                    <a:pt x="2101" y="1738"/>
                  </a:lnTo>
                  <a:lnTo>
                    <a:pt x="2122" y="1740"/>
                  </a:lnTo>
                  <a:lnTo>
                    <a:pt x="2142" y="1749"/>
                  </a:lnTo>
                  <a:lnTo>
                    <a:pt x="2160" y="1762"/>
                  </a:lnTo>
                  <a:lnTo>
                    <a:pt x="2173" y="1778"/>
                  </a:lnTo>
                  <a:lnTo>
                    <a:pt x="2181" y="1799"/>
                  </a:lnTo>
                  <a:lnTo>
                    <a:pt x="2184" y="1821"/>
                  </a:lnTo>
                  <a:lnTo>
                    <a:pt x="2184" y="1933"/>
                  </a:lnTo>
                  <a:lnTo>
                    <a:pt x="2181" y="1955"/>
                  </a:lnTo>
                  <a:lnTo>
                    <a:pt x="2173" y="1976"/>
                  </a:lnTo>
                  <a:lnTo>
                    <a:pt x="2160" y="1992"/>
                  </a:lnTo>
                  <a:lnTo>
                    <a:pt x="2142" y="2005"/>
                  </a:lnTo>
                  <a:lnTo>
                    <a:pt x="2122" y="2014"/>
                  </a:lnTo>
                  <a:lnTo>
                    <a:pt x="2101" y="2018"/>
                  </a:lnTo>
                  <a:lnTo>
                    <a:pt x="168" y="2018"/>
                  </a:lnTo>
                  <a:lnTo>
                    <a:pt x="137" y="2014"/>
                  </a:lnTo>
                  <a:lnTo>
                    <a:pt x="109" y="2006"/>
                  </a:lnTo>
                  <a:lnTo>
                    <a:pt x="83" y="1994"/>
                  </a:lnTo>
                  <a:lnTo>
                    <a:pt x="60" y="1978"/>
                  </a:lnTo>
                  <a:lnTo>
                    <a:pt x="40" y="1957"/>
                  </a:lnTo>
                  <a:lnTo>
                    <a:pt x="23" y="1934"/>
                  </a:lnTo>
                  <a:lnTo>
                    <a:pt x="10" y="1908"/>
                  </a:lnTo>
                  <a:lnTo>
                    <a:pt x="3" y="1879"/>
                  </a:lnTo>
                  <a:lnTo>
                    <a:pt x="0" y="1850"/>
                  </a:lnTo>
                  <a:lnTo>
                    <a:pt x="0" y="170"/>
                  </a:lnTo>
                  <a:lnTo>
                    <a:pt x="3" y="139"/>
                  </a:lnTo>
                  <a:lnTo>
                    <a:pt x="10" y="110"/>
                  </a:lnTo>
                  <a:lnTo>
                    <a:pt x="23" y="84"/>
                  </a:lnTo>
                  <a:lnTo>
                    <a:pt x="40" y="61"/>
                  </a:lnTo>
                  <a:lnTo>
                    <a:pt x="60" y="40"/>
                  </a:lnTo>
                  <a:lnTo>
                    <a:pt x="83" y="24"/>
                  </a:lnTo>
                  <a:lnTo>
                    <a:pt x="109" y="12"/>
                  </a:lnTo>
                  <a:lnTo>
                    <a:pt x="137" y="4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6" name="Freeform 27">
              <a:extLst>
                <a:ext uri="{FF2B5EF4-FFF2-40B4-BE49-F238E27FC236}">
                  <a16:creationId xmlns:a16="http://schemas.microsoft.com/office/drawing/2014/main" id="{DE995E60-E2B5-4121-8E0E-5FEAC16E2C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81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7" name="Freeform 28">
              <a:extLst>
                <a:ext uri="{FF2B5EF4-FFF2-40B4-BE49-F238E27FC236}">
                  <a16:creationId xmlns:a16="http://schemas.microsoft.com/office/drawing/2014/main" id="{FBF23AE9-11EC-40CF-91A9-36FA5C001C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17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8" name="Freeform 29">
              <a:extLst>
                <a:ext uri="{FF2B5EF4-FFF2-40B4-BE49-F238E27FC236}">
                  <a16:creationId xmlns:a16="http://schemas.microsoft.com/office/drawing/2014/main" id="{CF1AC9E3-EF9D-47B9-9E38-8FCABB6C0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253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6985509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11" grpId="0" autoUpdateAnimBg="0"/>
      <p:bldP spid="13" grpId="0"/>
      <p:bldP spid="14" grpId="0" autoUpdateAnimBg="0"/>
      <p:bldP spid="16" grpId="0"/>
      <p:bldP spid="27" grpId="0" autoUpdateAnimBg="0"/>
      <p:bldP spid="28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>
            <a:extLst>
              <a:ext uri="{FF2B5EF4-FFF2-40B4-BE49-F238E27FC236}">
                <a16:creationId xmlns:a16="http://schemas.microsoft.com/office/drawing/2014/main" id="{1FCE7519-9A78-C24A-95FE-3F1964D72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373" y="389884"/>
            <a:ext cx="10407339" cy="1282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1219170">
              <a:defRPr/>
            </a:pPr>
            <a:r>
              <a:rPr lang="es-ES" sz="2667" dirty="0">
                <a:solidFill>
                  <a:srgbClr val="253D90"/>
                </a:solidFill>
                <a:latin typeface="+mj-lt"/>
              </a:rPr>
              <a:t>Diseñamos y ejecutamos programas, proyectos y servicios que brinden herramientas para el crecimiento de las empresas</a:t>
            </a:r>
          </a:p>
          <a:p>
            <a:pPr>
              <a:lnSpc>
                <a:spcPct val="90000"/>
              </a:lnSpc>
            </a:pPr>
            <a:endParaRPr lang="es-CO" sz="2667" dirty="0">
              <a:solidFill>
                <a:srgbClr val="253D90"/>
              </a:solidFill>
              <a:latin typeface="+mj-lt"/>
            </a:endParaRPr>
          </a:p>
        </p:txBody>
      </p:sp>
      <p:sp>
        <p:nvSpPr>
          <p:cNvPr id="15" name="Arc 34">
            <a:extLst>
              <a:ext uri="{FF2B5EF4-FFF2-40B4-BE49-F238E27FC236}">
                <a16:creationId xmlns:a16="http://schemas.microsoft.com/office/drawing/2014/main" id="{E162F3AA-ADF4-4BD0-8A1A-08A8EEA9EFB5}"/>
              </a:ext>
            </a:extLst>
          </p:cNvPr>
          <p:cNvSpPr/>
          <p:nvPr/>
        </p:nvSpPr>
        <p:spPr>
          <a:xfrm rot="18819844">
            <a:off x="-114840" y="115318"/>
            <a:ext cx="1449312" cy="1475265"/>
          </a:xfrm>
          <a:prstGeom prst="arc">
            <a:avLst>
              <a:gd name="adj1" fmla="val 16196098"/>
              <a:gd name="adj2" fmla="val 15344087"/>
            </a:avLst>
          </a:prstGeom>
          <a:noFill/>
          <a:ln w="373063" cap="rnd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1388DFC0-E327-4B6F-824A-EDEB165BF1F5}"/>
              </a:ext>
            </a:extLst>
          </p:cNvPr>
          <p:cNvSpPr/>
          <p:nvPr/>
        </p:nvSpPr>
        <p:spPr>
          <a:xfrm>
            <a:off x="-57401" y="170533"/>
            <a:ext cx="1334433" cy="1335712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 sz="2400"/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C3554177-BAA0-480A-8B13-E377B5A84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72" y="444132"/>
            <a:ext cx="940744" cy="93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s-ES_tradnl" sz="6667" b="1" dirty="0">
                <a:solidFill>
                  <a:schemeClr val="tx2"/>
                </a:solidFill>
                <a:latin typeface="AmpleSoft-Bold" panose="02000000000000000000" pitchFamily="50" charset="0"/>
                <a:cs typeface="AmpleSoft Bold"/>
              </a:rPr>
              <a:t>3</a:t>
            </a:r>
            <a:endParaRPr lang="da-DK" sz="6667" b="1" dirty="0">
              <a:solidFill>
                <a:schemeClr val="tx2"/>
              </a:solidFill>
              <a:latin typeface="AmpleSoft Bold"/>
              <a:cs typeface="AmpleSoft Bold"/>
            </a:endParaRPr>
          </a:p>
        </p:txBody>
      </p:sp>
      <p:sp>
        <p:nvSpPr>
          <p:cNvPr id="29" name="Text Box 2">
            <a:extLst>
              <a:ext uri="{FF2B5EF4-FFF2-40B4-BE49-F238E27FC236}">
                <a16:creationId xmlns:a16="http://schemas.microsoft.com/office/drawing/2014/main" id="{B1E1D7CD-6ABA-4ED3-BC58-FEDE2E8AF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214" y="1750844"/>
            <a:ext cx="625570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117" lvl="1" indent="0" algn="just" defTabSz="609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CO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Acompañar y capacitar a las microempresas para consolidar e incrementar la productividad, generar redes de crecimiento empresarial y conectarlos con el ecosistema microempresarial local y regional, a través de cuatro </a:t>
            </a:r>
            <a:r>
              <a:rPr lang="es-CO" sz="1600" b="1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(4) centros de desarrollo empresarial.</a:t>
            </a:r>
          </a:p>
          <a:p>
            <a:pPr marL="2117" lvl="1" indent="0" defTabSz="609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endParaRPr lang="es-ES_tradnl" sz="1600" dirty="0">
              <a:solidFill>
                <a:srgbClr val="595959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indent="-285750" defTabSz="60958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CO" altLang="es-C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Incrementar un </a:t>
            </a:r>
            <a:r>
              <a:rPr lang="es-CO" altLang="es-CO" dirty="0">
                <a:solidFill>
                  <a:srgbClr val="FF0353"/>
                </a:solidFill>
                <a:latin typeface="AmpleSoft-Bold"/>
                <a:ea typeface="+mn-ea"/>
                <a:cs typeface="Calibri" panose="020F0502020204030204" pitchFamily="34" charset="0"/>
              </a:rPr>
              <a:t>10% </a:t>
            </a:r>
            <a:r>
              <a:rPr lang="es-CO" altLang="es-C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ventas del menos </a:t>
            </a:r>
            <a:r>
              <a:rPr lang="es-CO" altLang="es-CO" dirty="0">
                <a:solidFill>
                  <a:srgbClr val="FF0353"/>
                </a:solidFill>
                <a:latin typeface="AmpleSoft-Bold"/>
                <a:ea typeface="+mn-ea"/>
                <a:cs typeface="Calibri" panose="020F0502020204030204" pitchFamily="34" charset="0"/>
              </a:rPr>
              <a:t>60%</a:t>
            </a:r>
            <a:r>
              <a:rPr lang="es-CO" altLang="es-C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las empresas que finalizan su intervención. </a:t>
            </a:r>
          </a:p>
          <a:p>
            <a:pPr marL="285750" indent="-285750" defTabSz="60958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CO" altLang="es-C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Atender a </a:t>
            </a:r>
            <a:r>
              <a:rPr lang="es-CO" altLang="es-CO" dirty="0">
                <a:solidFill>
                  <a:srgbClr val="FF0353"/>
                </a:solidFill>
                <a:latin typeface="AmpleSoft-Bold"/>
                <a:ea typeface="+mn-ea"/>
                <a:cs typeface="Calibri" panose="020F0502020204030204" pitchFamily="34" charset="0"/>
              </a:rPr>
              <a:t>500</a:t>
            </a:r>
            <a:r>
              <a:rPr lang="es-CO" altLang="es-C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Microempresas</a:t>
            </a:r>
          </a:p>
        </p:txBody>
      </p:sp>
      <p:sp>
        <p:nvSpPr>
          <p:cNvPr id="30" name="object 4">
            <a:extLst>
              <a:ext uri="{FF2B5EF4-FFF2-40B4-BE49-F238E27FC236}">
                <a16:creationId xmlns:a16="http://schemas.microsoft.com/office/drawing/2014/main" id="{119D3ECA-D79D-4901-BBD5-95B4D5E94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462" y="1849399"/>
            <a:ext cx="32109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Centros de Desarrollo Empresarial Prospera</a:t>
            </a:r>
          </a:p>
        </p:txBody>
      </p:sp>
      <p:sp>
        <p:nvSpPr>
          <p:cNvPr id="31" name="Text Box 2">
            <a:extLst>
              <a:ext uri="{FF2B5EF4-FFF2-40B4-BE49-F238E27FC236}">
                <a16:creationId xmlns:a16="http://schemas.microsoft.com/office/drawing/2014/main" id="{5215EFC6-F731-460A-9035-84BC88A8A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214" y="4759798"/>
            <a:ext cx="662676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117" lvl="1" indent="0" algn="just" defTabSz="609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CO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Diseño y ejecución de un programa de conectividad con la oferta de financiamiento, medios de pago y/o capital para el sector microempresarial</a:t>
            </a:r>
            <a:endParaRPr lang="es-ES_tradnl" sz="1600" dirty="0">
              <a:solidFill>
                <a:srgbClr val="595959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dirty="0">
                <a:solidFill>
                  <a:srgbClr val="FF0353"/>
                </a:solidFill>
                <a:latin typeface="AmpleSoft-Bold"/>
                <a:ea typeface="+mn-ea"/>
                <a:cs typeface="Calibri" panose="020F0502020204030204" pitchFamily="34" charset="0"/>
              </a:rPr>
              <a:t>25% </a:t>
            </a:r>
            <a:r>
              <a:rPr lang="es-CO" altLang="es-C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los empresarios atendidos acceden a mecanismos de financiación.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Atender a </a:t>
            </a:r>
            <a:r>
              <a:rPr lang="es-CO" altLang="es-CO" dirty="0">
                <a:solidFill>
                  <a:srgbClr val="FF0353"/>
                </a:solidFill>
                <a:latin typeface="AmpleSoft-Bold"/>
                <a:ea typeface="+mn-ea"/>
                <a:cs typeface="Calibri" panose="020F0502020204030204" pitchFamily="34" charset="0"/>
              </a:rPr>
              <a:t>150</a:t>
            </a:r>
            <a:r>
              <a:rPr lang="es-CO" altLang="es-C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Microempresas</a:t>
            </a:r>
          </a:p>
        </p:txBody>
      </p:sp>
      <p:sp>
        <p:nvSpPr>
          <p:cNvPr id="32" name="object 4">
            <a:extLst>
              <a:ext uri="{FF2B5EF4-FFF2-40B4-BE49-F238E27FC236}">
                <a16:creationId xmlns:a16="http://schemas.microsoft.com/office/drawing/2014/main" id="{50EFECA9-3A10-4899-8728-29A79F873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610" y="4760246"/>
            <a:ext cx="2807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Programa de activación para el financiamiento de la Microempresa</a:t>
            </a:r>
          </a:p>
        </p:txBody>
      </p:sp>
      <p:grpSp>
        <p:nvGrpSpPr>
          <p:cNvPr id="33" name="Group 155">
            <a:extLst>
              <a:ext uri="{FF2B5EF4-FFF2-40B4-BE49-F238E27FC236}">
                <a16:creationId xmlns:a16="http://schemas.microsoft.com/office/drawing/2014/main" id="{14CF2AFF-E8CA-413B-BC2C-A046AD0F76A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935214" y="4146338"/>
            <a:ext cx="329749" cy="329749"/>
            <a:chOff x="3291" y="2116"/>
            <a:chExt cx="480" cy="480"/>
          </a:xfrm>
          <a:solidFill>
            <a:schemeClr val="accent5"/>
          </a:solidFill>
        </p:grpSpPr>
        <p:sp>
          <p:nvSpPr>
            <p:cNvPr id="34" name="Freeform 157">
              <a:extLst>
                <a:ext uri="{FF2B5EF4-FFF2-40B4-BE49-F238E27FC236}">
                  <a16:creationId xmlns:a16="http://schemas.microsoft.com/office/drawing/2014/main" id="{FA82FC4B-15B8-4991-A92C-B5198A63C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Freeform 158">
              <a:extLst>
                <a:ext uri="{FF2B5EF4-FFF2-40B4-BE49-F238E27FC236}">
                  <a16:creationId xmlns:a16="http://schemas.microsoft.com/office/drawing/2014/main" id="{56D2E145-62E5-4F61-AFA9-A69C28B0C2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6" name="Rectángulo 35">
            <a:extLst>
              <a:ext uri="{FF2B5EF4-FFF2-40B4-BE49-F238E27FC236}">
                <a16:creationId xmlns:a16="http://schemas.microsoft.com/office/drawing/2014/main" id="{FFDB88B3-6820-4085-A4B2-8908AE18C50A}"/>
              </a:ext>
            </a:extLst>
          </p:cNvPr>
          <p:cNvSpPr/>
          <p:nvPr/>
        </p:nvSpPr>
        <p:spPr>
          <a:xfrm>
            <a:off x="4264963" y="4137533"/>
            <a:ext cx="21877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350,0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grpSp>
        <p:nvGrpSpPr>
          <p:cNvPr id="37" name="Group 155">
            <a:extLst>
              <a:ext uri="{FF2B5EF4-FFF2-40B4-BE49-F238E27FC236}">
                <a16:creationId xmlns:a16="http://schemas.microsoft.com/office/drawing/2014/main" id="{8D76A9A3-C149-4E5A-9927-6C6057DDBB7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954925" y="6197671"/>
            <a:ext cx="329749" cy="329749"/>
            <a:chOff x="3291" y="2116"/>
            <a:chExt cx="480" cy="480"/>
          </a:xfrm>
          <a:solidFill>
            <a:schemeClr val="accent5"/>
          </a:solidFill>
        </p:grpSpPr>
        <p:sp>
          <p:nvSpPr>
            <p:cNvPr id="38" name="Freeform 157">
              <a:extLst>
                <a:ext uri="{FF2B5EF4-FFF2-40B4-BE49-F238E27FC236}">
                  <a16:creationId xmlns:a16="http://schemas.microsoft.com/office/drawing/2014/main" id="{3C64DDFC-39CE-4D82-96B2-27E8220E2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Freeform 158">
              <a:extLst>
                <a:ext uri="{FF2B5EF4-FFF2-40B4-BE49-F238E27FC236}">
                  <a16:creationId xmlns:a16="http://schemas.microsoft.com/office/drawing/2014/main" id="{169A2A1C-3910-4784-AE0A-3C4F2A1704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0" name="Rectángulo 39">
            <a:extLst>
              <a:ext uri="{FF2B5EF4-FFF2-40B4-BE49-F238E27FC236}">
                <a16:creationId xmlns:a16="http://schemas.microsoft.com/office/drawing/2014/main" id="{78E212C9-4ECE-431D-A90D-30D83CB0246E}"/>
              </a:ext>
            </a:extLst>
          </p:cNvPr>
          <p:cNvSpPr/>
          <p:nvPr/>
        </p:nvSpPr>
        <p:spPr>
          <a:xfrm>
            <a:off x="4264963" y="6197671"/>
            <a:ext cx="21463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$100,0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B04D0548-2F9F-42D0-A1A6-38EF3D21FF62}"/>
              </a:ext>
            </a:extLst>
          </p:cNvPr>
          <p:cNvCxnSpPr>
            <a:cxnSpLocks/>
          </p:cNvCxnSpPr>
          <p:nvPr/>
        </p:nvCxnSpPr>
        <p:spPr>
          <a:xfrm>
            <a:off x="4157385" y="4592208"/>
            <a:ext cx="6374977" cy="0"/>
          </a:xfrm>
          <a:prstGeom prst="line">
            <a:avLst/>
          </a:prstGeom>
          <a:ln>
            <a:solidFill>
              <a:srgbClr val="FF0353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9124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29" grpId="0" autoUpdateAnimBg="0"/>
      <p:bldP spid="30" grpId="0"/>
      <p:bldP spid="31" grpId="0" autoUpdateAnimBg="0"/>
      <p:bldP spid="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>
            <a:extLst>
              <a:ext uri="{FF2B5EF4-FFF2-40B4-BE49-F238E27FC236}">
                <a16:creationId xmlns:a16="http://schemas.microsoft.com/office/drawing/2014/main" id="{1FCE7519-9A78-C24A-95FE-3F1964D72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373" y="389884"/>
            <a:ext cx="10407339" cy="1282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1219170">
              <a:defRPr/>
            </a:pPr>
            <a:r>
              <a:rPr lang="es-ES" sz="2667" dirty="0">
                <a:solidFill>
                  <a:srgbClr val="253D90"/>
                </a:solidFill>
                <a:latin typeface="+mj-lt"/>
              </a:rPr>
              <a:t>Diseñamos y ejecutamos programas, proyectos y servicios que brinden herramientas para el crecimiento de las empresas</a:t>
            </a:r>
          </a:p>
          <a:p>
            <a:pPr>
              <a:lnSpc>
                <a:spcPct val="90000"/>
              </a:lnSpc>
            </a:pPr>
            <a:endParaRPr lang="es-CO" sz="2667" dirty="0">
              <a:solidFill>
                <a:srgbClr val="253D90"/>
              </a:solidFill>
              <a:latin typeface="+mj-lt"/>
            </a:endParaRPr>
          </a:p>
        </p:txBody>
      </p:sp>
      <p:sp>
        <p:nvSpPr>
          <p:cNvPr id="15" name="Arc 34">
            <a:extLst>
              <a:ext uri="{FF2B5EF4-FFF2-40B4-BE49-F238E27FC236}">
                <a16:creationId xmlns:a16="http://schemas.microsoft.com/office/drawing/2014/main" id="{E162F3AA-ADF4-4BD0-8A1A-08A8EEA9EFB5}"/>
              </a:ext>
            </a:extLst>
          </p:cNvPr>
          <p:cNvSpPr/>
          <p:nvPr/>
        </p:nvSpPr>
        <p:spPr>
          <a:xfrm rot="18819844">
            <a:off x="-114840" y="115318"/>
            <a:ext cx="1449312" cy="1475265"/>
          </a:xfrm>
          <a:prstGeom prst="arc">
            <a:avLst>
              <a:gd name="adj1" fmla="val 16196098"/>
              <a:gd name="adj2" fmla="val 15344087"/>
            </a:avLst>
          </a:prstGeom>
          <a:noFill/>
          <a:ln w="373063" cap="rnd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1388DFC0-E327-4B6F-824A-EDEB165BF1F5}"/>
              </a:ext>
            </a:extLst>
          </p:cNvPr>
          <p:cNvSpPr/>
          <p:nvPr/>
        </p:nvSpPr>
        <p:spPr>
          <a:xfrm>
            <a:off x="-57401" y="170533"/>
            <a:ext cx="1334433" cy="1335712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 sz="2400"/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C3554177-BAA0-480A-8B13-E377B5A84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72" y="444132"/>
            <a:ext cx="940744" cy="93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s-ES_tradnl" sz="6667" b="1" dirty="0">
                <a:solidFill>
                  <a:schemeClr val="tx2"/>
                </a:solidFill>
                <a:latin typeface="AmpleSoft-Bold" panose="02000000000000000000" pitchFamily="50" charset="0"/>
                <a:cs typeface="AmpleSoft Bold"/>
              </a:rPr>
              <a:t>3</a:t>
            </a:r>
            <a:endParaRPr lang="da-DK" sz="6667" b="1" dirty="0">
              <a:solidFill>
                <a:schemeClr val="tx2"/>
              </a:solidFill>
              <a:latin typeface="AmpleSoft Bold"/>
              <a:cs typeface="AmpleSoft Bold"/>
            </a:endParaRPr>
          </a:p>
        </p:txBody>
      </p:sp>
      <p:sp>
        <p:nvSpPr>
          <p:cNvPr id="23" name="Text Box 2">
            <a:extLst>
              <a:ext uri="{FF2B5EF4-FFF2-40B4-BE49-F238E27FC236}">
                <a16:creationId xmlns:a16="http://schemas.microsoft.com/office/drawing/2014/main" id="{24C89E83-D3F1-40D0-BB70-0D8A771CB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284" y="1781462"/>
            <a:ext cx="3321158" cy="1585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117" lvl="1" indent="0" algn="just" defTabSz="609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ES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Continuar con la prestación de servicios de acompañamiento especializado a las empresas, los cuales debido a su duración pasan de un año a otro. </a:t>
            </a:r>
            <a:endParaRPr lang="es-ES" altLang="es-CO" sz="1600" dirty="0">
              <a:solidFill>
                <a:srgbClr val="595959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algn="just" defTabSz="609585" fontAlgn="base">
              <a:spcBef>
                <a:spcPct val="0"/>
              </a:spcBef>
              <a:spcAft>
                <a:spcPct val="0"/>
              </a:spcAft>
            </a:pPr>
            <a:endParaRPr lang="es-CO" altLang="es-CO" sz="1700" dirty="0">
              <a:solidFill>
                <a:srgbClr val="595959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4" name="object 4">
            <a:extLst>
              <a:ext uri="{FF2B5EF4-FFF2-40B4-BE49-F238E27FC236}">
                <a16:creationId xmlns:a16="http://schemas.microsoft.com/office/drawing/2014/main" id="{2221AF3C-8FD1-40BD-A17F-7A0DAA52B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016" y="1925918"/>
            <a:ext cx="362011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400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Gestión</a:t>
            </a:r>
            <a:r>
              <a:rPr lang="es-CO" altLang="es-CO" sz="2400" dirty="0">
                <a:solidFill>
                  <a:schemeClr val="accent4"/>
                </a:solidFill>
                <a:latin typeface="AmpleSoft-Bold"/>
                <a:cs typeface="Calibri" panose="020F0502020204030204" pitchFamily="34" charset="0"/>
              </a:rPr>
              <a:t> </a:t>
            </a:r>
            <a:r>
              <a:rPr lang="es-CO" altLang="es-CO" sz="2400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de Años Anteriores</a:t>
            </a:r>
          </a:p>
        </p:txBody>
      </p:sp>
      <p:sp>
        <p:nvSpPr>
          <p:cNvPr id="25" name="Text Box 2">
            <a:extLst>
              <a:ext uri="{FF2B5EF4-FFF2-40B4-BE49-F238E27FC236}">
                <a16:creationId xmlns:a16="http://schemas.microsoft.com/office/drawing/2014/main" id="{B60801D8-2582-4FC3-B3DA-6CB6BA599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460" y="4391899"/>
            <a:ext cx="348280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117" lvl="1" indent="0" algn="just" defTabSz="609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MX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Programa de arte urbano, ícono de Cali, que contribuye al crecimiento de la economía creativa y fomenta el sentido de pertenencia por la ciudad. </a:t>
            </a:r>
            <a:endParaRPr lang="es-CO" altLang="es-CO" sz="1600" b="1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object 4">
            <a:extLst>
              <a:ext uri="{FF2B5EF4-FFF2-40B4-BE49-F238E27FC236}">
                <a16:creationId xmlns:a16="http://schemas.microsoft.com/office/drawing/2014/main" id="{4A4C9CF1-DB37-4109-9676-F4BFDC3EA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254" y="4648380"/>
            <a:ext cx="25043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400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Las Gatas del Río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570F1F2-B5A1-42DE-BFDE-28D43BE8C881}"/>
              </a:ext>
            </a:extLst>
          </p:cNvPr>
          <p:cNvCxnSpPr>
            <a:cxnSpLocks/>
          </p:cNvCxnSpPr>
          <p:nvPr/>
        </p:nvCxnSpPr>
        <p:spPr>
          <a:xfrm>
            <a:off x="3984986" y="3942975"/>
            <a:ext cx="7531153" cy="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4" name="Group 155">
            <a:extLst>
              <a:ext uri="{FF2B5EF4-FFF2-40B4-BE49-F238E27FC236}">
                <a16:creationId xmlns:a16="http://schemas.microsoft.com/office/drawing/2014/main" id="{3BAFA05F-A27F-4026-B571-3C727C38EF5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023043" y="3229651"/>
            <a:ext cx="281095" cy="281095"/>
            <a:chOff x="3291" y="2116"/>
            <a:chExt cx="480" cy="480"/>
          </a:xfrm>
          <a:solidFill>
            <a:schemeClr val="accent5"/>
          </a:solidFill>
        </p:grpSpPr>
        <p:sp>
          <p:nvSpPr>
            <p:cNvPr id="55" name="Freeform 157">
              <a:extLst>
                <a:ext uri="{FF2B5EF4-FFF2-40B4-BE49-F238E27FC236}">
                  <a16:creationId xmlns:a16="http://schemas.microsoft.com/office/drawing/2014/main" id="{E84D7DD8-D14D-4FAD-985F-EB46B6ECF3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158">
              <a:extLst>
                <a:ext uri="{FF2B5EF4-FFF2-40B4-BE49-F238E27FC236}">
                  <a16:creationId xmlns:a16="http://schemas.microsoft.com/office/drawing/2014/main" id="{66E5EC0C-52BA-4B07-A51B-66914AD380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7" name="Rectángulo 56">
            <a:extLst>
              <a:ext uri="{FF2B5EF4-FFF2-40B4-BE49-F238E27FC236}">
                <a16:creationId xmlns:a16="http://schemas.microsoft.com/office/drawing/2014/main" id="{A3C1C41C-68BB-4F36-8A4B-C95E6A2C0341}"/>
              </a:ext>
            </a:extLst>
          </p:cNvPr>
          <p:cNvSpPr/>
          <p:nvPr/>
        </p:nvSpPr>
        <p:spPr>
          <a:xfrm>
            <a:off x="4288664" y="3207139"/>
            <a:ext cx="18872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17,0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 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grpSp>
        <p:nvGrpSpPr>
          <p:cNvPr id="62" name="Group 155">
            <a:extLst>
              <a:ext uri="{FF2B5EF4-FFF2-40B4-BE49-F238E27FC236}">
                <a16:creationId xmlns:a16="http://schemas.microsoft.com/office/drawing/2014/main" id="{52156F30-5A2E-4B22-B70F-DF723245049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023043" y="5888439"/>
            <a:ext cx="307928" cy="307928"/>
            <a:chOff x="3291" y="2116"/>
            <a:chExt cx="480" cy="480"/>
          </a:xfrm>
          <a:solidFill>
            <a:schemeClr val="accent5"/>
          </a:solidFill>
        </p:grpSpPr>
        <p:sp>
          <p:nvSpPr>
            <p:cNvPr id="63" name="Freeform 157">
              <a:extLst>
                <a:ext uri="{FF2B5EF4-FFF2-40B4-BE49-F238E27FC236}">
                  <a16:creationId xmlns:a16="http://schemas.microsoft.com/office/drawing/2014/main" id="{DBA518CB-E124-4C0F-AFE5-0935FAAE86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Freeform 158">
              <a:extLst>
                <a:ext uri="{FF2B5EF4-FFF2-40B4-BE49-F238E27FC236}">
                  <a16:creationId xmlns:a16="http://schemas.microsoft.com/office/drawing/2014/main" id="{DF73A892-BCCC-4272-803F-1D225114A0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5" name="Rectángulo 64">
            <a:extLst>
              <a:ext uri="{FF2B5EF4-FFF2-40B4-BE49-F238E27FC236}">
                <a16:creationId xmlns:a16="http://schemas.microsoft.com/office/drawing/2014/main" id="{B9CF77C2-0EEC-43F7-827B-6D3631325D01}"/>
              </a:ext>
            </a:extLst>
          </p:cNvPr>
          <p:cNvSpPr/>
          <p:nvPr/>
        </p:nvSpPr>
        <p:spPr>
          <a:xfrm>
            <a:off x="4270652" y="5862888"/>
            <a:ext cx="19052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9,0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 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sp>
        <p:nvSpPr>
          <p:cNvPr id="37" name="Text Box 2">
            <a:extLst>
              <a:ext uri="{FF2B5EF4-FFF2-40B4-BE49-F238E27FC236}">
                <a16:creationId xmlns:a16="http://schemas.microsoft.com/office/drawing/2014/main" id="{AF4C62DB-940C-43F0-B3B6-980AA1B0B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0562" y="4315622"/>
            <a:ext cx="391085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117" lvl="1" indent="0" defTabSz="609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CO" altLang="es-CO" dirty="0">
                <a:solidFill>
                  <a:srgbClr val="FF0353"/>
                </a:solidFill>
                <a:latin typeface="AmpleSoft-Bold"/>
                <a:ea typeface="+mn-ea"/>
                <a:cs typeface="Calibri" panose="020F0502020204030204" pitchFamily="34" charset="0"/>
              </a:rPr>
              <a:t>1</a:t>
            </a:r>
            <a:r>
              <a:rPr lang="es-CO" altLang="es-C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contrato legalizado/contrato operador legalizado</a:t>
            </a:r>
          </a:p>
          <a:p>
            <a:pPr marL="2117" lvl="1" indent="0" defTabSz="609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CO" altLang="es-CO" dirty="0">
                <a:solidFill>
                  <a:srgbClr val="FF0353"/>
                </a:solidFill>
                <a:latin typeface="AmpleSoft-Bold"/>
                <a:ea typeface="+mn-ea"/>
                <a:cs typeface="Calibri" panose="020F0502020204030204" pitchFamily="34" charset="0"/>
              </a:rPr>
              <a:t>1</a:t>
            </a:r>
            <a:r>
              <a:rPr lang="es-CO" altLang="es-C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TDR y convocatoria realizada, proceso de evaluación y selección de operador realizado</a:t>
            </a:r>
          </a:p>
        </p:txBody>
      </p:sp>
      <p:sp>
        <p:nvSpPr>
          <p:cNvPr id="39" name="Text Box 2">
            <a:extLst>
              <a:ext uri="{FF2B5EF4-FFF2-40B4-BE49-F238E27FC236}">
                <a16:creationId xmlns:a16="http://schemas.microsoft.com/office/drawing/2014/main" id="{CCEA7B21-002D-4F12-B531-55600AD48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8073" y="1654952"/>
            <a:ext cx="4118066" cy="146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345017" lvl="1" indent="-342900" defTabSz="609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buFont typeface="Arial" panose="020B0604020202020204" pitchFamily="34" charset="0"/>
              <a:buChar char="•"/>
            </a:pPr>
            <a:r>
              <a:rPr lang="es-ES" altLang="es-CO" dirty="0">
                <a:solidFill>
                  <a:srgbClr val="FF0353"/>
                </a:solidFill>
                <a:latin typeface="AmpleSoft-Bold"/>
                <a:ea typeface="+mn-ea"/>
                <a:cs typeface="Calibri" panose="020F0502020204030204" pitchFamily="34" charset="0"/>
              </a:rPr>
              <a:t>3</a:t>
            </a:r>
            <a:r>
              <a:rPr lang="es-ES" altLang="es-C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Programas de acompañamiento en desarrollo</a:t>
            </a:r>
            <a:endParaRPr lang="es-CO" altLang="es-CO" sz="16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defTabSz="60958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altLang="es-C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Seguimiento desarrollo y cierre programas de acompañamiento</a:t>
            </a:r>
            <a:endParaRPr lang="es-CO" altLang="es-CO" sz="16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endParaRPr lang="es-CO" altLang="es-CO" sz="1700" dirty="0">
              <a:solidFill>
                <a:srgbClr val="595959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C2E0A4FD-8A85-4B7D-93F1-09C5C499532E}"/>
              </a:ext>
            </a:extLst>
          </p:cNvPr>
          <p:cNvSpPr/>
          <p:nvPr/>
        </p:nvSpPr>
        <p:spPr>
          <a:xfrm>
            <a:off x="4272141" y="3494603"/>
            <a:ext cx="24914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$24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,0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ingreso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grpSp>
        <p:nvGrpSpPr>
          <p:cNvPr id="46" name="Group 22">
            <a:extLst>
              <a:ext uri="{FF2B5EF4-FFF2-40B4-BE49-F238E27FC236}">
                <a16:creationId xmlns:a16="http://schemas.microsoft.com/office/drawing/2014/main" id="{BE10B291-84B5-4617-8A97-36B868D22DD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023803" y="3576172"/>
            <a:ext cx="294290" cy="201098"/>
            <a:chOff x="2699" y="1093"/>
            <a:chExt cx="480" cy="328"/>
          </a:xfrm>
          <a:solidFill>
            <a:schemeClr val="accent5"/>
          </a:solidFill>
        </p:grpSpPr>
        <p:sp>
          <p:nvSpPr>
            <p:cNvPr id="47" name="Freeform 24">
              <a:extLst>
                <a:ext uri="{FF2B5EF4-FFF2-40B4-BE49-F238E27FC236}">
                  <a16:creationId xmlns:a16="http://schemas.microsoft.com/office/drawing/2014/main" id="{F5E48021-470D-442E-99DB-13778173E1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1" y="1161"/>
              <a:ext cx="152" cy="152"/>
            </a:xfrm>
            <a:custGeom>
              <a:avLst/>
              <a:gdLst>
                <a:gd name="T0" fmla="*/ 495 w 1064"/>
                <a:gd name="T1" fmla="*/ 283 h 1064"/>
                <a:gd name="T2" fmla="*/ 426 w 1064"/>
                <a:gd name="T3" fmla="*/ 303 h 1064"/>
                <a:gd name="T4" fmla="*/ 367 w 1064"/>
                <a:gd name="T5" fmla="*/ 342 h 1064"/>
                <a:gd name="T6" fmla="*/ 321 w 1064"/>
                <a:gd name="T7" fmla="*/ 395 h 1064"/>
                <a:gd name="T8" fmla="*/ 290 w 1064"/>
                <a:gd name="T9" fmla="*/ 459 h 1064"/>
                <a:gd name="T10" fmla="*/ 280 w 1064"/>
                <a:gd name="T11" fmla="*/ 533 h 1064"/>
                <a:gd name="T12" fmla="*/ 290 w 1064"/>
                <a:gd name="T13" fmla="*/ 605 h 1064"/>
                <a:gd name="T14" fmla="*/ 321 w 1064"/>
                <a:gd name="T15" fmla="*/ 669 h 1064"/>
                <a:gd name="T16" fmla="*/ 367 w 1064"/>
                <a:gd name="T17" fmla="*/ 722 h 1064"/>
                <a:gd name="T18" fmla="*/ 426 w 1064"/>
                <a:gd name="T19" fmla="*/ 761 h 1064"/>
                <a:gd name="T20" fmla="*/ 495 w 1064"/>
                <a:gd name="T21" fmla="*/ 781 h 1064"/>
                <a:gd name="T22" fmla="*/ 569 w 1064"/>
                <a:gd name="T23" fmla="*/ 781 h 1064"/>
                <a:gd name="T24" fmla="*/ 638 w 1064"/>
                <a:gd name="T25" fmla="*/ 761 h 1064"/>
                <a:gd name="T26" fmla="*/ 697 w 1064"/>
                <a:gd name="T27" fmla="*/ 722 h 1064"/>
                <a:gd name="T28" fmla="*/ 743 w 1064"/>
                <a:gd name="T29" fmla="*/ 669 h 1064"/>
                <a:gd name="T30" fmla="*/ 774 w 1064"/>
                <a:gd name="T31" fmla="*/ 605 h 1064"/>
                <a:gd name="T32" fmla="*/ 784 w 1064"/>
                <a:gd name="T33" fmla="*/ 533 h 1064"/>
                <a:gd name="T34" fmla="*/ 774 w 1064"/>
                <a:gd name="T35" fmla="*/ 459 h 1064"/>
                <a:gd name="T36" fmla="*/ 743 w 1064"/>
                <a:gd name="T37" fmla="*/ 395 h 1064"/>
                <a:gd name="T38" fmla="*/ 697 w 1064"/>
                <a:gd name="T39" fmla="*/ 342 h 1064"/>
                <a:gd name="T40" fmla="*/ 638 w 1064"/>
                <a:gd name="T41" fmla="*/ 303 h 1064"/>
                <a:gd name="T42" fmla="*/ 569 w 1064"/>
                <a:gd name="T43" fmla="*/ 283 h 1064"/>
                <a:gd name="T44" fmla="*/ 533 w 1064"/>
                <a:gd name="T45" fmla="*/ 0 h 1064"/>
                <a:gd name="T46" fmla="*/ 646 w 1064"/>
                <a:gd name="T47" fmla="*/ 12 h 1064"/>
                <a:gd name="T48" fmla="*/ 751 w 1064"/>
                <a:gd name="T49" fmla="*/ 48 h 1064"/>
                <a:gd name="T50" fmla="*/ 846 w 1064"/>
                <a:gd name="T51" fmla="*/ 103 h 1064"/>
                <a:gd name="T52" fmla="*/ 927 w 1064"/>
                <a:gd name="T53" fmla="*/ 176 h 1064"/>
                <a:gd name="T54" fmla="*/ 992 w 1064"/>
                <a:gd name="T55" fmla="*/ 264 h 1064"/>
                <a:gd name="T56" fmla="*/ 1037 w 1064"/>
                <a:gd name="T57" fmla="*/ 365 h 1064"/>
                <a:gd name="T58" fmla="*/ 1061 w 1064"/>
                <a:gd name="T59" fmla="*/ 474 h 1064"/>
                <a:gd name="T60" fmla="*/ 1061 w 1064"/>
                <a:gd name="T61" fmla="*/ 590 h 1064"/>
                <a:gd name="T62" fmla="*/ 1037 w 1064"/>
                <a:gd name="T63" fmla="*/ 699 h 1064"/>
                <a:gd name="T64" fmla="*/ 992 w 1064"/>
                <a:gd name="T65" fmla="*/ 800 h 1064"/>
                <a:gd name="T66" fmla="*/ 927 w 1064"/>
                <a:gd name="T67" fmla="*/ 888 h 1064"/>
                <a:gd name="T68" fmla="*/ 846 w 1064"/>
                <a:gd name="T69" fmla="*/ 961 h 1064"/>
                <a:gd name="T70" fmla="*/ 751 w 1064"/>
                <a:gd name="T71" fmla="*/ 1016 h 1064"/>
                <a:gd name="T72" fmla="*/ 646 w 1064"/>
                <a:gd name="T73" fmla="*/ 1052 h 1064"/>
                <a:gd name="T74" fmla="*/ 533 w 1064"/>
                <a:gd name="T75" fmla="*/ 1064 h 1064"/>
                <a:gd name="T76" fmla="*/ 418 w 1064"/>
                <a:gd name="T77" fmla="*/ 1052 h 1064"/>
                <a:gd name="T78" fmla="*/ 313 w 1064"/>
                <a:gd name="T79" fmla="*/ 1016 h 1064"/>
                <a:gd name="T80" fmla="*/ 218 w 1064"/>
                <a:gd name="T81" fmla="*/ 961 h 1064"/>
                <a:gd name="T82" fmla="*/ 137 w 1064"/>
                <a:gd name="T83" fmla="*/ 888 h 1064"/>
                <a:gd name="T84" fmla="*/ 72 w 1064"/>
                <a:gd name="T85" fmla="*/ 800 h 1064"/>
                <a:gd name="T86" fmla="*/ 27 w 1064"/>
                <a:gd name="T87" fmla="*/ 699 h 1064"/>
                <a:gd name="T88" fmla="*/ 3 w 1064"/>
                <a:gd name="T89" fmla="*/ 590 h 1064"/>
                <a:gd name="T90" fmla="*/ 3 w 1064"/>
                <a:gd name="T91" fmla="*/ 474 h 1064"/>
                <a:gd name="T92" fmla="*/ 27 w 1064"/>
                <a:gd name="T93" fmla="*/ 365 h 1064"/>
                <a:gd name="T94" fmla="*/ 72 w 1064"/>
                <a:gd name="T95" fmla="*/ 264 h 1064"/>
                <a:gd name="T96" fmla="*/ 137 w 1064"/>
                <a:gd name="T97" fmla="*/ 176 h 1064"/>
                <a:gd name="T98" fmla="*/ 218 w 1064"/>
                <a:gd name="T99" fmla="*/ 103 h 1064"/>
                <a:gd name="T100" fmla="*/ 313 w 1064"/>
                <a:gd name="T101" fmla="*/ 48 h 1064"/>
                <a:gd name="T102" fmla="*/ 418 w 1064"/>
                <a:gd name="T103" fmla="*/ 12 h 1064"/>
                <a:gd name="T104" fmla="*/ 533 w 1064"/>
                <a:gd name="T105" fmla="*/ 0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64" h="1064">
                  <a:moveTo>
                    <a:pt x="533" y="280"/>
                  </a:moveTo>
                  <a:lnTo>
                    <a:pt x="495" y="283"/>
                  </a:lnTo>
                  <a:lnTo>
                    <a:pt x="459" y="290"/>
                  </a:lnTo>
                  <a:lnTo>
                    <a:pt x="426" y="303"/>
                  </a:lnTo>
                  <a:lnTo>
                    <a:pt x="395" y="321"/>
                  </a:lnTo>
                  <a:lnTo>
                    <a:pt x="367" y="342"/>
                  </a:lnTo>
                  <a:lnTo>
                    <a:pt x="342" y="367"/>
                  </a:lnTo>
                  <a:lnTo>
                    <a:pt x="321" y="395"/>
                  </a:lnTo>
                  <a:lnTo>
                    <a:pt x="303" y="426"/>
                  </a:lnTo>
                  <a:lnTo>
                    <a:pt x="290" y="459"/>
                  </a:lnTo>
                  <a:lnTo>
                    <a:pt x="283" y="495"/>
                  </a:lnTo>
                  <a:lnTo>
                    <a:pt x="280" y="533"/>
                  </a:lnTo>
                  <a:lnTo>
                    <a:pt x="283" y="569"/>
                  </a:lnTo>
                  <a:lnTo>
                    <a:pt x="290" y="605"/>
                  </a:lnTo>
                  <a:lnTo>
                    <a:pt x="303" y="638"/>
                  </a:lnTo>
                  <a:lnTo>
                    <a:pt x="321" y="669"/>
                  </a:lnTo>
                  <a:lnTo>
                    <a:pt x="342" y="697"/>
                  </a:lnTo>
                  <a:lnTo>
                    <a:pt x="367" y="722"/>
                  </a:lnTo>
                  <a:lnTo>
                    <a:pt x="395" y="743"/>
                  </a:lnTo>
                  <a:lnTo>
                    <a:pt x="426" y="761"/>
                  </a:lnTo>
                  <a:lnTo>
                    <a:pt x="459" y="774"/>
                  </a:lnTo>
                  <a:lnTo>
                    <a:pt x="495" y="781"/>
                  </a:lnTo>
                  <a:lnTo>
                    <a:pt x="533" y="784"/>
                  </a:lnTo>
                  <a:lnTo>
                    <a:pt x="569" y="781"/>
                  </a:lnTo>
                  <a:lnTo>
                    <a:pt x="605" y="774"/>
                  </a:lnTo>
                  <a:lnTo>
                    <a:pt x="638" y="761"/>
                  </a:lnTo>
                  <a:lnTo>
                    <a:pt x="669" y="743"/>
                  </a:lnTo>
                  <a:lnTo>
                    <a:pt x="697" y="722"/>
                  </a:lnTo>
                  <a:lnTo>
                    <a:pt x="722" y="697"/>
                  </a:lnTo>
                  <a:lnTo>
                    <a:pt x="743" y="669"/>
                  </a:lnTo>
                  <a:lnTo>
                    <a:pt x="761" y="638"/>
                  </a:lnTo>
                  <a:lnTo>
                    <a:pt x="774" y="605"/>
                  </a:lnTo>
                  <a:lnTo>
                    <a:pt x="781" y="569"/>
                  </a:lnTo>
                  <a:lnTo>
                    <a:pt x="784" y="533"/>
                  </a:lnTo>
                  <a:lnTo>
                    <a:pt x="781" y="495"/>
                  </a:lnTo>
                  <a:lnTo>
                    <a:pt x="774" y="459"/>
                  </a:lnTo>
                  <a:lnTo>
                    <a:pt x="761" y="426"/>
                  </a:lnTo>
                  <a:lnTo>
                    <a:pt x="743" y="395"/>
                  </a:lnTo>
                  <a:lnTo>
                    <a:pt x="722" y="367"/>
                  </a:lnTo>
                  <a:lnTo>
                    <a:pt x="697" y="342"/>
                  </a:lnTo>
                  <a:lnTo>
                    <a:pt x="669" y="321"/>
                  </a:lnTo>
                  <a:lnTo>
                    <a:pt x="638" y="303"/>
                  </a:lnTo>
                  <a:lnTo>
                    <a:pt x="605" y="290"/>
                  </a:lnTo>
                  <a:lnTo>
                    <a:pt x="569" y="283"/>
                  </a:lnTo>
                  <a:lnTo>
                    <a:pt x="533" y="280"/>
                  </a:lnTo>
                  <a:close/>
                  <a:moveTo>
                    <a:pt x="533" y="0"/>
                  </a:moveTo>
                  <a:lnTo>
                    <a:pt x="590" y="3"/>
                  </a:lnTo>
                  <a:lnTo>
                    <a:pt x="646" y="12"/>
                  </a:lnTo>
                  <a:lnTo>
                    <a:pt x="699" y="27"/>
                  </a:lnTo>
                  <a:lnTo>
                    <a:pt x="751" y="48"/>
                  </a:lnTo>
                  <a:lnTo>
                    <a:pt x="800" y="72"/>
                  </a:lnTo>
                  <a:lnTo>
                    <a:pt x="846" y="103"/>
                  </a:lnTo>
                  <a:lnTo>
                    <a:pt x="888" y="137"/>
                  </a:lnTo>
                  <a:lnTo>
                    <a:pt x="927" y="176"/>
                  </a:lnTo>
                  <a:lnTo>
                    <a:pt x="961" y="218"/>
                  </a:lnTo>
                  <a:lnTo>
                    <a:pt x="992" y="264"/>
                  </a:lnTo>
                  <a:lnTo>
                    <a:pt x="1016" y="313"/>
                  </a:lnTo>
                  <a:lnTo>
                    <a:pt x="1037" y="365"/>
                  </a:lnTo>
                  <a:lnTo>
                    <a:pt x="1052" y="418"/>
                  </a:lnTo>
                  <a:lnTo>
                    <a:pt x="1061" y="474"/>
                  </a:lnTo>
                  <a:lnTo>
                    <a:pt x="1064" y="533"/>
                  </a:lnTo>
                  <a:lnTo>
                    <a:pt x="1061" y="590"/>
                  </a:lnTo>
                  <a:lnTo>
                    <a:pt x="1052" y="646"/>
                  </a:lnTo>
                  <a:lnTo>
                    <a:pt x="1037" y="699"/>
                  </a:lnTo>
                  <a:lnTo>
                    <a:pt x="1016" y="751"/>
                  </a:lnTo>
                  <a:lnTo>
                    <a:pt x="992" y="800"/>
                  </a:lnTo>
                  <a:lnTo>
                    <a:pt x="961" y="846"/>
                  </a:lnTo>
                  <a:lnTo>
                    <a:pt x="927" y="888"/>
                  </a:lnTo>
                  <a:lnTo>
                    <a:pt x="888" y="927"/>
                  </a:lnTo>
                  <a:lnTo>
                    <a:pt x="846" y="961"/>
                  </a:lnTo>
                  <a:lnTo>
                    <a:pt x="800" y="992"/>
                  </a:lnTo>
                  <a:lnTo>
                    <a:pt x="751" y="1016"/>
                  </a:lnTo>
                  <a:lnTo>
                    <a:pt x="699" y="1037"/>
                  </a:lnTo>
                  <a:lnTo>
                    <a:pt x="646" y="1052"/>
                  </a:lnTo>
                  <a:lnTo>
                    <a:pt x="590" y="1061"/>
                  </a:lnTo>
                  <a:lnTo>
                    <a:pt x="533" y="1064"/>
                  </a:lnTo>
                  <a:lnTo>
                    <a:pt x="474" y="1061"/>
                  </a:lnTo>
                  <a:lnTo>
                    <a:pt x="418" y="1052"/>
                  </a:lnTo>
                  <a:lnTo>
                    <a:pt x="365" y="1037"/>
                  </a:lnTo>
                  <a:lnTo>
                    <a:pt x="313" y="1016"/>
                  </a:lnTo>
                  <a:lnTo>
                    <a:pt x="264" y="992"/>
                  </a:lnTo>
                  <a:lnTo>
                    <a:pt x="218" y="961"/>
                  </a:lnTo>
                  <a:lnTo>
                    <a:pt x="176" y="927"/>
                  </a:lnTo>
                  <a:lnTo>
                    <a:pt x="137" y="888"/>
                  </a:lnTo>
                  <a:lnTo>
                    <a:pt x="103" y="846"/>
                  </a:lnTo>
                  <a:lnTo>
                    <a:pt x="72" y="800"/>
                  </a:lnTo>
                  <a:lnTo>
                    <a:pt x="48" y="751"/>
                  </a:lnTo>
                  <a:lnTo>
                    <a:pt x="27" y="699"/>
                  </a:lnTo>
                  <a:lnTo>
                    <a:pt x="12" y="646"/>
                  </a:lnTo>
                  <a:lnTo>
                    <a:pt x="3" y="590"/>
                  </a:lnTo>
                  <a:lnTo>
                    <a:pt x="0" y="533"/>
                  </a:lnTo>
                  <a:lnTo>
                    <a:pt x="3" y="474"/>
                  </a:lnTo>
                  <a:lnTo>
                    <a:pt x="12" y="418"/>
                  </a:lnTo>
                  <a:lnTo>
                    <a:pt x="27" y="365"/>
                  </a:lnTo>
                  <a:lnTo>
                    <a:pt x="48" y="313"/>
                  </a:lnTo>
                  <a:lnTo>
                    <a:pt x="72" y="264"/>
                  </a:lnTo>
                  <a:lnTo>
                    <a:pt x="103" y="218"/>
                  </a:lnTo>
                  <a:lnTo>
                    <a:pt x="137" y="176"/>
                  </a:lnTo>
                  <a:lnTo>
                    <a:pt x="176" y="137"/>
                  </a:lnTo>
                  <a:lnTo>
                    <a:pt x="218" y="103"/>
                  </a:lnTo>
                  <a:lnTo>
                    <a:pt x="264" y="72"/>
                  </a:lnTo>
                  <a:lnTo>
                    <a:pt x="313" y="48"/>
                  </a:lnTo>
                  <a:lnTo>
                    <a:pt x="365" y="27"/>
                  </a:lnTo>
                  <a:lnTo>
                    <a:pt x="418" y="12"/>
                  </a:lnTo>
                  <a:lnTo>
                    <a:pt x="474" y="3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8" name="Freeform 25">
              <a:extLst>
                <a:ext uri="{FF2B5EF4-FFF2-40B4-BE49-F238E27FC236}">
                  <a16:creationId xmlns:a16="http://schemas.microsoft.com/office/drawing/2014/main" id="{CDABAD6C-D6D2-49CA-99FB-33AB3E038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" y="1213"/>
              <a:ext cx="56" cy="56"/>
            </a:xfrm>
            <a:custGeom>
              <a:avLst/>
              <a:gdLst>
                <a:gd name="T0" fmla="*/ 197 w 392"/>
                <a:gd name="T1" fmla="*/ 0 h 392"/>
                <a:gd name="T2" fmla="*/ 231 w 392"/>
                <a:gd name="T3" fmla="*/ 3 h 392"/>
                <a:gd name="T4" fmla="*/ 265 w 392"/>
                <a:gd name="T5" fmla="*/ 12 h 392"/>
                <a:gd name="T6" fmla="*/ 295 w 392"/>
                <a:gd name="T7" fmla="*/ 26 h 392"/>
                <a:gd name="T8" fmla="*/ 323 w 392"/>
                <a:gd name="T9" fmla="*/ 45 h 392"/>
                <a:gd name="T10" fmla="*/ 346 w 392"/>
                <a:gd name="T11" fmla="*/ 69 h 392"/>
                <a:gd name="T12" fmla="*/ 366 w 392"/>
                <a:gd name="T13" fmla="*/ 96 h 392"/>
                <a:gd name="T14" fmla="*/ 380 w 392"/>
                <a:gd name="T15" fmla="*/ 127 h 392"/>
                <a:gd name="T16" fmla="*/ 389 w 392"/>
                <a:gd name="T17" fmla="*/ 159 h 392"/>
                <a:gd name="T18" fmla="*/ 392 w 392"/>
                <a:gd name="T19" fmla="*/ 195 h 392"/>
                <a:gd name="T20" fmla="*/ 389 w 392"/>
                <a:gd name="T21" fmla="*/ 231 h 392"/>
                <a:gd name="T22" fmla="*/ 380 w 392"/>
                <a:gd name="T23" fmla="*/ 263 h 392"/>
                <a:gd name="T24" fmla="*/ 366 w 392"/>
                <a:gd name="T25" fmla="*/ 294 h 392"/>
                <a:gd name="T26" fmla="*/ 346 w 392"/>
                <a:gd name="T27" fmla="*/ 321 h 392"/>
                <a:gd name="T28" fmla="*/ 323 w 392"/>
                <a:gd name="T29" fmla="*/ 345 h 392"/>
                <a:gd name="T30" fmla="*/ 295 w 392"/>
                <a:gd name="T31" fmla="*/ 364 h 392"/>
                <a:gd name="T32" fmla="*/ 265 w 392"/>
                <a:gd name="T33" fmla="*/ 378 h 392"/>
                <a:gd name="T34" fmla="*/ 231 w 392"/>
                <a:gd name="T35" fmla="*/ 387 h 392"/>
                <a:gd name="T36" fmla="*/ 197 w 392"/>
                <a:gd name="T37" fmla="*/ 392 h 392"/>
                <a:gd name="T38" fmla="*/ 161 w 392"/>
                <a:gd name="T39" fmla="*/ 387 h 392"/>
                <a:gd name="T40" fmla="*/ 127 w 392"/>
                <a:gd name="T41" fmla="*/ 378 h 392"/>
                <a:gd name="T42" fmla="*/ 97 w 392"/>
                <a:gd name="T43" fmla="*/ 364 h 392"/>
                <a:gd name="T44" fmla="*/ 69 w 392"/>
                <a:gd name="T45" fmla="*/ 345 h 392"/>
                <a:gd name="T46" fmla="*/ 46 w 392"/>
                <a:gd name="T47" fmla="*/ 321 h 392"/>
                <a:gd name="T48" fmla="*/ 26 w 392"/>
                <a:gd name="T49" fmla="*/ 294 h 392"/>
                <a:gd name="T50" fmla="*/ 12 w 392"/>
                <a:gd name="T51" fmla="*/ 263 h 392"/>
                <a:gd name="T52" fmla="*/ 3 w 392"/>
                <a:gd name="T53" fmla="*/ 231 h 392"/>
                <a:gd name="T54" fmla="*/ 0 w 392"/>
                <a:gd name="T55" fmla="*/ 195 h 392"/>
                <a:gd name="T56" fmla="*/ 3 w 392"/>
                <a:gd name="T57" fmla="*/ 159 h 392"/>
                <a:gd name="T58" fmla="*/ 12 w 392"/>
                <a:gd name="T59" fmla="*/ 127 h 392"/>
                <a:gd name="T60" fmla="*/ 26 w 392"/>
                <a:gd name="T61" fmla="*/ 96 h 392"/>
                <a:gd name="T62" fmla="*/ 46 w 392"/>
                <a:gd name="T63" fmla="*/ 69 h 392"/>
                <a:gd name="T64" fmla="*/ 69 w 392"/>
                <a:gd name="T65" fmla="*/ 45 h 392"/>
                <a:gd name="T66" fmla="*/ 97 w 392"/>
                <a:gd name="T67" fmla="*/ 26 h 392"/>
                <a:gd name="T68" fmla="*/ 127 w 392"/>
                <a:gd name="T69" fmla="*/ 12 h 392"/>
                <a:gd name="T70" fmla="*/ 161 w 392"/>
                <a:gd name="T71" fmla="*/ 3 h 392"/>
                <a:gd name="T72" fmla="*/ 197 w 392"/>
                <a:gd name="T73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2" h="392">
                  <a:moveTo>
                    <a:pt x="197" y="0"/>
                  </a:moveTo>
                  <a:lnTo>
                    <a:pt x="231" y="3"/>
                  </a:lnTo>
                  <a:lnTo>
                    <a:pt x="265" y="12"/>
                  </a:lnTo>
                  <a:lnTo>
                    <a:pt x="295" y="26"/>
                  </a:lnTo>
                  <a:lnTo>
                    <a:pt x="323" y="45"/>
                  </a:lnTo>
                  <a:lnTo>
                    <a:pt x="346" y="69"/>
                  </a:lnTo>
                  <a:lnTo>
                    <a:pt x="366" y="96"/>
                  </a:lnTo>
                  <a:lnTo>
                    <a:pt x="380" y="127"/>
                  </a:lnTo>
                  <a:lnTo>
                    <a:pt x="389" y="159"/>
                  </a:lnTo>
                  <a:lnTo>
                    <a:pt x="392" y="195"/>
                  </a:lnTo>
                  <a:lnTo>
                    <a:pt x="389" y="231"/>
                  </a:lnTo>
                  <a:lnTo>
                    <a:pt x="380" y="263"/>
                  </a:lnTo>
                  <a:lnTo>
                    <a:pt x="366" y="294"/>
                  </a:lnTo>
                  <a:lnTo>
                    <a:pt x="346" y="321"/>
                  </a:lnTo>
                  <a:lnTo>
                    <a:pt x="323" y="345"/>
                  </a:lnTo>
                  <a:lnTo>
                    <a:pt x="295" y="364"/>
                  </a:lnTo>
                  <a:lnTo>
                    <a:pt x="265" y="378"/>
                  </a:lnTo>
                  <a:lnTo>
                    <a:pt x="231" y="387"/>
                  </a:lnTo>
                  <a:lnTo>
                    <a:pt x="197" y="392"/>
                  </a:lnTo>
                  <a:lnTo>
                    <a:pt x="161" y="387"/>
                  </a:lnTo>
                  <a:lnTo>
                    <a:pt x="127" y="378"/>
                  </a:lnTo>
                  <a:lnTo>
                    <a:pt x="97" y="364"/>
                  </a:lnTo>
                  <a:lnTo>
                    <a:pt x="69" y="345"/>
                  </a:lnTo>
                  <a:lnTo>
                    <a:pt x="46" y="321"/>
                  </a:lnTo>
                  <a:lnTo>
                    <a:pt x="26" y="294"/>
                  </a:lnTo>
                  <a:lnTo>
                    <a:pt x="12" y="263"/>
                  </a:lnTo>
                  <a:lnTo>
                    <a:pt x="3" y="231"/>
                  </a:lnTo>
                  <a:lnTo>
                    <a:pt x="0" y="195"/>
                  </a:lnTo>
                  <a:lnTo>
                    <a:pt x="3" y="159"/>
                  </a:lnTo>
                  <a:lnTo>
                    <a:pt x="12" y="127"/>
                  </a:lnTo>
                  <a:lnTo>
                    <a:pt x="26" y="96"/>
                  </a:lnTo>
                  <a:lnTo>
                    <a:pt x="46" y="69"/>
                  </a:lnTo>
                  <a:lnTo>
                    <a:pt x="69" y="45"/>
                  </a:lnTo>
                  <a:lnTo>
                    <a:pt x="97" y="26"/>
                  </a:lnTo>
                  <a:lnTo>
                    <a:pt x="127" y="12"/>
                  </a:lnTo>
                  <a:lnTo>
                    <a:pt x="161" y="3"/>
                  </a:lnTo>
                  <a:lnTo>
                    <a:pt x="1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9" name="Freeform 26">
              <a:extLst>
                <a:ext uri="{FF2B5EF4-FFF2-40B4-BE49-F238E27FC236}">
                  <a16:creationId xmlns:a16="http://schemas.microsoft.com/office/drawing/2014/main" id="{7E5D11F8-6236-4D4E-BEB3-98D83CA26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9" y="1093"/>
              <a:ext cx="432" cy="288"/>
            </a:xfrm>
            <a:custGeom>
              <a:avLst/>
              <a:gdLst>
                <a:gd name="T0" fmla="*/ 2856 w 3024"/>
                <a:gd name="T1" fmla="*/ 0 h 2018"/>
                <a:gd name="T2" fmla="*/ 2915 w 3024"/>
                <a:gd name="T3" fmla="*/ 12 h 2018"/>
                <a:gd name="T4" fmla="*/ 2964 w 3024"/>
                <a:gd name="T5" fmla="*/ 40 h 2018"/>
                <a:gd name="T6" fmla="*/ 3001 w 3024"/>
                <a:gd name="T7" fmla="*/ 84 h 2018"/>
                <a:gd name="T8" fmla="*/ 3021 w 3024"/>
                <a:gd name="T9" fmla="*/ 139 h 2018"/>
                <a:gd name="T10" fmla="*/ 3024 w 3024"/>
                <a:gd name="T11" fmla="*/ 869 h 2018"/>
                <a:gd name="T12" fmla="*/ 3013 w 3024"/>
                <a:gd name="T13" fmla="*/ 912 h 2018"/>
                <a:gd name="T14" fmla="*/ 2982 w 3024"/>
                <a:gd name="T15" fmla="*/ 941 h 2018"/>
                <a:gd name="T16" fmla="*/ 2941 w 3024"/>
                <a:gd name="T17" fmla="*/ 954 h 2018"/>
                <a:gd name="T18" fmla="*/ 2806 w 3024"/>
                <a:gd name="T19" fmla="*/ 950 h 2018"/>
                <a:gd name="T20" fmla="*/ 2768 w 3024"/>
                <a:gd name="T21" fmla="*/ 928 h 2018"/>
                <a:gd name="T22" fmla="*/ 2747 w 3024"/>
                <a:gd name="T23" fmla="*/ 891 h 2018"/>
                <a:gd name="T24" fmla="*/ 2744 w 3024"/>
                <a:gd name="T25" fmla="*/ 562 h 2018"/>
                <a:gd name="T26" fmla="*/ 2664 w 3024"/>
                <a:gd name="T27" fmla="*/ 549 h 2018"/>
                <a:gd name="T28" fmla="*/ 2591 w 3024"/>
                <a:gd name="T29" fmla="*/ 516 h 2018"/>
                <a:gd name="T30" fmla="*/ 2532 w 3024"/>
                <a:gd name="T31" fmla="*/ 465 h 2018"/>
                <a:gd name="T32" fmla="*/ 2490 w 3024"/>
                <a:gd name="T33" fmla="*/ 399 h 2018"/>
                <a:gd name="T34" fmla="*/ 2467 w 3024"/>
                <a:gd name="T35" fmla="*/ 322 h 2018"/>
                <a:gd name="T36" fmla="*/ 560 w 3024"/>
                <a:gd name="T37" fmla="*/ 280 h 2018"/>
                <a:gd name="T38" fmla="*/ 548 w 3024"/>
                <a:gd name="T39" fmla="*/ 362 h 2018"/>
                <a:gd name="T40" fmla="*/ 515 w 3024"/>
                <a:gd name="T41" fmla="*/ 433 h 2018"/>
                <a:gd name="T42" fmla="*/ 463 w 3024"/>
                <a:gd name="T43" fmla="*/ 492 h 2018"/>
                <a:gd name="T44" fmla="*/ 398 w 3024"/>
                <a:gd name="T45" fmla="*/ 535 h 2018"/>
                <a:gd name="T46" fmla="*/ 322 w 3024"/>
                <a:gd name="T47" fmla="*/ 558 h 2018"/>
                <a:gd name="T48" fmla="*/ 280 w 3024"/>
                <a:gd name="T49" fmla="*/ 1458 h 2018"/>
                <a:gd name="T50" fmla="*/ 360 w 3024"/>
                <a:gd name="T51" fmla="*/ 1469 h 2018"/>
                <a:gd name="T52" fmla="*/ 433 w 3024"/>
                <a:gd name="T53" fmla="*/ 1502 h 2018"/>
                <a:gd name="T54" fmla="*/ 492 w 3024"/>
                <a:gd name="T55" fmla="*/ 1553 h 2018"/>
                <a:gd name="T56" fmla="*/ 534 w 3024"/>
                <a:gd name="T57" fmla="*/ 1619 h 2018"/>
                <a:gd name="T58" fmla="*/ 557 w 3024"/>
                <a:gd name="T59" fmla="*/ 1696 h 2018"/>
                <a:gd name="T60" fmla="*/ 2101 w 3024"/>
                <a:gd name="T61" fmla="*/ 1738 h 2018"/>
                <a:gd name="T62" fmla="*/ 2142 w 3024"/>
                <a:gd name="T63" fmla="*/ 1749 h 2018"/>
                <a:gd name="T64" fmla="*/ 2173 w 3024"/>
                <a:gd name="T65" fmla="*/ 1778 h 2018"/>
                <a:gd name="T66" fmla="*/ 2184 w 3024"/>
                <a:gd name="T67" fmla="*/ 1821 h 2018"/>
                <a:gd name="T68" fmla="*/ 2181 w 3024"/>
                <a:gd name="T69" fmla="*/ 1955 h 2018"/>
                <a:gd name="T70" fmla="*/ 2160 w 3024"/>
                <a:gd name="T71" fmla="*/ 1992 h 2018"/>
                <a:gd name="T72" fmla="*/ 2122 w 3024"/>
                <a:gd name="T73" fmla="*/ 2014 h 2018"/>
                <a:gd name="T74" fmla="*/ 168 w 3024"/>
                <a:gd name="T75" fmla="*/ 2018 h 2018"/>
                <a:gd name="T76" fmla="*/ 109 w 3024"/>
                <a:gd name="T77" fmla="*/ 2006 h 2018"/>
                <a:gd name="T78" fmla="*/ 60 w 3024"/>
                <a:gd name="T79" fmla="*/ 1978 h 2018"/>
                <a:gd name="T80" fmla="*/ 23 w 3024"/>
                <a:gd name="T81" fmla="*/ 1934 h 2018"/>
                <a:gd name="T82" fmla="*/ 3 w 3024"/>
                <a:gd name="T83" fmla="*/ 1879 h 2018"/>
                <a:gd name="T84" fmla="*/ 0 w 3024"/>
                <a:gd name="T85" fmla="*/ 170 h 2018"/>
                <a:gd name="T86" fmla="*/ 10 w 3024"/>
                <a:gd name="T87" fmla="*/ 110 h 2018"/>
                <a:gd name="T88" fmla="*/ 40 w 3024"/>
                <a:gd name="T89" fmla="*/ 61 h 2018"/>
                <a:gd name="T90" fmla="*/ 83 w 3024"/>
                <a:gd name="T91" fmla="*/ 24 h 2018"/>
                <a:gd name="T92" fmla="*/ 137 w 3024"/>
                <a:gd name="T93" fmla="*/ 4 h 2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024" h="2018">
                  <a:moveTo>
                    <a:pt x="168" y="0"/>
                  </a:moveTo>
                  <a:lnTo>
                    <a:pt x="2856" y="0"/>
                  </a:lnTo>
                  <a:lnTo>
                    <a:pt x="2887" y="4"/>
                  </a:lnTo>
                  <a:lnTo>
                    <a:pt x="2915" y="12"/>
                  </a:lnTo>
                  <a:lnTo>
                    <a:pt x="2941" y="24"/>
                  </a:lnTo>
                  <a:lnTo>
                    <a:pt x="2964" y="40"/>
                  </a:lnTo>
                  <a:lnTo>
                    <a:pt x="2984" y="61"/>
                  </a:lnTo>
                  <a:lnTo>
                    <a:pt x="3001" y="84"/>
                  </a:lnTo>
                  <a:lnTo>
                    <a:pt x="3014" y="110"/>
                  </a:lnTo>
                  <a:lnTo>
                    <a:pt x="3021" y="139"/>
                  </a:lnTo>
                  <a:lnTo>
                    <a:pt x="3024" y="170"/>
                  </a:lnTo>
                  <a:lnTo>
                    <a:pt x="3024" y="869"/>
                  </a:lnTo>
                  <a:lnTo>
                    <a:pt x="3021" y="891"/>
                  </a:lnTo>
                  <a:lnTo>
                    <a:pt x="3013" y="912"/>
                  </a:lnTo>
                  <a:lnTo>
                    <a:pt x="3000" y="928"/>
                  </a:lnTo>
                  <a:lnTo>
                    <a:pt x="2982" y="941"/>
                  </a:lnTo>
                  <a:lnTo>
                    <a:pt x="2962" y="950"/>
                  </a:lnTo>
                  <a:lnTo>
                    <a:pt x="2941" y="954"/>
                  </a:lnTo>
                  <a:lnTo>
                    <a:pt x="2829" y="954"/>
                  </a:lnTo>
                  <a:lnTo>
                    <a:pt x="2806" y="950"/>
                  </a:lnTo>
                  <a:lnTo>
                    <a:pt x="2786" y="941"/>
                  </a:lnTo>
                  <a:lnTo>
                    <a:pt x="2768" y="928"/>
                  </a:lnTo>
                  <a:lnTo>
                    <a:pt x="2755" y="912"/>
                  </a:lnTo>
                  <a:lnTo>
                    <a:pt x="2747" y="891"/>
                  </a:lnTo>
                  <a:lnTo>
                    <a:pt x="2744" y="869"/>
                  </a:lnTo>
                  <a:lnTo>
                    <a:pt x="2744" y="562"/>
                  </a:lnTo>
                  <a:lnTo>
                    <a:pt x="2702" y="558"/>
                  </a:lnTo>
                  <a:lnTo>
                    <a:pt x="2664" y="549"/>
                  </a:lnTo>
                  <a:lnTo>
                    <a:pt x="2626" y="535"/>
                  </a:lnTo>
                  <a:lnTo>
                    <a:pt x="2591" y="516"/>
                  </a:lnTo>
                  <a:lnTo>
                    <a:pt x="2561" y="492"/>
                  </a:lnTo>
                  <a:lnTo>
                    <a:pt x="2532" y="465"/>
                  </a:lnTo>
                  <a:lnTo>
                    <a:pt x="2509" y="433"/>
                  </a:lnTo>
                  <a:lnTo>
                    <a:pt x="2490" y="399"/>
                  </a:lnTo>
                  <a:lnTo>
                    <a:pt x="2476" y="362"/>
                  </a:lnTo>
                  <a:lnTo>
                    <a:pt x="2467" y="322"/>
                  </a:lnTo>
                  <a:lnTo>
                    <a:pt x="2464" y="280"/>
                  </a:lnTo>
                  <a:lnTo>
                    <a:pt x="560" y="280"/>
                  </a:lnTo>
                  <a:lnTo>
                    <a:pt x="557" y="322"/>
                  </a:lnTo>
                  <a:lnTo>
                    <a:pt x="548" y="362"/>
                  </a:lnTo>
                  <a:lnTo>
                    <a:pt x="534" y="399"/>
                  </a:lnTo>
                  <a:lnTo>
                    <a:pt x="515" y="433"/>
                  </a:lnTo>
                  <a:lnTo>
                    <a:pt x="492" y="465"/>
                  </a:lnTo>
                  <a:lnTo>
                    <a:pt x="463" y="492"/>
                  </a:lnTo>
                  <a:lnTo>
                    <a:pt x="433" y="516"/>
                  </a:lnTo>
                  <a:lnTo>
                    <a:pt x="398" y="535"/>
                  </a:lnTo>
                  <a:lnTo>
                    <a:pt x="360" y="549"/>
                  </a:lnTo>
                  <a:lnTo>
                    <a:pt x="322" y="558"/>
                  </a:lnTo>
                  <a:lnTo>
                    <a:pt x="280" y="562"/>
                  </a:lnTo>
                  <a:lnTo>
                    <a:pt x="280" y="1458"/>
                  </a:lnTo>
                  <a:lnTo>
                    <a:pt x="322" y="1460"/>
                  </a:lnTo>
                  <a:lnTo>
                    <a:pt x="360" y="1469"/>
                  </a:lnTo>
                  <a:lnTo>
                    <a:pt x="398" y="1483"/>
                  </a:lnTo>
                  <a:lnTo>
                    <a:pt x="433" y="1502"/>
                  </a:lnTo>
                  <a:lnTo>
                    <a:pt x="463" y="1526"/>
                  </a:lnTo>
                  <a:lnTo>
                    <a:pt x="492" y="1553"/>
                  </a:lnTo>
                  <a:lnTo>
                    <a:pt x="515" y="1585"/>
                  </a:lnTo>
                  <a:lnTo>
                    <a:pt x="534" y="1619"/>
                  </a:lnTo>
                  <a:lnTo>
                    <a:pt x="548" y="1656"/>
                  </a:lnTo>
                  <a:lnTo>
                    <a:pt x="557" y="1696"/>
                  </a:lnTo>
                  <a:lnTo>
                    <a:pt x="560" y="1738"/>
                  </a:lnTo>
                  <a:lnTo>
                    <a:pt x="2101" y="1738"/>
                  </a:lnTo>
                  <a:lnTo>
                    <a:pt x="2122" y="1740"/>
                  </a:lnTo>
                  <a:lnTo>
                    <a:pt x="2142" y="1749"/>
                  </a:lnTo>
                  <a:lnTo>
                    <a:pt x="2160" y="1762"/>
                  </a:lnTo>
                  <a:lnTo>
                    <a:pt x="2173" y="1778"/>
                  </a:lnTo>
                  <a:lnTo>
                    <a:pt x="2181" y="1799"/>
                  </a:lnTo>
                  <a:lnTo>
                    <a:pt x="2184" y="1821"/>
                  </a:lnTo>
                  <a:lnTo>
                    <a:pt x="2184" y="1933"/>
                  </a:lnTo>
                  <a:lnTo>
                    <a:pt x="2181" y="1955"/>
                  </a:lnTo>
                  <a:lnTo>
                    <a:pt x="2173" y="1976"/>
                  </a:lnTo>
                  <a:lnTo>
                    <a:pt x="2160" y="1992"/>
                  </a:lnTo>
                  <a:lnTo>
                    <a:pt x="2142" y="2005"/>
                  </a:lnTo>
                  <a:lnTo>
                    <a:pt x="2122" y="2014"/>
                  </a:lnTo>
                  <a:lnTo>
                    <a:pt x="2101" y="2018"/>
                  </a:lnTo>
                  <a:lnTo>
                    <a:pt x="168" y="2018"/>
                  </a:lnTo>
                  <a:lnTo>
                    <a:pt x="137" y="2014"/>
                  </a:lnTo>
                  <a:lnTo>
                    <a:pt x="109" y="2006"/>
                  </a:lnTo>
                  <a:lnTo>
                    <a:pt x="83" y="1994"/>
                  </a:lnTo>
                  <a:lnTo>
                    <a:pt x="60" y="1978"/>
                  </a:lnTo>
                  <a:lnTo>
                    <a:pt x="40" y="1957"/>
                  </a:lnTo>
                  <a:lnTo>
                    <a:pt x="23" y="1934"/>
                  </a:lnTo>
                  <a:lnTo>
                    <a:pt x="10" y="1908"/>
                  </a:lnTo>
                  <a:lnTo>
                    <a:pt x="3" y="1879"/>
                  </a:lnTo>
                  <a:lnTo>
                    <a:pt x="0" y="1850"/>
                  </a:lnTo>
                  <a:lnTo>
                    <a:pt x="0" y="170"/>
                  </a:lnTo>
                  <a:lnTo>
                    <a:pt x="3" y="139"/>
                  </a:lnTo>
                  <a:lnTo>
                    <a:pt x="10" y="110"/>
                  </a:lnTo>
                  <a:lnTo>
                    <a:pt x="23" y="84"/>
                  </a:lnTo>
                  <a:lnTo>
                    <a:pt x="40" y="61"/>
                  </a:lnTo>
                  <a:lnTo>
                    <a:pt x="60" y="40"/>
                  </a:lnTo>
                  <a:lnTo>
                    <a:pt x="83" y="24"/>
                  </a:lnTo>
                  <a:lnTo>
                    <a:pt x="109" y="12"/>
                  </a:lnTo>
                  <a:lnTo>
                    <a:pt x="137" y="4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0" name="Freeform 27">
              <a:extLst>
                <a:ext uri="{FF2B5EF4-FFF2-40B4-BE49-F238E27FC236}">
                  <a16:creationId xmlns:a16="http://schemas.microsoft.com/office/drawing/2014/main" id="{8E0005FC-1E93-4435-BFBC-5567B805C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81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1" name="Freeform 28">
              <a:extLst>
                <a:ext uri="{FF2B5EF4-FFF2-40B4-BE49-F238E27FC236}">
                  <a16:creationId xmlns:a16="http://schemas.microsoft.com/office/drawing/2014/main" id="{3FF6D2F7-5A89-4897-A249-7FF5426C3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17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2" name="Freeform 29">
              <a:extLst>
                <a:ext uri="{FF2B5EF4-FFF2-40B4-BE49-F238E27FC236}">
                  <a16:creationId xmlns:a16="http://schemas.microsoft.com/office/drawing/2014/main" id="{78500D4B-06FB-4D2B-9C5A-E1FF5D06A6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253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70" name="Rectángulo 69">
            <a:extLst>
              <a:ext uri="{FF2B5EF4-FFF2-40B4-BE49-F238E27FC236}">
                <a16:creationId xmlns:a16="http://schemas.microsoft.com/office/drawing/2014/main" id="{90D1CA05-80BD-4F7E-B750-51AC02F32AC6}"/>
              </a:ext>
            </a:extLst>
          </p:cNvPr>
          <p:cNvSpPr/>
          <p:nvPr/>
        </p:nvSpPr>
        <p:spPr>
          <a:xfrm>
            <a:off x="4272141" y="6167883"/>
            <a:ext cx="24914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$9,6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ingreso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grpSp>
        <p:nvGrpSpPr>
          <p:cNvPr id="71" name="Group 22">
            <a:extLst>
              <a:ext uri="{FF2B5EF4-FFF2-40B4-BE49-F238E27FC236}">
                <a16:creationId xmlns:a16="http://schemas.microsoft.com/office/drawing/2014/main" id="{9AF1ABC9-0DAF-4529-B1FF-B94038B84E8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023803" y="6249452"/>
            <a:ext cx="294290" cy="201098"/>
            <a:chOff x="2699" y="1093"/>
            <a:chExt cx="480" cy="328"/>
          </a:xfrm>
          <a:solidFill>
            <a:schemeClr val="accent5"/>
          </a:solidFill>
        </p:grpSpPr>
        <p:sp>
          <p:nvSpPr>
            <p:cNvPr id="72" name="Freeform 24">
              <a:extLst>
                <a:ext uri="{FF2B5EF4-FFF2-40B4-BE49-F238E27FC236}">
                  <a16:creationId xmlns:a16="http://schemas.microsoft.com/office/drawing/2014/main" id="{40C72B90-2128-475A-B7AF-8B83C1C9C7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1" y="1161"/>
              <a:ext cx="152" cy="152"/>
            </a:xfrm>
            <a:custGeom>
              <a:avLst/>
              <a:gdLst>
                <a:gd name="T0" fmla="*/ 495 w 1064"/>
                <a:gd name="T1" fmla="*/ 283 h 1064"/>
                <a:gd name="T2" fmla="*/ 426 w 1064"/>
                <a:gd name="T3" fmla="*/ 303 h 1064"/>
                <a:gd name="T4" fmla="*/ 367 w 1064"/>
                <a:gd name="T5" fmla="*/ 342 h 1064"/>
                <a:gd name="T6" fmla="*/ 321 w 1064"/>
                <a:gd name="T7" fmla="*/ 395 h 1064"/>
                <a:gd name="T8" fmla="*/ 290 w 1064"/>
                <a:gd name="T9" fmla="*/ 459 h 1064"/>
                <a:gd name="T10" fmla="*/ 280 w 1064"/>
                <a:gd name="T11" fmla="*/ 533 h 1064"/>
                <a:gd name="T12" fmla="*/ 290 w 1064"/>
                <a:gd name="T13" fmla="*/ 605 h 1064"/>
                <a:gd name="T14" fmla="*/ 321 w 1064"/>
                <a:gd name="T15" fmla="*/ 669 h 1064"/>
                <a:gd name="T16" fmla="*/ 367 w 1064"/>
                <a:gd name="T17" fmla="*/ 722 h 1064"/>
                <a:gd name="T18" fmla="*/ 426 w 1064"/>
                <a:gd name="T19" fmla="*/ 761 h 1064"/>
                <a:gd name="T20" fmla="*/ 495 w 1064"/>
                <a:gd name="T21" fmla="*/ 781 h 1064"/>
                <a:gd name="T22" fmla="*/ 569 w 1064"/>
                <a:gd name="T23" fmla="*/ 781 h 1064"/>
                <a:gd name="T24" fmla="*/ 638 w 1064"/>
                <a:gd name="T25" fmla="*/ 761 h 1064"/>
                <a:gd name="T26" fmla="*/ 697 w 1064"/>
                <a:gd name="T27" fmla="*/ 722 h 1064"/>
                <a:gd name="T28" fmla="*/ 743 w 1064"/>
                <a:gd name="T29" fmla="*/ 669 h 1064"/>
                <a:gd name="T30" fmla="*/ 774 w 1064"/>
                <a:gd name="T31" fmla="*/ 605 h 1064"/>
                <a:gd name="T32" fmla="*/ 784 w 1064"/>
                <a:gd name="T33" fmla="*/ 533 h 1064"/>
                <a:gd name="T34" fmla="*/ 774 w 1064"/>
                <a:gd name="T35" fmla="*/ 459 h 1064"/>
                <a:gd name="T36" fmla="*/ 743 w 1064"/>
                <a:gd name="T37" fmla="*/ 395 h 1064"/>
                <a:gd name="T38" fmla="*/ 697 w 1064"/>
                <a:gd name="T39" fmla="*/ 342 h 1064"/>
                <a:gd name="T40" fmla="*/ 638 w 1064"/>
                <a:gd name="T41" fmla="*/ 303 h 1064"/>
                <a:gd name="T42" fmla="*/ 569 w 1064"/>
                <a:gd name="T43" fmla="*/ 283 h 1064"/>
                <a:gd name="T44" fmla="*/ 533 w 1064"/>
                <a:gd name="T45" fmla="*/ 0 h 1064"/>
                <a:gd name="T46" fmla="*/ 646 w 1064"/>
                <a:gd name="T47" fmla="*/ 12 h 1064"/>
                <a:gd name="T48" fmla="*/ 751 w 1064"/>
                <a:gd name="T49" fmla="*/ 48 h 1064"/>
                <a:gd name="T50" fmla="*/ 846 w 1064"/>
                <a:gd name="T51" fmla="*/ 103 h 1064"/>
                <a:gd name="T52" fmla="*/ 927 w 1064"/>
                <a:gd name="T53" fmla="*/ 176 h 1064"/>
                <a:gd name="T54" fmla="*/ 992 w 1064"/>
                <a:gd name="T55" fmla="*/ 264 h 1064"/>
                <a:gd name="T56" fmla="*/ 1037 w 1064"/>
                <a:gd name="T57" fmla="*/ 365 h 1064"/>
                <a:gd name="T58" fmla="*/ 1061 w 1064"/>
                <a:gd name="T59" fmla="*/ 474 h 1064"/>
                <a:gd name="T60" fmla="*/ 1061 w 1064"/>
                <a:gd name="T61" fmla="*/ 590 h 1064"/>
                <a:gd name="T62" fmla="*/ 1037 w 1064"/>
                <a:gd name="T63" fmla="*/ 699 h 1064"/>
                <a:gd name="T64" fmla="*/ 992 w 1064"/>
                <a:gd name="T65" fmla="*/ 800 h 1064"/>
                <a:gd name="T66" fmla="*/ 927 w 1064"/>
                <a:gd name="T67" fmla="*/ 888 h 1064"/>
                <a:gd name="T68" fmla="*/ 846 w 1064"/>
                <a:gd name="T69" fmla="*/ 961 h 1064"/>
                <a:gd name="T70" fmla="*/ 751 w 1064"/>
                <a:gd name="T71" fmla="*/ 1016 h 1064"/>
                <a:gd name="T72" fmla="*/ 646 w 1064"/>
                <a:gd name="T73" fmla="*/ 1052 h 1064"/>
                <a:gd name="T74" fmla="*/ 533 w 1064"/>
                <a:gd name="T75" fmla="*/ 1064 h 1064"/>
                <a:gd name="T76" fmla="*/ 418 w 1064"/>
                <a:gd name="T77" fmla="*/ 1052 h 1064"/>
                <a:gd name="T78" fmla="*/ 313 w 1064"/>
                <a:gd name="T79" fmla="*/ 1016 h 1064"/>
                <a:gd name="T80" fmla="*/ 218 w 1064"/>
                <a:gd name="T81" fmla="*/ 961 h 1064"/>
                <a:gd name="T82" fmla="*/ 137 w 1064"/>
                <a:gd name="T83" fmla="*/ 888 h 1064"/>
                <a:gd name="T84" fmla="*/ 72 w 1064"/>
                <a:gd name="T85" fmla="*/ 800 h 1064"/>
                <a:gd name="T86" fmla="*/ 27 w 1064"/>
                <a:gd name="T87" fmla="*/ 699 h 1064"/>
                <a:gd name="T88" fmla="*/ 3 w 1064"/>
                <a:gd name="T89" fmla="*/ 590 h 1064"/>
                <a:gd name="T90" fmla="*/ 3 w 1064"/>
                <a:gd name="T91" fmla="*/ 474 h 1064"/>
                <a:gd name="T92" fmla="*/ 27 w 1064"/>
                <a:gd name="T93" fmla="*/ 365 h 1064"/>
                <a:gd name="T94" fmla="*/ 72 w 1064"/>
                <a:gd name="T95" fmla="*/ 264 h 1064"/>
                <a:gd name="T96" fmla="*/ 137 w 1064"/>
                <a:gd name="T97" fmla="*/ 176 h 1064"/>
                <a:gd name="T98" fmla="*/ 218 w 1064"/>
                <a:gd name="T99" fmla="*/ 103 h 1064"/>
                <a:gd name="T100" fmla="*/ 313 w 1064"/>
                <a:gd name="T101" fmla="*/ 48 h 1064"/>
                <a:gd name="T102" fmla="*/ 418 w 1064"/>
                <a:gd name="T103" fmla="*/ 12 h 1064"/>
                <a:gd name="T104" fmla="*/ 533 w 1064"/>
                <a:gd name="T105" fmla="*/ 0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64" h="1064">
                  <a:moveTo>
                    <a:pt x="533" y="280"/>
                  </a:moveTo>
                  <a:lnTo>
                    <a:pt x="495" y="283"/>
                  </a:lnTo>
                  <a:lnTo>
                    <a:pt x="459" y="290"/>
                  </a:lnTo>
                  <a:lnTo>
                    <a:pt x="426" y="303"/>
                  </a:lnTo>
                  <a:lnTo>
                    <a:pt x="395" y="321"/>
                  </a:lnTo>
                  <a:lnTo>
                    <a:pt x="367" y="342"/>
                  </a:lnTo>
                  <a:lnTo>
                    <a:pt x="342" y="367"/>
                  </a:lnTo>
                  <a:lnTo>
                    <a:pt x="321" y="395"/>
                  </a:lnTo>
                  <a:lnTo>
                    <a:pt x="303" y="426"/>
                  </a:lnTo>
                  <a:lnTo>
                    <a:pt x="290" y="459"/>
                  </a:lnTo>
                  <a:lnTo>
                    <a:pt x="283" y="495"/>
                  </a:lnTo>
                  <a:lnTo>
                    <a:pt x="280" y="533"/>
                  </a:lnTo>
                  <a:lnTo>
                    <a:pt x="283" y="569"/>
                  </a:lnTo>
                  <a:lnTo>
                    <a:pt x="290" y="605"/>
                  </a:lnTo>
                  <a:lnTo>
                    <a:pt x="303" y="638"/>
                  </a:lnTo>
                  <a:lnTo>
                    <a:pt x="321" y="669"/>
                  </a:lnTo>
                  <a:lnTo>
                    <a:pt x="342" y="697"/>
                  </a:lnTo>
                  <a:lnTo>
                    <a:pt x="367" y="722"/>
                  </a:lnTo>
                  <a:lnTo>
                    <a:pt x="395" y="743"/>
                  </a:lnTo>
                  <a:lnTo>
                    <a:pt x="426" y="761"/>
                  </a:lnTo>
                  <a:lnTo>
                    <a:pt x="459" y="774"/>
                  </a:lnTo>
                  <a:lnTo>
                    <a:pt x="495" y="781"/>
                  </a:lnTo>
                  <a:lnTo>
                    <a:pt x="533" y="784"/>
                  </a:lnTo>
                  <a:lnTo>
                    <a:pt x="569" y="781"/>
                  </a:lnTo>
                  <a:lnTo>
                    <a:pt x="605" y="774"/>
                  </a:lnTo>
                  <a:lnTo>
                    <a:pt x="638" y="761"/>
                  </a:lnTo>
                  <a:lnTo>
                    <a:pt x="669" y="743"/>
                  </a:lnTo>
                  <a:lnTo>
                    <a:pt x="697" y="722"/>
                  </a:lnTo>
                  <a:lnTo>
                    <a:pt x="722" y="697"/>
                  </a:lnTo>
                  <a:lnTo>
                    <a:pt x="743" y="669"/>
                  </a:lnTo>
                  <a:lnTo>
                    <a:pt x="761" y="638"/>
                  </a:lnTo>
                  <a:lnTo>
                    <a:pt x="774" y="605"/>
                  </a:lnTo>
                  <a:lnTo>
                    <a:pt x="781" y="569"/>
                  </a:lnTo>
                  <a:lnTo>
                    <a:pt x="784" y="533"/>
                  </a:lnTo>
                  <a:lnTo>
                    <a:pt x="781" y="495"/>
                  </a:lnTo>
                  <a:lnTo>
                    <a:pt x="774" y="459"/>
                  </a:lnTo>
                  <a:lnTo>
                    <a:pt x="761" y="426"/>
                  </a:lnTo>
                  <a:lnTo>
                    <a:pt x="743" y="395"/>
                  </a:lnTo>
                  <a:lnTo>
                    <a:pt x="722" y="367"/>
                  </a:lnTo>
                  <a:lnTo>
                    <a:pt x="697" y="342"/>
                  </a:lnTo>
                  <a:lnTo>
                    <a:pt x="669" y="321"/>
                  </a:lnTo>
                  <a:lnTo>
                    <a:pt x="638" y="303"/>
                  </a:lnTo>
                  <a:lnTo>
                    <a:pt x="605" y="290"/>
                  </a:lnTo>
                  <a:lnTo>
                    <a:pt x="569" y="283"/>
                  </a:lnTo>
                  <a:lnTo>
                    <a:pt x="533" y="280"/>
                  </a:lnTo>
                  <a:close/>
                  <a:moveTo>
                    <a:pt x="533" y="0"/>
                  </a:moveTo>
                  <a:lnTo>
                    <a:pt x="590" y="3"/>
                  </a:lnTo>
                  <a:lnTo>
                    <a:pt x="646" y="12"/>
                  </a:lnTo>
                  <a:lnTo>
                    <a:pt x="699" y="27"/>
                  </a:lnTo>
                  <a:lnTo>
                    <a:pt x="751" y="48"/>
                  </a:lnTo>
                  <a:lnTo>
                    <a:pt x="800" y="72"/>
                  </a:lnTo>
                  <a:lnTo>
                    <a:pt x="846" y="103"/>
                  </a:lnTo>
                  <a:lnTo>
                    <a:pt x="888" y="137"/>
                  </a:lnTo>
                  <a:lnTo>
                    <a:pt x="927" y="176"/>
                  </a:lnTo>
                  <a:lnTo>
                    <a:pt x="961" y="218"/>
                  </a:lnTo>
                  <a:lnTo>
                    <a:pt x="992" y="264"/>
                  </a:lnTo>
                  <a:lnTo>
                    <a:pt x="1016" y="313"/>
                  </a:lnTo>
                  <a:lnTo>
                    <a:pt x="1037" y="365"/>
                  </a:lnTo>
                  <a:lnTo>
                    <a:pt x="1052" y="418"/>
                  </a:lnTo>
                  <a:lnTo>
                    <a:pt x="1061" y="474"/>
                  </a:lnTo>
                  <a:lnTo>
                    <a:pt x="1064" y="533"/>
                  </a:lnTo>
                  <a:lnTo>
                    <a:pt x="1061" y="590"/>
                  </a:lnTo>
                  <a:lnTo>
                    <a:pt x="1052" y="646"/>
                  </a:lnTo>
                  <a:lnTo>
                    <a:pt x="1037" y="699"/>
                  </a:lnTo>
                  <a:lnTo>
                    <a:pt x="1016" y="751"/>
                  </a:lnTo>
                  <a:lnTo>
                    <a:pt x="992" y="800"/>
                  </a:lnTo>
                  <a:lnTo>
                    <a:pt x="961" y="846"/>
                  </a:lnTo>
                  <a:lnTo>
                    <a:pt x="927" y="888"/>
                  </a:lnTo>
                  <a:lnTo>
                    <a:pt x="888" y="927"/>
                  </a:lnTo>
                  <a:lnTo>
                    <a:pt x="846" y="961"/>
                  </a:lnTo>
                  <a:lnTo>
                    <a:pt x="800" y="992"/>
                  </a:lnTo>
                  <a:lnTo>
                    <a:pt x="751" y="1016"/>
                  </a:lnTo>
                  <a:lnTo>
                    <a:pt x="699" y="1037"/>
                  </a:lnTo>
                  <a:lnTo>
                    <a:pt x="646" y="1052"/>
                  </a:lnTo>
                  <a:lnTo>
                    <a:pt x="590" y="1061"/>
                  </a:lnTo>
                  <a:lnTo>
                    <a:pt x="533" y="1064"/>
                  </a:lnTo>
                  <a:lnTo>
                    <a:pt x="474" y="1061"/>
                  </a:lnTo>
                  <a:lnTo>
                    <a:pt x="418" y="1052"/>
                  </a:lnTo>
                  <a:lnTo>
                    <a:pt x="365" y="1037"/>
                  </a:lnTo>
                  <a:lnTo>
                    <a:pt x="313" y="1016"/>
                  </a:lnTo>
                  <a:lnTo>
                    <a:pt x="264" y="992"/>
                  </a:lnTo>
                  <a:lnTo>
                    <a:pt x="218" y="961"/>
                  </a:lnTo>
                  <a:lnTo>
                    <a:pt x="176" y="927"/>
                  </a:lnTo>
                  <a:lnTo>
                    <a:pt x="137" y="888"/>
                  </a:lnTo>
                  <a:lnTo>
                    <a:pt x="103" y="846"/>
                  </a:lnTo>
                  <a:lnTo>
                    <a:pt x="72" y="800"/>
                  </a:lnTo>
                  <a:lnTo>
                    <a:pt x="48" y="751"/>
                  </a:lnTo>
                  <a:lnTo>
                    <a:pt x="27" y="699"/>
                  </a:lnTo>
                  <a:lnTo>
                    <a:pt x="12" y="646"/>
                  </a:lnTo>
                  <a:lnTo>
                    <a:pt x="3" y="590"/>
                  </a:lnTo>
                  <a:lnTo>
                    <a:pt x="0" y="533"/>
                  </a:lnTo>
                  <a:lnTo>
                    <a:pt x="3" y="474"/>
                  </a:lnTo>
                  <a:lnTo>
                    <a:pt x="12" y="418"/>
                  </a:lnTo>
                  <a:lnTo>
                    <a:pt x="27" y="365"/>
                  </a:lnTo>
                  <a:lnTo>
                    <a:pt x="48" y="313"/>
                  </a:lnTo>
                  <a:lnTo>
                    <a:pt x="72" y="264"/>
                  </a:lnTo>
                  <a:lnTo>
                    <a:pt x="103" y="218"/>
                  </a:lnTo>
                  <a:lnTo>
                    <a:pt x="137" y="176"/>
                  </a:lnTo>
                  <a:lnTo>
                    <a:pt x="176" y="137"/>
                  </a:lnTo>
                  <a:lnTo>
                    <a:pt x="218" y="103"/>
                  </a:lnTo>
                  <a:lnTo>
                    <a:pt x="264" y="72"/>
                  </a:lnTo>
                  <a:lnTo>
                    <a:pt x="313" y="48"/>
                  </a:lnTo>
                  <a:lnTo>
                    <a:pt x="365" y="27"/>
                  </a:lnTo>
                  <a:lnTo>
                    <a:pt x="418" y="12"/>
                  </a:lnTo>
                  <a:lnTo>
                    <a:pt x="474" y="3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3" name="Freeform 25">
              <a:extLst>
                <a:ext uri="{FF2B5EF4-FFF2-40B4-BE49-F238E27FC236}">
                  <a16:creationId xmlns:a16="http://schemas.microsoft.com/office/drawing/2014/main" id="{D62370EF-4C03-4F79-8030-22D59BD4E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" y="1213"/>
              <a:ext cx="56" cy="56"/>
            </a:xfrm>
            <a:custGeom>
              <a:avLst/>
              <a:gdLst>
                <a:gd name="T0" fmla="*/ 197 w 392"/>
                <a:gd name="T1" fmla="*/ 0 h 392"/>
                <a:gd name="T2" fmla="*/ 231 w 392"/>
                <a:gd name="T3" fmla="*/ 3 h 392"/>
                <a:gd name="T4" fmla="*/ 265 w 392"/>
                <a:gd name="T5" fmla="*/ 12 h 392"/>
                <a:gd name="T6" fmla="*/ 295 w 392"/>
                <a:gd name="T7" fmla="*/ 26 h 392"/>
                <a:gd name="T8" fmla="*/ 323 w 392"/>
                <a:gd name="T9" fmla="*/ 45 h 392"/>
                <a:gd name="T10" fmla="*/ 346 w 392"/>
                <a:gd name="T11" fmla="*/ 69 h 392"/>
                <a:gd name="T12" fmla="*/ 366 w 392"/>
                <a:gd name="T13" fmla="*/ 96 h 392"/>
                <a:gd name="T14" fmla="*/ 380 w 392"/>
                <a:gd name="T15" fmla="*/ 127 h 392"/>
                <a:gd name="T16" fmla="*/ 389 w 392"/>
                <a:gd name="T17" fmla="*/ 159 h 392"/>
                <a:gd name="T18" fmla="*/ 392 w 392"/>
                <a:gd name="T19" fmla="*/ 195 h 392"/>
                <a:gd name="T20" fmla="*/ 389 w 392"/>
                <a:gd name="T21" fmla="*/ 231 h 392"/>
                <a:gd name="T22" fmla="*/ 380 w 392"/>
                <a:gd name="T23" fmla="*/ 263 h 392"/>
                <a:gd name="T24" fmla="*/ 366 w 392"/>
                <a:gd name="T25" fmla="*/ 294 h 392"/>
                <a:gd name="T26" fmla="*/ 346 w 392"/>
                <a:gd name="T27" fmla="*/ 321 h 392"/>
                <a:gd name="T28" fmla="*/ 323 w 392"/>
                <a:gd name="T29" fmla="*/ 345 h 392"/>
                <a:gd name="T30" fmla="*/ 295 w 392"/>
                <a:gd name="T31" fmla="*/ 364 h 392"/>
                <a:gd name="T32" fmla="*/ 265 w 392"/>
                <a:gd name="T33" fmla="*/ 378 h 392"/>
                <a:gd name="T34" fmla="*/ 231 w 392"/>
                <a:gd name="T35" fmla="*/ 387 h 392"/>
                <a:gd name="T36" fmla="*/ 197 w 392"/>
                <a:gd name="T37" fmla="*/ 392 h 392"/>
                <a:gd name="T38" fmla="*/ 161 w 392"/>
                <a:gd name="T39" fmla="*/ 387 h 392"/>
                <a:gd name="T40" fmla="*/ 127 w 392"/>
                <a:gd name="T41" fmla="*/ 378 h 392"/>
                <a:gd name="T42" fmla="*/ 97 w 392"/>
                <a:gd name="T43" fmla="*/ 364 h 392"/>
                <a:gd name="T44" fmla="*/ 69 w 392"/>
                <a:gd name="T45" fmla="*/ 345 h 392"/>
                <a:gd name="T46" fmla="*/ 46 w 392"/>
                <a:gd name="T47" fmla="*/ 321 h 392"/>
                <a:gd name="T48" fmla="*/ 26 w 392"/>
                <a:gd name="T49" fmla="*/ 294 h 392"/>
                <a:gd name="T50" fmla="*/ 12 w 392"/>
                <a:gd name="T51" fmla="*/ 263 h 392"/>
                <a:gd name="T52" fmla="*/ 3 w 392"/>
                <a:gd name="T53" fmla="*/ 231 h 392"/>
                <a:gd name="T54" fmla="*/ 0 w 392"/>
                <a:gd name="T55" fmla="*/ 195 h 392"/>
                <a:gd name="T56" fmla="*/ 3 w 392"/>
                <a:gd name="T57" fmla="*/ 159 h 392"/>
                <a:gd name="T58" fmla="*/ 12 w 392"/>
                <a:gd name="T59" fmla="*/ 127 h 392"/>
                <a:gd name="T60" fmla="*/ 26 w 392"/>
                <a:gd name="T61" fmla="*/ 96 h 392"/>
                <a:gd name="T62" fmla="*/ 46 w 392"/>
                <a:gd name="T63" fmla="*/ 69 h 392"/>
                <a:gd name="T64" fmla="*/ 69 w 392"/>
                <a:gd name="T65" fmla="*/ 45 h 392"/>
                <a:gd name="T66" fmla="*/ 97 w 392"/>
                <a:gd name="T67" fmla="*/ 26 h 392"/>
                <a:gd name="T68" fmla="*/ 127 w 392"/>
                <a:gd name="T69" fmla="*/ 12 h 392"/>
                <a:gd name="T70" fmla="*/ 161 w 392"/>
                <a:gd name="T71" fmla="*/ 3 h 392"/>
                <a:gd name="T72" fmla="*/ 197 w 392"/>
                <a:gd name="T73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2" h="392">
                  <a:moveTo>
                    <a:pt x="197" y="0"/>
                  </a:moveTo>
                  <a:lnTo>
                    <a:pt x="231" y="3"/>
                  </a:lnTo>
                  <a:lnTo>
                    <a:pt x="265" y="12"/>
                  </a:lnTo>
                  <a:lnTo>
                    <a:pt x="295" y="26"/>
                  </a:lnTo>
                  <a:lnTo>
                    <a:pt x="323" y="45"/>
                  </a:lnTo>
                  <a:lnTo>
                    <a:pt x="346" y="69"/>
                  </a:lnTo>
                  <a:lnTo>
                    <a:pt x="366" y="96"/>
                  </a:lnTo>
                  <a:lnTo>
                    <a:pt x="380" y="127"/>
                  </a:lnTo>
                  <a:lnTo>
                    <a:pt x="389" y="159"/>
                  </a:lnTo>
                  <a:lnTo>
                    <a:pt x="392" y="195"/>
                  </a:lnTo>
                  <a:lnTo>
                    <a:pt x="389" y="231"/>
                  </a:lnTo>
                  <a:lnTo>
                    <a:pt x="380" y="263"/>
                  </a:lnTo>
                  <a:lnTo>
                    <a:pt x="366" y="294"/>
                  </a:lnTo>
                  <a:lnTo>
                    <a:pt x="346" y="321"/>
                  </a:lnTo>
                  <a:lnTo>
                    <a:pt x="323" y="345"/>
                  </a:lnTo>
                  <a:lnTo>
                    <a:pt x="295" y="364"/>
                  </a:lnTo>
                  <a:lnTo>
                    <a:pt x="265" y="378"/>
                  </a:lnTo>
                  <a:lnTo>
                    <a:pt x="231" y="387"/>
                  </a:lnTo>
                  <a:lnTo>
                    <a:pt x="197" y="392"/>
                  </a:lnTo>
                  <a:lnTo>
                    <a:pt x="161" y="387"/>
                  </a:lnTo>
                  <a:lnTo>
                    <a:pt x="127" y="378"/>
                  </a:lnTo>
                  <a:lnTo>
                    <a:pt x="97" y="364"/>
                  </a:lnTo>
                  <a:lnTo>
                    <a:pt x="69" y="345"/>
                  </a:lnTo>
                  <a:lnTo>
                    <a:pt x="46" y="321"/>
                  </a:lnTo>
                  <a:lnTo>
                    <a:pt x="26" y="294"/>
                  </a:lnTo>
                  <a:lnTo>
                    <a:pt x="12" y="263"/>
                  </a:lnTo>
                  <a:lnTo>
                    <a:pt x="3" y="231"/>
                  </a:lnTo>
                  <a:lnTo>
                    <a:pt x="0" y="195"/>
                  </a:lnTo>
                  <a:lnTo>
                    <a:pt x="3" y="159"/>
                  </a:lnTo>
                  <a:lnTo>
                    <a:pt x="12" y="127"/>
                  </a:lnTo>
                  <a:lnTo>
                    <a:pt x="26" y="96"/>
                  </a:lnTo>
                  <a:lnTo>
                    <a:pt x="46" y="69"/>
                  </a:lnTo>
                  <a:lnTo>
                    <a:pt x="69" y="45"/>
                  </a:lnTo>
                  <a:lnTo>
                    <a:pt x="97" y="26"/>
                  </a:lnTo>
                  <a:lnTo>
                    <a:pt x="127" y="12"/>
                  </a:lnTo>
                  <a:lnTo>
                    <a:pt x="161" y="3"/>
                  </a:lnTo>
                  <a:lnTo>
                    <a:pt x="1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4" name="Freeform 26">
              <a:extLst>
                <a:ext uri="{FF2B5EF4-FFF2-40B4-BE49-F238E27FC236}">
                  <a16:creationId xmlns:a16="http://schemas.microsoft.com/office/drawing/2014/main" id="{40258859-BAE2-4383-BCAD-643F0E958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9" y="1093"/>
              <a:ext cx="432" cy="288"/>
            </a:xfrm>
            <a:custGeom>
              <a:avLst/>
              <a:gdLst>
                <a:gd name="T0" fmla="*/ 2856 w 3024"/>
                <a:gd name="T1" fmla="*/ 0 h 2018"/>
                <a:gd name="T2" fmla="*/ 2915 w 3024"/>
                <a:gd name="T3" fmla="*/ 12 h 2018"/>
                <a:gd name="T4" fmla="*/ 2964 w 3024"/>
                <a:gd name="T5" fmla="*/ 40 h 2018"/>
                <a:gd name="T6" fmla="*/ 3001 w 3024"/>
                <a:gd name="T7" fmla="*/ 84 h 2018"/>
                <a:gd name="T8" fmla="*/ 3021 w 3024"/>
                <a:gd name="T9" fmla="*/ 139 h 2018"/>
                <a:gd name="T10" fmla="*/ 3024 w 3024"/>
                <a:gd name="T11" fmla="*/ 869 h 2018"/>
                <a:gd name="T12" fmla="*/ 3013 w 3024"/>
                <a:gd name="T13" fmla="*/ 912 h 2018"/>
                <a:gd name="T14" fmla="*/ 2982 w 3024"/>
                <a:gd name="T15" fmla="*/ 941 h 2018"/>
                <a:gd name="T16" fmla="*/ 2941 w 3024"/>
                <a:gd name="T17" fmla="*/ 954 h 2018"/>
                <a:gd name="T18" fmla="*/ 2806 w 3024"/>
                <a:gd name="T19" fmla="*/ 950 h 2018"/>
                <a:gd name="T20" fmla="*/ 2768 w 3024"/>
                <a:gd name="T21" fmla="*/ 928 h 2018"/>
                <a:gd name="T22" fmla="*/ 2747 w 3024"/>
                <a:gd name="T23" fmla="*/ 891 h 2018"/>
                <a:gd name="T24" fmla="*/ 2744 w 3024"/>
                <a:gd name="T25" fmla="*/ 562 h 2018"/>
                <a:gd name="T26" fmla="*/ 2664 w 3024"/>
                <a:gd name="T27" fmla="*/ 549 h 2018"/>
                <a:gd name="T28" fmla="*/ 2591 w 3024"/>
                <a:gd name="T29" fmla="*/ 516 h 2018"/>
                <a:gd name="T30" fmla="*/ 2532 w 3024"/>
                <a:gd name="T31" fmla="*/ 465 h 2018"/>
                <a:gd name="T32" fmla="*/ 2490 w 3024"/>
                <a:gd name="T33" fmla="*/ 399 h 2018"/>
                <a:gd name="T34" fmla="*/ 2467 w 3024"/>
                <a:gd name="T35" fmla="*/ 322 h 2018"/>
                <a:gd name="T36" fmla="*/ 560 w 3024"/>
                <a:gd name="T37" fmla="*/ 280 h 2018"/>
                <a:gd name="T38" fmla="*/ 548 w 3024"/>
                <a:gd name="T39" fmla="*/ 362 h 2018"/>
                <a:gd name="T40" fmla="*/ 515 w 3024"/>
                <a:gd name="T41" fmla="*/ 433 h 2018"/>
                <a:gd name="T42" fmla="*/ 463 w 3024"/>
                <a:gd name="T43" fmla="*/ 492 h 2018"/>
                <a:gd name="T44" fmla="*/ 398 w 3024"/>
                <a:gd name="T45" fmla="*/ 535 h 2018"/>
                <a:gd name="T46" fmla="*/ 322 w 3024"/>
                <a:gd name="T47" fmla="*/ 558 h 2018"/>
                <a:gd name="T48" fmla="*/ 280 w 3024"/>
                <a:gd name="T49" fmla="*/ 1458 h 2018"/>
                <a:gd name="T50" fmla="*/ 360 w 3024"/>
                <a:gd name="T51" fmla="*/ 1469 h 2018"/>
                <a:gd name="T52" fmla="*/ 433 w 3024"/>
                <a:gd name="T53" fmla="*/ 1502 h 2018"/>
                <a:gd name="T54" fmla="*/ 492 w 3024"/>
                <a:gd name="T55" fmla="*/ 1553 h 2018"/>
                <a:gd name="T56" fmla="*/ 534 w 3024"/>
                <a:gd name="T57" fmla="*/ 1619 h 2018"/>
                <a:gd name="T58" fmla="*/ 557 w 3024"/>
                <a:gd name="T59" fmla="*/ 1696 h 2018"/>
                <a:gd name="T60" fmla="*/ 2101 w 3024"/>
                <a:gd name="T61" fmla="*/ 1738 h 2018"/>
                <a:gd name="T62" fmla="*/ 2142 w 3024"/>
                <a:gd name="T63" fmla="*/ 1749 h 2018"/>
                <a:gd name="T64" fmla="*/ 2173 w 3024"/>
                <a:gd name="T65" fmla="*/ 1778 h 2018"/>
                <a:gd name="T66" fmla="*/ 2184 w 3024"/>
                <a:gd name="T67" fmla="*/ 1821 h 2018"/>
                <a:gd name="T68" fmla="*/ 2181 w 3024"/>
                <a:gd name="T69" fmla="*/ 1955 h 2018"/>
                <a:gd name="T70" fmla="*/ 2160 w 3024"/>
                <a:gd name="T71" fmla="*/ 1992 h 2018"/>
                <a:gd name="T72" fmla="*/ 2122 w 3024"/>
                <a:gd name="T73" fmla="*/ 2014 h 2018"/>
                <a:gd name="T74" fmla="*/ 168 w 3024"/>
                <a:gd name="T75" fmla="*/ 2018 h 2018"/>
                <a:gd name="T76" fmla="*/ 109 w 3024"/>
                <a:gd name="T77" fmla="*/ 2006 h 2018"/>
                <a:gd name="T78" fmla="*/ 60 w 3024"/>
                <a:gd name="T79" fmla="*/ 1978 h 2018"/>
                <a:gd name="T80" fmla="*/ 23 w 3024"/>
                <a:gd name="T81" fmla="*/ 1934 h 2018"/>
                <a:gd name="T82" fmla="*/ 3 w 3024"/>
                <a:gd name="T83" fmla="*/ 1879 h 2018"/>
                <a:gd name="T84" fmla="*/ 0 w 3024"/>
                <a:gd name="T85" fmla="*/ 170 h 2018"/>
                <a:gd name="T86" fmla="*/ 10 w 3024"/>
                <a:gd name="T87" fmla="*/ 110 h 2018"/>
                <a:gd name="T88" fmla="*/ 40 w 3024"/>
                <a:gd name="T89" fmla="*/ 61 h 2018"/>
                <a:gd name="T90" fmla="*/ 83 w 3024"/>
                <a:gd name="T91" fmla="*/ 24 h 2018"/>
                <a:gd name="T92" fmla="*/ 137 w 3024"/>
                <a:gd name="T93" fmla="*/ 4 h 2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024" h="2018">
                  <a:moveTo>
                    <a:pt x="168" y="0"/>
                  </a:moveTo>
                  <a:lnTo>
                    <a:pt x="2856" y="0"/>
                  </a:lnTo>
                  <a:lnTo>
                    <a:pt x="2887" y="4"/>
                  </a:lnTo>
                  <a:lnTo>
                    <a:pt x="2915" y="12"/>
                  </a:lnTo>
                  <a:lnTo>
                    <a:pt x="2941" y="24"/>
                  </a:lnTo>
                  <a:lnTo>
                    <a:pt x="2964" y="40"/>
                  </a:lnTo>
                  <a:lnTo>
                    <a:pt x="2984" y="61"/>
                  </a:lnTo>
                  <a:lnTo>
                    <a:pt x="3001" y="84"/>
                  </a:lnTo>
                  <a:lnTo>
                    <a:pt x="3014" y="110"/>
                  </a:lnTo>
                  <a:lnTo>
                    <a:pt x="3021" y="139"/>
                  </a:lnTo>
                  <a:lnTo>
                    <a:pt x="3024" y="170"/>
                  </a:lnTo>
                  <a:lnTo>
                    <a:pt x="3024" y="869"/>
                  </a:lnTo>
                  <a:lnTo>
                    <a:pt x="3021" y="891"/>
                  </a:lnTo>
                  <a:lnTo>
                    <a:pt x="3013" y="912"/>
                  </a:lnTo>
                  <a:lnTo>
                    <a:pt x="3000" y="928"/>
                  </a:lnTo>
                  <a:lnTo>
                    <a:pt x="2982" y="941"/>
                  </a:lnTo>
                  <a:lnTo>
                    <a:pt x="2962" y="950"/>
                  </a:lnTo>
                  <a:lnTo>
                    <a:pt x="2941" y="954"/>
                  </a:lnTo>
                  <a:lnTo>
                    <a:pt x="2829" y="954"/>
                  </a:lnTo>
                  <a:lnTo>
                    <a:pt x="2806" y="950"/>
                  </a:lnTo>
                  <a:lnTo>
                    <a:pt x="2786" y="941"/>
                  </a:lnTo>
                  <a:lnTo>
                    <a:pt x="2768" y="928"/>
                  </a:lnTo>
                  <a:lnTo>
                    <a:pt x="2755" y="912"/>
                  </a:lnTo>
                  <a:lnTo>
                    <a:pt x="2747" y="891"/>
                  </a:lnTo>
                  <a:lnTo>
                    <a:pt x="2744" y="869"/>
                  </a:lnTo>
                  <a:lnTo>
                    <a:pt x="2744" y="562"/>
                  </a:lnTo>
                  <a:lnTo>
                    <a:pt x="2702" y="558"/>
                  </a:lnTo>
                  <a:lnTo>
                    <a:pt x="2664" y="549"/>
                  </a:lnTo>
                  <a:lnTo>
                    <a:pt x="2626" y="535"/>
                  </a:lnTo>
                  <a:lnTo>
                    <a:pt x="2591" y="516"/>
                  </a:lnTo>
                  <a:lnTo>
                    <a:pt x="2561" y="492"/>
                  </a:lnTo>
                  <a:lnTo>
                    <a:pt x="2532" y="465"/>
                  </a:lnTo>
                  <a:lnTo>
                    <a:pt x="2509" y="433"/>
                  </a:lnTo>
                  <a:lnTo>
                    <a:pt x="2490" y="399"/>
                  </a:lnTo>
                  <a:lnTo>
                    <a:pt x="2476" y="362"/>
                  </a:lnTo>
                  <a:lnTo>
                    <a:pt x="2467" y="322"/>
                  </a:lnTo>
                  <a:lnTo>
                    <a:pt x="2464" y="280"/>
                  </a:lnTo>
                  <a:lnTo>
                    <a:pt x="560" y="280"/>
                  </a:lnTo>
                  <a:lnTo>
                    <a:pt x="557" y="322"/>
                  </a:lnTo>
                  <a:lnTo>
                    <a:pt x="548" y="362"/>
                  </a:lnTo>
                  <a:lnTo>
                    <a:pt x="534" y="399"/>
                  </a:lnTo>
                  <a:lnTo>
                    <a:pt x="515" y="433"/>
                  </a:lnTo>
                  <a:lnTo>
                    <a:pt x="492" y="465"/>
                  </a:lnTo>
                  <a:lnTo>
                    <a:pt x="463" y="492"/>
                  </a:lnTo>
                  <a:lnTo>
                    <a:pt x="433" y="516"/>
                  </a:lnTo>
                  <a:lnTo>
                    <a:pt x="398" y="535"/>
                  </a:lnTo>
                  <a:lnTo>
                    <a:pt x="360" y="549"/>
                  </a:lnTo>
                  <a:lnTo>
                    <a:pt x="322" y="558"/>
                  </a:lnTo>
                  <a:lnTo>
                    <a:pt x="280" y="562"/>
                  </a:lnTo>
                  <a:lnTo>
                    <a:pt x="280" y="1458"/>
                  </a:lnTo>
                  <a:lnTo>
                    <a:pt x="322" y="1460"/>
                  </a:lnTo>
                  <a:lnTo>
                    <a:pt x="360" y="1469"/>
                  </a:lnTo>
                  <a:lnTo>
                    <a:pt x="398" y="1483"/>
                  </a:lnTo>
                  <a:lnTo>
                    <a:pt x="433" y="1502"/>
                  </a:lnTo>
                  <a:lnTo>
                    <a:pt x="463" y="1526"/>
                  </a:lnTo>
                  <a:lnTo>
                    <a:pt x="492" y="1553"/>
                  </a:lnTo>
                  <a:lnTo>
                    <a:pt x="515" y="1585"/>
                  </a:lnTo>
                  <a:lnTo>
                    <a:pt x="534" y="1619"/>
                  </a:lnTo>
                  <a:lnTo>
                    <a:pt x="548" y="1656"/>
                  </a:lnTo>
                  <a:lnTo>
                    <a:pt x="557" y="1696"/>
                  </a:lnTo>
                  <a:lnTo>
                    <a:pt x="560" y="1738"/>
                  </a:lnTo>
                  <a:lnTo>
                    <a:pt x="2101" y="1738"/>
                  </a:lnTo>
                  <a:lnTo>
                    <a:pt x="2122" y="1740"/>
                  </a:lnTo>
                  <a:lnTo>
                    <a:pt x="2142" y="1749"/>
                  </a:lnTo>
                  <a:lnTo>
                    <a:pt x="2160" y="1762"/>
                  </a:lnTo>
                  <a:lnTo>
                    <a:pt x="2173" y="1778"/>
                  </a:lnTo>
                  <a:lnTo>
                    <a:pt x="2181" y="1799"/>
                  </a:lnTo>
                  <a:lnTo>
                    <a:pt x="2184" y="1821"/>
                  </a:lnTo>
                  <a:lnTo>
                    <a:pt x="2184" y="1933"/>
                  </a:lnTo>
                  <a:lnTo>
                    <a:pt x="2181" y="1955"/>
                  </a:lnTo>
                  <a:lnTo>
                    <a:pt x="2173" y="1976"/>
                  </a:lnTo>
                  <a:lnTo>
                    <a:pt x="2160" y="1992"/>
                  </a:lnTo>
                  <a:lnTo>
                    <a:pt x="2142" y="2005"/>
                  </a:lnTo>
                  <a:lnTo>
                    <a:pt x="2122" y="2014"/>
                  </a:lnTo>
                  <a:lnTo>
                    <a:pt x="2101" y="2018"/>
                  </a:lnTo>
                  <a:lnTo>
                    <a:pt x="168" y="2018"/>
                  </a:lnTo>
                  <a:lnTo>
                    <a:pt x="137" y="2014"/>
                  </a:lnTo>
                  <a:lnTo>
                    <a:pt x="109" y="2006"/>
                  </a:lnTo>
                  <a:lnTo>
                    <a:pt x="83" y="1994"/>
                  </a:lnTo>
                  <a:lnTo>
                    <a:pt x="60" y="1978"/>
                  </a:lnTo>
                  <a:lnTo>
                    <a:pt x="40" y="1957"/>
                  </a:lnTo>
                  <a:lnTo>
                    <a:pt x="23" y="1934"/>
                  </a:lnTo>
                  <a:lnTo>
                    <a:pt x="10" y="1908"/>
                  </a:lnTo>
                  <a:lnTo>
                    <a:pt x="3" y="1879"/>
                  </a:lnTo>
                  <a:lnTo>
                    <a:pt x="0" y="1850"/>
                  </a:lnTo>
                  <a:lnTo>
                    <a:pt x="0" y="170"/>
                  </a:lnTo>
                  <a:lnTo>
                    <a:pt x="3" y="139"/>
                  </a:lnTo>
                  <a:lnTo>
                    <a:pt x="10" y="110"/>
                  </a:lnTo>
                  <a:lnTo>
                    <a:pt x="23" y="84"/>
                  </a:lnTo>
                  <a:lnTo>
                    <a:pt x="40" y="61"/>
                  </a:lnTo>
                  <a:lnTo>
                    <a:pt x="60" y="40"/>
                  </a:lnTo>
                  <a:lnTo>
                    <a:pt x="83" y="24"/>
                  </a:lnTo>
                  <a:lnTo>
                    <a:pt x="109" y="12"/>
                  </a:lnTo>
                  <a:lnTo>
                    <a:pt x="137" y="4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5" name="Freeform 27">
              <a:extLst>
                <a:ext uri="{FF2B5EF4-FFF2-40B4-BE49-F238E27FC236}">
                  <a16:creationId xmlns:a16="http://schemas.microsoft.com/office/drawing/2014/main" id="{85F2DC70-D903-4CDB-9E8D-8DC6F17E2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81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6" name="Freeform 28">
              <a:extLst>
                <a:ext uri="{FF2B5EF4-FFF2-40B4-BE49-F238E27FC236}">
                  <a16:creationId xmlns:a16="http://schemas.microsoft.com/office/drawing/2014/main" id="{CD95DBD5-A359-4F62-BBC3-5033E7D5D5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17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7" name="Freeform 29">
              <a:extLst>
                <a:ext uri="{FF2B5EF4-FFF2-40B4-BE49-F238E27FC236}">
                  <a16:creationId xmlns:a16="http://schemas.microsoft.com/office/drawing/2014/main" id="{E7C31F7D-6F25-4BE9-8D0F-9E62D2B1A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253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7932612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23" grpId="0" autoUpdateAnimBg="0"/>
      <p:bldP spid="24" grpId="0"/>
      <p:bldP spid="25" grpId="0" autoUpdateAnimBg="0"/>
      <p:bldP spid="27" grpId="0"/>
      <p:bldP spid="37" grpId="0" autoUpdateAnimBg="0"/>
      <p:bldP spid="39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>
            <a:extLst>
              <a:ext uri="{FF2B5EF4-FFF2-40B4-BE49-F238E27FC236}">
                <a16:creationId xmlns:a16="http://schemas.microsoft.com/office/drawing/2014/main" id="{1FCE7519-9A78-C24A-95FE-3F1964D72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373" y="389884"/>
            <a:ext cx="10407339" cy="1282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1219170">
              <a:defRPr/>
            </a:pPr>
            <a:r>
              <a:rPr lang="es-ES" sz="2667" dirty="0">
                <a:solidFill>
                  <a:srgbClr val="253D90"/>
                </a:solidFill>
                <a:latin typeface="+mj-lt"/>
              </a:rPr>
              <a:t>Diseñamos y ejecutamos programas, proyectos y servicios que brinden herramientas para el crecimiento de las empresas</a:t>
            </a:r>
          </a:p>
          <a:p>
            <a:pPr>
              <a:lnSpc>
                <a:spcPct val="90000"/>
              </a:lnSpc>
            </a:pPr>
            <a:endParaRPr lang="es-CO" sz="2667" dirty="0">
              <a:solidFill>
                <a:srgbClr val="253D90"/>
              </a:solidFill>
              <a:latin typeface="+mj-lt"/>
            </a:endParaRPr>
          </a:p>
        </p:txBody>
      </p:sp>
      <p:sp>
        <p:nvSpPr>
          <p:cNvPr id="15" name="Arc 34">
            <a:extLst>
              <a:ext uri="{FF2B5EF4-FFF2-40B4-BE49-F238E27FC236}">
                <a16:creationId xmlns:a16="http://schemas.microsoft.com/office/drawing/2014/main" id="{E162F3AA-ADF4-4BD0-8A1A-08A8EEA9EFB5}"/>
              </a:ext>
            </a:extLst>
          </p:cNvPr>
          <p:cNvSpPr/>
          <p:nvPr/>
        </p:nvSpPr>
        <p:spPr>
          <a:xfrm rot="18819844">
            <a:off x="-114840" y="115318"/>
            <a:ext cx="1449312" cy="1475265"/>
          </a:xfrm>
          <a:prstGeom prst="arc">
            <a:avLst>
              <a:gd name="adj1" fmla="val 16196098"/>
              <a:gd name="adj2" fmla="val 15344087"/>
            </a:avLst>
          </a:prstGeom>
          <a:noFill/>
          <a:ln w="373063" cap="rnd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1388DFC0-E327-4B6F-824A-EDEB165BF1F5}"/>
              </a:ext>
            </a:extLst>
          </p:cNvPr>
          <p:cNvSpPr/>
          <p:nvPr/>
        </p:nvSpPr>
        <p:spPr>
          <a:xfrm>
            <a:off x="-57401" y="170533"/>
            <a:ext cx="1334433" cy="1335712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 sz="2400"/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C3554177-BAA0-480A-8B13-E377B5A84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72" y="444132"/>
            <a:ext cx="940744" cy="93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s-ES_tradnl" sz="6667" b="1" dirty="0">
                <a:solidFill>
                  <a:schemeClr val="tx2"/>
                </a:solidFill>
                <a:latin typeface="AmpleSoft-Bold" panose="02000000000000000000" pitchFamily="50" charset="0"/>
                <a:cs typeface="AmpleSoft Bold"/>
              </a:rPr>
              <a:t>3</a:t>
            </a:r>
            <a:endParaRPr lang="da-DK" sz="6667" b="1" dirty="0">
              <a:solidFill>
                <a:schemeClr val="tx2"/>
              </a:solidFill>
              <a:latin typeface="AmpleSoft Bold"/>
              <a:cs typeface="AmpleSoft Bold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570F1F2-B5A1-42DE-BFDE-28D43BE8C881}"/>
              </a:ext>
            </a:extLst>
          </p:cNvPr>
          <p:cNvCxnSpPr>
            <a:cxnSpLocks/>
          </p:cNvCxnSpPr>
          <p:nvPr/>
        </p:nvCxnSpPr>
        <p:spPr>
          <a:xfrm>
            <a:off x="3984986" y="3942975"/>
            <a:ext cx="7531153" cy="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bject 4">
            <a:extLst>
              <a:ext uri="{FF2B5EF4-FFF2-40B4-BE49-F238E27FC236}">
                <a16:creationId xmlns:a16="http://schemas.microsoft.com/office/drawing/2014/main" id="{229F824A-899A-4219-A6D1-9840024AA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7032" y="2052157"/>
            <a:ext cx="25043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400" dirty="0" err="1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Exponegocios</a:t>
            </a:r>
            <a:endParaRPr lang="es-CO" altLang="es-CO" sz="2400" dirty="0">
              <a:solidFill>
                <a:srgbClr val="FF0353"/>
              </a:solidFill>
              <a:latin typeface="AmpleSoft-Bold"/>
              <a:cs typeface="Calibri" panose="020F0502020204030204" pitchFamily="34" charset="0"/>
            </a:endParaRPr>
          </a:p>
        </p:txBody>
      </p:sp>
      <p:sp>
        <p:nvSpPr>
          <p:cNvPr id="22" name="Text Box 2">
            <a:extLst>
              <a:ext uri="{FF2B5EF4-FFF2-40B4-BE49-F238E27FC236}">
                <a16:creationId xmlns:a16="http://schemas.microsoft.com/office/drawing/2014/main" id="{C5911684-4536-459F-ACF3-A866B8AD9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4042" y="2333561"/>
            <a:ext cx="358670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117" lvl="1" indent="0" defTabSz="609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MX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Plataforma que entrega conocimiento sobre las tendencias del mundo de los negocios a los empresarios en Colombia</a:t>
            </a:r>
            <a:endParaRPr lang="es-ES_tradnl" sz="1700" dirty="0">
              <a:solidFill>
                <a:srgbClr val="595959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8" name="Text Box 2">
            <a:extLst>
              <a:ext uri="{FF2B5EF4-FFF2-40B4-BE49-F238E27FC236}">
                <a16:creationId xmlns:a16="http://schemas.microsoft.com/office/drawing/2014/main" id="{2C51A0DF-7C3D-45F2-B3BF-DDD5B043A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0381" y="2077556"/>
            <a:ext cx="38261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dirty="0">
                <a:solidFill>
                  <a:srgbClr val="FF0353"/>
                </a:solidFill>
                <a:latin typeface="AmpleSoft-Bold"/>
                <a:ea typeface="+mn-ea"/>
                <a:cs typeface="Calibri" panose="020F0502020204030204" pitchFamily="34" charset="0"/>
              </a:rPr>
              <a:t>2.900 </a:t>
            </a:r>
            <a:r>
              <a:rPr lang="es-CO" altLang="es-C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Asistentes al evento</a:t>
            </a:r>
          </a:p>
        </p:txBody>
      </p:sp>
      <p:pic>
        <p:nvPicPr>
          <p:cNvPr id="29" name="Imagen 28" descr="logo-expone.png">
            <a:extLst>
              <a:ext uri="{FF2B5EF4-FFF2-40B4-BE49-F238E27FC236}">
                <a16:creationId xmlns:a16="http://schemas.microsoft.com/office/drawing/2014/main" id="{6446AE0B-FB75-419F-BAED-CDD56E2AE40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0372" y="2725734"/>
            <a:ext cx="1260065" cy="966473"/>
          </a:xfrm>
          <a:prstGeom prst="rect">
            <a:avLst/>
          </a:prstGeom>
        </p:spPr>
      </p:pic>
      <p:grpSp>
        <p:nvGrpSpPr>
          <p:cNvPr id="30" name="Group 155">
            <a:extLst>
              <a:ext uri="{FF2B5EF4-FFF2-40B4-BE49-F238E27FC236}">
                <a16:creationId xmlns:a16="http://schemas.microsoft.com/office/drawing/2014/main" id="{C52F0BF2-F37D-42FD-9482-E638DDF2A45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40381" y="2626815"/>
            <a:ext cx="306572" cy="306572"/>
            <a:chOff x="3291" y="2116"/>
            <a:chExt cx="480" cy="480"/>
          </a:xfrm>
          <a:solidFill>
            <a:schemeClr val="accent5"/>
          </a:solidFill>
        </p:grpSpPr>
        <p:sp>
          <p:nvSpPr>
            <p:cNvPr id="31" name="Freeform 157">
              <a:extLst>
                <a:ext uri="{FF2B5EF4-FFF2-40B4-BE49-F238E27FC236}">
                  <a16:creationId xmlns:a16="http://schemas.microsoft.com/office/drawing/2014/main" id="{9B80AF85-6FC4-4F91-8DC5-09AA4FE6F1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Freeform 158">
              <a:extLst>
                <a:ext uri="{FF2B5EF4-FFF2-40B4-BE49-F238E27FC236}">
                  <a16:creationId xmlns:a16="http://schemas.microsoft.com/office/drawing/2014/main" id="{61585130-097D-4598-9F54-3C81070C76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3" name="Rectángulo 32">
            <a:extLst>
              <a:ext uri="{FF2B5EF4-FFF2-40B4-BE49-F238E27FC236}">
                <a16:creationId xmlns:a16="http://schemas.microsoft.com/office/drawing/2014/main" id="{D2EEE4AB-7407-4F38-9726-9962030C032E}"/>
              </a:ext>
            </a:extLst>
          </p:cNvPr>
          <p:cNvSpPr/>
          <p:nvPr/>
        </p:nvSpPr>
        <p:spPr>
          <a:xfrm>
            <a:off x="8015400" y="2605744"/>
            <a:ext cx="20889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789,0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 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sp>
        <p:nvSpPr>
          <p:cNvPr id="34" name="object 4">
            <a:extLst>
              <a:ext uri="{FF2B5EF4-FFF2-40B4-BE49-F238E27FC236}">
                <a16:creationId xmlns:a16="http://schemas.microsoft.com/office/drawing/2014/main" id="{F0F804CB-1F55-4647-AB66-BEE04F456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017" y="4776399"/>
            <a:ext cx="290863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000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Crecimiento para la Formalización -  Negocios Tradicionales</a:t>
            </a:r>
          </a:p>
        </p:txBody>
      </p:sp>
      <p:sp>
        <p:nvSpPr>
          <p:cNvPr id="35" name="Text Box 2">
            <a:extLst>
              <a:ext uri="{FF2B5EF4-FFF2-40B4-BE49-F238E27FC236}">
                <a16:creationId xmlns:a16="http://schemas.microsoft.com/office/drawing/2014/main" id="{409CFD20-EDE8-4716-A653-16320FD09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4986" y="4268568"/>
            <a:ext cx="327720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117" lvl="1" indent="0" algn="just" defTabSz="609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CO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Programa de crecimiento empresarial para la formalización dirigido a microempresas de sectores económicos que impactan la región, de acuerdo a sus capacidades productivas y realidades territoriales</a:t>
            </a:r>
            <a:endParaRPr lang="es-ES_tradnl" sz="14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6" name="Group 155">
            <a:extLst>
              <a:ext uri="{FF2B5EF4-FFF2-40B4-BE49-F238E27FC236}">
                <a16:creationId xmlns:a16="http://schemas.microsoft.com/office/drawing/2014/main" id="{DA51AB6C-F0C7-4875-9E84-96D66AA8520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811206" y="5318384"/>
            <a:ext cx="307171" cy="307171"/>
            <a:chOff x="3291" y="2116"/>
            <a:chExt cx="480" cy="480"/>
          </a:xfrm>
          <a:solidFill>
            <a:schemeClr val="accent5"/>
          </a:solidFill>
        </p:grpSpPr>
        <p:sp>
          <p:nvSpPr>
            <p:cNvPr id="38" name="Freeform 157">
              <a:extLst>
                <a:ext uri="{FF2B5EF4-FFF2-40B4-BE49-F238E27FC236}">
                  <a16:creationId xmlns:a16="http://schemas.microsoft.com/office/drawing/2014/main" id="{E4B6503B-B5D0-4311-B49B-F4C55B7EF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eform 158">
              <a:extLst>
                <a:ext uri="{FF2B5EF4-FFF2-40B4-BE49-F238E27FC236}">
                  <a16:creationId xmlns:a16="http://schemas.microsoft.com/office/drawing/2014/main" id="{CAE48EE2-0BE8-4E56-987F-161ADC2D42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1" name="Rectángulo 40">
            <a:extLst>
              <a:ext uri="{FF2B5EF4-FFF2-40B4-BE49-F238E27FC236}">
                <a16:creationId xmlns:a16="http://schemas.microsoft.com/office/drawing/2014/main" id="{284CA31B-0E89-44AE-8925-4A9CEAF3D26F}"/>
              </a:ext>
            </a:extLst>
          </p:cNvPr>
          <p:cNvSpPr/>
          <p:nvPr/>
        </p:nvSpPr>
        <p:spPr>
          <a:xfrm>
            <a:off x="8072920" y="5309579"/>
            <a:ext cx="22348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$21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0,9 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sp>
        <p:nvSpPr>
          <p:cNvPr id="42" name="Text Box 2">
            <a:extLst>
              <a:ext uri="{FF2B5EF4-FFF2-40B4-BE49-F238E27FC236}">
                <a16:creationId xmlns:a16="http://schemas.microsoft.com/office/drawing/2014/main" id="{CF47AC35-6890-4D8B-A964-6209DFD67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6294" y="4237887"/>
            <a:ext cx="344568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000" dirty="0">
                <a:solidFill>
                  <a:srgbClr val="FF0353"/>
                </a:solidFill>
                <a:latin typeface="AmpleSoft-Bold"/>
                <a:ea typeface="+mn-ea"/>
                <a:cs typeface="Calibri" panose="020F0502020204030204" pitchFamily="34" charset="0"/>
              </a:rPr>
              <a:t>70% </a:t>
            </a:r>
            <a:r>
              <a:rPr lang="es-CO" altLang="es-CO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los empresarios implementan al menos 1 proceso de </a:t>
            </a:r>
            <a:r>
              <a:rPr lang="es-CO" altLang="es-C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formalización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Atender </a:t>
            </a:r>
            <a:r>
              <a:rPr lang="es-CO" altLang="es-CO" dirty="0">
                <a:solidFill>
                  <a:srgbClr val="FF0353"/>
                </a:solidFill>
                <a:latin typeface="AmpleSoft-Bold"/>
                <a:ea typeface="+mn-ea"/>
                <a:cs typeface="Calibri" panose="020F0502020204030204" pitchFamily="34" charset="0"/>
              </a:rPr>
              <a:t>400</a:t>
            </a:r>
            <a:r>
              <a:rPr lang="es-CO" altLang="es-C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Microempresa</a:t>
            </a: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55D186D0-4DA3-4117-9DBA-EDD2BA36DE7A}"/>
              </a:ext>
            </a:extLst>
          </p:cNvPr>
          <p:cNvSpPr/>
          <p:nvPr/>
        </p:nvSpPr>
        <p:spPr>
          <a:xfrm>
            <a:off x="8015400" y="2925693"/>
            <a:ext cx="24914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$465,0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ingreso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grpSp>
        <p:nvGrpSpPr>
          <p:cNvPr id="44" name="Group 22">
            <a:extLst>
              <a:ext uri="{FF2B5EF4-FFF2-40B4-BE49-F238E27FC236}">
                <a16:creationId xmlns:a16="http://schemas.microsoft.com/office/drawing/2014/main" id="{D19D4052-0AA6-4770-950A-FA0E1574987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67062" y="3007262"/>
            <a:ext cx="294290" cy="201098"/>
            <a:chOff x="2699" y="1093"/>
            <a:chExt cx="480" cy="328"/>
          </a:xfrm>
          <a:solidFill>
            <a:schemeClr val="accent5"/>
          </a:solidFill>
        </p:grpSpPr>
        <p:sp>
          <p:nvSpPr>
            <p:cNvPr id="45" name="Freeform 24">
              <a:extLst>
                <a:ext uri="{FF2B5EF4-FFF2-40B4-BE49-F238E27FC236}">
                  <a16:creationId xmlns:a16="http://schemas.microsoft.com/office/drawing/2014/main" id="{96285BDD-60D1-4DE5-987A-16406DD6B2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1" y="1161"/>
              <a:ext cx="152" cy="152"/>
            </a:xfrm>
            <a:custGeom>
              <a:avLst/>
              <a:gdLst>
                <a:gd name="T0" fmla="*/ 495 w 1064"/>
                <a:gd name="T1" fmla="*/ 283 h 1064"/>
                <a:gd name="T2" fmla="*/ 426 w 1064"/>
                <a:gd name="T3" fmla="*/ 303 h 1064"/>
                <a:gd name="T4" fmla="*/ 367 w 1064"/>
                <a:gd name="T5" fmla="*/ 342 h 1064"/>
                <a:gd name="T6" fmla="*/ 321 w 1064"/>
                <a:gd name="T7" fmla="*/ 395 h 1064"/>
                <a:gd name="T8" fmla="*/ 290 w 1064"/>
                <a:gd name="T9" fmla="*/ 459 h 1064"/>
                <a:gd name="T10" fmla="*/ 280 w 1064"/>
                <a:gd name="T11" fmla="*/ 533 h 1064"/>
                <a:gd name="T12" fmla="*/ 290 w 1064"/>
                <a:gd name="T13" fmla="*/ 605 h 1064"/>
                <a:gd name="T14" fmla="*/ 321 w 1064"/>
                <a:gd name="T15" fmla="*/ 669 h 1064"/>
                <a:gd name="T16" fmla="*/ 367 w 1064"/>
                <a:gd name="T17" fmla="*/ 722 h 1064"/>
                <a:gd name="T18" fmla="*/ 426 w 1064"/>
                <a:gd name="T19" fmla="*/ 761 h 1064"/>
                <a:gd name="T20" fmla="*/ 495 w 1064"/>
                <a:gd name="T21" fmla="*/ 781 h 1064"/>
                <a:gd name="T22" fmla="*/ 569 w 1064"/>
                <a:gd name="T23" fmla="*/ 781 h 1064"/>
                <a:gd name="T24" fmla="*/ 638 w 1064"/>
                <a:gd name="T25" fmla="*/ 761 h 1064"/>
                <a:gd name="T26" fmla="*/ 697 w 1064"/>
                <a:gd name="T27" fmla="*/ 722 h 1064"/>
                <a:gd name="T28" fmla="*/ 743 w 1064"/>
                <a:gd name="T29" fmla="*/ 669 h 1064"/>
                <a:gd name="T30" fmla="*/ 774 w 1064"/>
                <a:gd name="T31" fmla="*/ 605 h 1064"/>
                <a:gd name="T32" fmla="*/ 784 w 1064"/>
                <a:gd name="T33" fmla="*/ 533 h 1064"/>
                <a:gd name="T34" fmla="*/ 774 w 1064"/>
                <a:gd name="T35" fmla="*/ 459 h 1064"/>
                <a:gd name="T36" fmla="*/ 743 w 1064"/>
                <a:gd name="T37" fmla="*/ 395 h 1064"/>
                <a:gd name="T38" fmla="*/ 697 w 1064"/>
                <a:gd name="T39" fmla="*/ 342 h 1064"/>
                <a:gd name="T40" fmla="*/ 638 w 1064"/>
                <a:gd name="T41" fmla="*/ 303 h 1064"/>
                <a:gd name="T42" fmla="*/ 569 w 1064"/>
                <a:gd name="T43" fmla="*/ 283 h 1064"/>
                <a:gd name="T44" fmla="*/ 533 w 1064"/>
                <a:gd name="T45" fmla="*/ 0 h 1064"/>
                <a:gd name="T46" fmla="*/ 646 w 1064"/>
                <a:gd name="T47" fmla="*/ 12 h 1064"/>
                <a:gd name="T48" fmla="*/ 751 w 1064"/>
                <a:gd name="T49" fmla="*/ 48 h 1064"/>
                <a:gd name="T50" fmla="*/ 846 w 1064"/>
                <a:gd name="T51" fmla="*/ 103 h 1064"/>
                <a:gd name="T52" fmla="*/ 927 w 1064"/>
                <a:gd name="T53" fmla="*/ 176 h 1064"/>
                <a:gd name="T54" fmla="*/ 992 w 1064"/>
                <a:gd name="T55" fmla="*/ 264 h 1064"/>
                <a:gd name="T56" fmla="*/ 1037 w 1064"/>
                <a:gd name="T57" fmla="*/ 365 h 1064"/>
                <a:gd name="T58" fmla="*/ 1061 w 1064"/>
                <a:gd name="T59" fmla="*/ 474 h 1064"/>
                <a:gd name="T60" fmla="*/ 1061 w 1064"/>
                <a:gd name="T61" fmla="*/ 590 h 1064"/>
                <a:gd name="T62" fmla="*/ 1037 w 1064"/>
                <a:gd name="T63" fmla="*/ 699 h 1064"/>
                <a:gd name="T64" fmla="*/ 992 w 1064"/>
                <a:gd name="T65" fmla="*/ 800 h 1064"/>
                <a:gd name="T66" fmla="*/ 927 w 1064"/>
                <a:gd name="T67" fmla="*/ 888 h 1064"/>
                <a:gd name="T68" fmla="*/ 846 w 1064"/>
                <a:gd name="T69" fmla="*/ 961 h 1064"/>
                <a:gd name="T70" fmla="*/ 751 w 1064"/>
                <a:gd name="T71" fmla="*/ 1016 h 1064"/>
                <a:gd name="T72" fmla="*/ 646 w 1064"/>
                <a:gd name="T73" fmla="*/ 1052 h 1064"/>
                <a:gd name="T74" fmla="*/ 533 w 1064"/>
                <a:gd name="T75" fmla="*/ 1064 h 1064"/>
                <a:gd name="T76" fmla="*/ 418 w 1064"/>
                <a:gd name="T77" fmla="*/ 1052 h 1064"/>
                <a:gd name="T78" fmla="*/ 313 w 1064"/>
                <a:gd name="T79" fmla="*/ 1016 h 1064"/>
                <a:gd name="T80" fmla="*/ 218 w 1064"/>
                <a:gd name="T81" fmla="*/ 961 h 1064"/>
                <a:gd name="T82" fmla="*/ 137 w 1064"/>
                <a:gd name="T83" fmla="*/ 888 h 1064"/>
                <a:gd name="T84" fmla="*/ 72 w 1064"/>
                <a:gd name="T85" fmla="*/ 800 h 1064"/>
                <a:gd name="T86" fmla="*/ 27 w 1064"/>
                <a:gd name="T87" fmla="*/ 699 h 1064"/>
                <a:gd name="T88" fmla="*/ 3 w 1064"/>
                <a:gd name="T89" fmla="*/ 590 h 1064"/>
                <a:gd name="T90" fmla="*/ 3 w 1064"/>
                <a:gd name="T91" fmla="*/ 474 h 1064"/>
                <a:gd name="T92" fmla="*/ 27 w 1064"/>
                <a:gd name="T93" fmla="*/ 365 h 1064"/>
                <a:gd name="T94" fmla="*/ 72 w 1064"/>
                <a:gd name="T95" fmla="*/ 264 h 1064"/>
                <a:gd name="T96" fmla="*/ 137 w 1064"/>
                <a:gd name="T97" fmla="*/ 176 h 1064"/>
                <a:gd name="T98" fmla="*/ 218 w 1064"/>
                <a:gd name="T99" fmla="*/ 103 h 1064"/>
                <a:gd name="T100" fmla="*/ 313 w 1064"/>
                <a:gd name="T101" fmla="*/ 48 h 1064"/>
                <a:gd name="T102" fmla="*/ 418 w 1064"/>
                <a:gd name="T103" fmla="*/ 12 h 1064"/>
                <a:gd name="T104" fmla="*/ 533 w 1064"/>
                <a:gd name="T105" fmla="*/ 0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64" h="1064">
                  <a:moveTo>
                    <a:pt x="533" y="280"/>
                  </a:moveTo>
                  <a:lnTo>
                    <a:pt x="495" y="283"/>
                  </a:lnTo>
                  <a:lnTo>
                    <a:pt x="459" y="290"/>
                  </a:lnTo>
                  <a:lnTo>
                    <a:pt x="426" y="303"/>
                  </a:lnTo>
                  <a:lnTo>
                    <a:pt x="395" y="321"/>
                  </a:lnTo>
                  <a:lnTo>
                    <a:pt x="367" y="342"/>
                  </a:lnTo>
                  <a:lnTo>
                    <a:pt x="342" y="367"/>
                  </a:lnTo>
                  <a:lnTo>
                    <a:pt x="321" y="395"/>
                  </a:lnTo>
                  <a:lnTo>
                    <a:pt x="303" y="426"/>
                  </a:lnTo>
                  <a:lnTo>
                    <a:pt x="290" y="459"/>
                  </a:lnTo>
                  <a:lnTo>
                    <a:pt x="283" y="495"/>
                  </a:lnTo>
                  <a:lnTo>
                    <a:pt x="280" y="533"/>
                  </a:lnTo>
                  <a:lnTo>
                    <a:pt x="283" y="569"/>
                  </a:lnTo>
                  <a:lnTo>
                    <a:pt x="290" y="605"/>
                  </a:lnTo>
                  <a:lnTo>
                    <a:pt x="303" y="638"/>
                  </a:lnTo>
                  <a:lnTo>
                    <a:pt x="321" y="669"/>
                  </a:lnTo>
                  <a:lnTo>
                    <a:pt x="342" y="697"/>
                  </a:lnTo>
                  <a:lnTo>
                    <a:pt x="367" y="722"/>
                  </a:lnTo>
                  <a:lnTo>
                    <a:pt x="395" y="743"/>
                  </a:lnTo>
                  <a:lnTo>
                    <a:pt x="426" y="761"/>
                  </a:lnTo>
                  <a:lnTo>
                    <a:pt x="459" y="774"/>
                  </a:lnTo>
                  <a:lnTo>
                    <a:pt x="495" y="781"/>
                  </a:lnTo>
                  <a:lnTo>
                    <a:pt x="533" y="784"/>
                  </a:lnTo>
                  <a:lnTo>
                    <a:pt x="569" y="781"/>
                  </a:lnTo>
                  <a:lnTo>
                    <a:pt x="605" y="774"/>
                  </a:lnTo>
                  <a:lnTo>
                    <a:pt x="638" y="761"/>
                  </a:lnTo>
                  <a:lnTo>
                    <a:pt x="669" y="743"/>
                  </a:lnTo>
                  <a:lnTo>
                    <a:pt x="697" y="722"/>
                  </a:lnTo>
                  <a:lnTo>
                    <a:pt x="722" y="697"/>
                  </a:lnTo>
                  <a:lnTo>
                    <a:pt x="743" y="669"/>
                  </a:lnTo>
                  <a:lnTo>
                    <a:pt x="761" y="638"/>
                  </a:lnTo>
                  <a:lnTo>
                    <a:pt x="774" y="605"/>
                  </a:lnTo>
                  <a:lnTo>
                    <a:pt x="781" y="569"/>
                  </a:lnTo>
                  <a:lnTo>
                    <a:pt x="784" y="533"/>
                  </a:lnTo>
                  <a:lnTo>
                    <a:pt x="781" y="495"/>
                  </a:lnTo>
                  <a:lnTo>
                    <a:pt x="774" y="459"/>
                  </a:lnTo>
                  <a:lnTo>
                    <a:pt x="761" y="426"/>
                  </a:lnTo>
                  <a:lnTo>
                    <a:pt x="743" y="395"/>
                  </a:lnTo>
                  <a:lnTo>
                    <a:pt x="722" y="367"/>
                  </a:lnTo>
                  <a:lnTo>
                    <a:pt x="697" y="342"/>
                  </a:lnTo>
                  <a:lnTo>
                    <a:pt x="669" y="321"/>
                  </a:lnTo>
                  <a:lnTo>
                    <a:pt x="638" y="303"/>
                  </a:lnTo>
                  <a:lnTo>
                    <a:pt x="605" y="290"/>
                  </a:lnTo>
                  <a:lnTo>
                    <a:pt x="569" y="283"/>
                  </a:lnTo>
                  <a:lnTo>
                    <a:pt x="533" y="280"/>
                  </a:lnTo>
                  <a:close/>
                  <a:moveTo>
                    <a:pt x="533" y="0"/>
                  </a:moveTo>
                  <a:lnTo>
                    <a:pt x="590" y="3"/>
                  </a:lnTo>
                  <a:lnTo>
                    <a:pt x="646" y="12"/>
                  </a:lnTo>
                  <a:lnTo>
                    <a:pt x="699" y="27"/>
                  </a:lnTo>
                  <a:lnTo>
                    <a:pt x="751" y="48"/>
                  </a:lnTo>
                  <a:lnTo>
                    <a:pt x="800" y="72"/>
                  </a:lnTo>
                  <a:lnTo>
                    <a:pt x="846" y="103"/>
                  </a:lnTo>
                  <a:lnTo>
                    <a:pt x="888" y="137"/>
                  </a:lnTo>
                  <a:lnTo>
                    <a:pt x="927" y="176"/>
                  </a:lnTo>
                  <a:lnTo>
                    <a:pt x="961" y="218"/>
                  </a:lnTo>
                  <a:lnTo>
                    <a:pt x="992" y="264"/>
                  </a:lnTo>
                  <a:lnTo>
                    <a:pt x="1016" y="313"/>
                  </a:lnTo>
                  <a:lnTo>
                    <a:pt x="1037" y="365"/>
                  </a:lnTo>
                  <a:lnTo>
                    <a:pt x="1052" y="418"/>
                  </a:lnTo>
                  <a:lnTo>
                    <a:pt x="1061" y="474"/>
                  </a:lnTo>
                  <a:lnTo>
                    <a:pt x="1064" y="533"/>
                  </a:lnTo>
                  <a:lnTo>
                    <a:pt x="1061" y="590"/>
                  </a:lnTo>
                  <a:lnTo>
                    <a:pt x="1052" y="646"/>
                  </a:lnTo>
                  <a:lnTo>
                    <a:pt x="1037" y="699"/>
                  </a:lnTo>
                  <a:lnTo>
                    <a:pt x="1016" y="751"/>
                  </a:lnTo>
                  <a:lnTo>
                    <a:pt x="992" y="800"/>
                  </a:lnTo>
                  <a:lnTo>
                    <a:pt x="961" y="846"/>
                  </a:lnTo>
                  <a:lnTo>
                    <a:pt x="927" y="888"/>
                  </a:lnTo>
                  <a:lnTo>
                    <a:pt x="888" y="927"/>
                  </a:lnTo>
                  <a:lnTo>
                    <a:pt x="846" y="961"/>
                  </a:lnTo>
                  <a:lnTo>
                    <a:pt x="800" y="992"/>
                  </a:lnTo>
                  <a:lnTo>
                    <a:pt x="751" y="1016"/>
                  </a:lnTo>
                  <a:lnTo>
                    <a:pt x="699" y="1037"/>
                  </a:lnTo>
                  <a:lnTo>
                    <a:pt x="646" y="1052"/>
                  </a:lnTo>
                  <a:lnTo>
                    <a:pt x="590" y="1061"/>
                  </a:lnTo>
                  <a:lnTo>
                    <a:pt x="533" y="1064"/>
                  </a:lnTo>
                  <a:lnTo>
                    <a:pt x="474" y="1061"/>
                  </a:lnTo>
                  <a:lnTo>
                    <a:pt x="418" y="1052"/>
                  </a:lnTo>
                  <a:lnTo>
                    <a:pt x="365" y="1037"/>
                  </a:lnTo>
                  <a:lnTo>
                    <a:pt x="313" y="1016"/>
                  </a:lnTo>
                  <a:lnTo>
                    <a:pt x="264" y="992"/>
                  </a:lnTo>
                  <a:lnTo>
                    <a:pt x="218" y="961"/>
                  </a:lnTo>
                  <a:lnTo>
                    <a:pt x="176" y="927"/>
                  </a:lnTo>
                  <a:lnTo>
                    <a:pt x="137" y="888"/>
                  </a:lnTo>
                  <a:lnTo>
                    <a:pt x="103" y="846"/>
                  </a:lnTo>
                  <a:lnTo>
                    <a:pt x="72" y="800"/>
                  </a:lnTo>
                  <a:lnTo>
                    <a:pt x="48" y="751"/>
                  </a:lnTo>
                  <a:lnTo>
                    <a:pt x="27" y="699"/>
                  </a:lnTo>
                  <a:lnTo>
                    <a:pt x="12" y="646"/>
                  </a:lnTo>
                  <a:lnTo>
                    <a:pt x="3" y="590"/>
                  </a:lnTo>
                  <a:lnTo>
                    <a:pt x="0" y="533"/>
                  </a:lnTo>
                  <a:lnTo>
                    <a:pt x="3" y="474"/>
                  </a:lnTo>
                  <a:lnTo>
                    <a:pt x="12" y="418"/>
                  </a:lnTo>
                  <a:lnTo>
                    <a:pt x="27" y="365"/>
                  </a:lnTo>
                  <a:lnTo>
                    <a:pt x="48" y="313"/>
                  </a:lnTo>
                  <a:lnTo>
                    <a:pt x="72" y="264"/>
                  </a:lnTo>
                  <a:lnTo>
                    <a:pt x="103" y="218"/>
                  </a:lnTo>
                  <a:lnTo>
                    <a:pt x="137" y="176"/>
                  </a:lnTo>
                  <a:lnTo>
                    <a:pt x="176" y="137"/>
                  </a:lnTo>
                  <a:lnTo>
                    <a:pt x="218" y="103"/>
                  </a:lnTo>
                  <a:lnTo>
                    <a:pt x="264" y="72"/>
                  </a:lnTo>
                  <a:lnTo>
                    <a:pt x="313" y="48"/>
                  </a:lnTo>
                  <a:lnTo>
                    <a:pt x="365" y="27"/>
                  </a:lnTo>
                  <a:lnTo>
                    <a:pt x="418" y="12"/>
                  </a:lnTo>
                  <a:lnTo>
                    <a:pt x="474" y="3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6" name="Freeform 25">
              <a:extLst>
                <a:ext uri="{FF2B5EF4-FFF2-40B4-BE49-F238E27FC236}">
                  <a16:creationId xmlns:a16="http://schemas.microsoft.com/office/drawing/2014/main" id="{4966A00E-E976-4CCE-AA86-31324ED58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" y="1213"/>
              <a:ext cx="56" cy="56"/>
            </a:xfrm>
            <a:custGeom>
              <a:avLst/>
              <a:gdLst>
                <a:gd name="T0" fmla="*/ 197 w 392"/>
                <a:gd name="T1" fmla="*/ 0 h 392"/>
                <a:gd name="T2" fmla="*/ 231 w 392"/>
                <a:gd name="T3" fmla="*/ 3 h 392"/>
                <a:gd name="T4" fmla="*/ 265 w 392"/>
                <a:gd name="T5" fmla="*/ 12 h 392"/>
                <a:gd name="T6" fmla="*/ 295 w 392"/>
                <a:gd name="T7" fmla="*/ 26 h 392"/>
                <a:gd name="T8" fmla="*/ 323 w 392"/>
                <a:gd name="T9" fmla="*/ 45 h 392"/>
                <a:gd name="T10" fmla="*/ 346 w 392"/>
                <a:gd name="T11" fmla="*/ 69 h 392"/>
                <a:gd name="T12" fmla="*/ 366 w 392"/>
                <a:gd name="T13" fmla="*/ 96 h 392"/>
                <a:gd name="T14" fmla="*/ 380 w 392"/>
                <a:gd name="T15" fmla="*/ 127 h 392"/>
                <a:gd name="T16" fmla="*/ 389 w 392"/>
                <a:gd name="T17" fmla="*/ 159 h 392"/>
                <a:gd name="T18" fmla="*/ 392 w 392"/>
                <a:gd name="T19" fmla="*/ 195 h 392"/>
                <a:gd name="T20" fmla="*/ 389 w 392"/>
                <a:gd name="T21" fmla="*/ 231 h 392"/>
                <a:gd name="T22" fmla="*/ 380 w 392"/>
                <a:gd name="T23" fmla="*/ 263 h 392"/>
                <a:gd name="T24" fmla="*/ 366 w 392"/>
                <a:gd name="T25" fmla="*/ 294 h 392"/>
                <a:gd name="T26" fmla="*/ 346 w 392"/>
                <a:gd name="T27" fmla="*/ 321 h 392"/>
                <a:gd name="T28" fmla="*/ 323 w 392"/>
                <a:gd name="T29" fmla="*/ 345 h 392"/>
                <a:gd name="T30" fmla="*/ 295 w 392"/>
                <a:gd name="T31" fmla="*/ 364 h 392"/>
                <a:gd name="T32" fmla="*/ 265 w 392"/>
                <a:gd name="T33" fmla="*/ 378 h 392"/>
                <a:gd name="T34" fmla="*/ 231 w 392"/>
                <a:gd name="T35" fmla="*/ 387 h 392"/>
                <a:gd name="T36" fmla="*/ 197 w 392"/>
                <a:gd name="T37" fmla="*/ 392 h 392"/>
                <a:gd name="T38" fmla="*/ 161 w 392"/>
                <a:gd name="T39" fmla="*/ 387 h 392"/>
                <a:gd name="T40" fmla="*/ 127 w 392"/>
                <a:gd name="T41" fmla="*/ 378 h 392"/>
                <a:gd name="T42" fmla="*/ 97 w 392"/>
                <a:gd name="T43" fmla="*/ 364 h 392"/>
                <a:gd name="T44" fmla="*/ 69 w 392"/>
                <a:gd name="T45" fmla="*/ 345 h 392"/>
                <a:gd name="T46" fmla="*/ 46 w 392"/>
                <a:gd name="T47" fmla="*/ 321 h 392"/>
                <a:gd name="T48" fmla="*/ 26 w 392"/>
                <a:gd name="T49" fmla="*/ 294 h 392"/>
                <a:gd name="T50" fmla="*/ 12 w 392"/>
                <a:gd name="T51" fmla="*/ 263 h 392"/>
                <a:gd name="T52" fmla="*/ 3 w 392"/>
                <a:gd name="T53" fmla="*/ 231 h 392"/>
                <a:gd name="T54" fmla="*/ 0 w 392"/>
                <a:gd name="T55" fmla="*/ 195 h 392"/>
                <a:gd name="T56" fmla="*/ 3 w 392"/>
                <a:gd name="T57" fmla="*/ 159 h 392"/>
                <a:gd name="T58" fmla="*/ 12 w 392"/>
                <a:gd name="T59" fmla="*/ 127 h 392"/>
                <a:gd name="T60" fmla="*/ 26 w 392"/>
                <a:gd name="T61" fmla="*/ 96 h 392"/>
                <a:gd name="T62" fmla="*/ 46 w 392"/>
                <a:gd name="T63" fmla="*/ 69 h 392"/>
                <a:gd name="T64" fmla="*/ 69 w 392"/>
                <a:gd name="T65" fmla="*/ 45 h 392"/>
                <a:gd name="T66" fmla="*/ 97 w 392"/>
                <a:gd name="T67" fmla="*/ 26 h 392"/>
                <a:gd name="T68" fmla="*/ 127 w 392"/>
                <a:gd name="T69" fmla="*/ 12 h 392"/>
                <a:gd name="T70" fmla="*/ 161 w 392"/>
                <a:gd name="T71" fmla="*/ 3 h 392"/>
                <a:gd name="T72" fmla="*/ 197 w 392"/>
                <a:gd name="T73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2" h="392">
                  <a:moveTo>
                    <a:pt x="197" y="0"/>
                  </a:moveTo>
                  <a:lnTo>
                    <a:pt x="231" y="3"/>
                  </a:lnTo>
                  <a:lnTo>
                    <a:pt x="265" y="12"/>
                  </a:lnTo>
                  <a:lnTo>
                    <a:pt x="295" y="26"/>
                  </a:lnTo>
                  <a:lnTo>
                    <a:pt x="323" y="45"/>
                  </a:lnTo>
                  <a:lnTo>
                    <a:pt x="346" y="69"/>
                  </a:lnTo>
                  <a:lnTo>
                    <a:pt x="366" y="96"/>
                  </a:lnTo>
                  <a:lnTo>
                    <a:pt x="380" y="127"/>
                  </a:lnTo>
                  <a:lnTo>
                    <a:pt x="389" y="159"/>
                  </a:lnTo>
                  <a:lnTo>
                    <a:pt x="392" y="195"/>
                  </a:lnTo>
                  <a:lnTo>
                    <a:pt x="389" y="231"/>
                  </a:lnTo>
                  <a:lnTo>
                    <a:pt x="380" y="263"/>
                  </a:lnTo>
                  <a:lnTo>
                    <a:pt x="366" y="294"/>
                  </a:lnTo>
                  <a:lnTo>
                    <a:pt x="346" y="321"/>
                  </a:lnTo>
                  <a:lnTo>
                    <a:pt x="323" y="345"/>
                  </a:lnTo>
                  <a:lnTo>
                    <a:pt x="295" y="364"/>
                  </a:lnTo>
                  <a:lnTo>
                    <a:pt x="265" y="378"/>
                  </a:lnTo>
                  <a:lnTo>
                    <a:pt x="231" y="387"/>
                  </a:lnTo>
                  <a:lnTo>
                    <a:pt x="197" y="392"/>
                  </a:lnTo>
                  <a:lnTo>
                    <a:pt x="161" y="387"/>
                  </a:lnTo>
                  <a:lnTo>
                    <a:pt x="127" y="378"/>
                  </a:lnTo>
                  <a:lnTo>
                    <a:pt x="97" y="364"/>
                  </a:lnTo>
                  <a:lnTo>
                    <a:pt x="69" y="345"/>
                  </a:lnTo>
                  <a:lnTo>
                    <a:pt x="46" y="321"/>
                  </a:lnTo>
                  <a:lnTo>
                    <a:pt x="26" y="294"/>
                  </a:lnTo>
                  <a:lnTo>
                    <a:pt x="12" y="263"/>
                  </a:lnTo>
                  <a:lnTo>
                    <a:pt x="3" y="231"/>
                  </a:lnTo>
                  <a:lnTo>
                    <a:pt x="0" y="195"/>
                  </a:lnTo>
                  <a:lnTo>
                    <a:pt x="3" y="159"/>
                  </a:lnTo>
                  <a:lnTo>
                    <a:pt x="12" y="127"/>
                  </a:lnTo>
                  <a:lnTo>
                    <a:pt x="26" y="96"/>
                  </a:lnTo>
                  <a:lnTo>
                    <a:pt x="46" y="69"/>
                  </a:lnTo>
                  <a:lnTo>
                    <a:pt x="69" y="45"/>
                  </a:lnTo>
                  <a:lnTo>
                    <a:pt x="97" y="26"/>
                  </a:lnTo>
                  <a:lnTo>
                    <a:pt x="127" y="12"/>
                  </a:lnTo>
                  <a:lnTo>
                    <a:pt x="161" y="3"/>
                  </a:lnTo>
                  <a:lnTo>
                    <a:pt x="1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7" name="Freeform 26">
              <a:extLst>
                <a:ext uri="{FF2B5EF4-FFF2-40B4-BE49-F238E27FC236}">
                  <a16:creationId xmlns:a16="http://schemas.microsoft.com/office/drawing/2014/main" id="{D356F38E-BFA9-4523-A6CE-BA56EF9DA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9" y="1093"/>
              <a:ext cx="432" cy="288"/>
            </a:xfrm>
            <a:custGeom>
              <a:avLst/>
              <a:gdLst>
                <a:gd name="T0" fmla="*/ 2856 w 3024"/>
                <a:gd name="T1" fmla="*/ 0 h 2018"/>
                <a:gd name="T2" fmla="*/ 2915 w 3024"/>
                <a:gd name="T3" fmla="*/ 12 h 2018"/>
                <a:gd name="T4" fmla="*/ 2964 w 3024"/>
                <a:gd name="T5" fmla="*/ 40 h 2018"/>
                <a:gd name="T6" fmla="*/ 3001 w 3024"/>
                <a:gd name="T7" fmla="*/ 84 h 2018"/>
                <a:gd name="T8" fmla="*/ 3021 w 3024"/>
                <a:gd name="T9" fmla="*/ 139 h 2018"/>
                <a:gd name="T10" fmla="*/ 3024 w 3024"/>
                <a:gd name="T11" fmla="*/ 869 h 2018"/>
                <a:gd name="T12" fmla="*/ 3013 w 3024"/>
                <a:gd name="T13" fmla="*/ 912 h 2018"/>
                <a:gd name="T14" fmla="*/ 2982 w 3024"/>
                <a:gd name="T15" fmla="*/ 941 h 2018"/>
                <a:gd name="T16" fmla="*/ 2941 w 3024"/>
                <a:gd name="T17" fmla="*/ 954 h 2018"/>
                <a:gd name="T18" fmla="*/ 2806 w 3024"/>
                <a:gd name="T19" fmla="*/ 950 h 2018"/>
                <a:gd name="T20" fmla="*/ 2768 w 3024"/>
                <a:gd name="T21" fmla="*/ 928 h 2018"/>
                <a:gd name="T22" fmla="*/ 2747 w 3024"/>
                <a:gd name="T23" fmla="*/ 891 h 2018"/>
                <a:gd name="T24" fmla="*/ 2744 w 3024"/>
                <a:gd name="T25" fmla="*/ 562 h 2018"/>
                <a:gd name="T26" fmla="*/ 2664 w 3024"/>
                <a:gd name="T27" fmla="*/ 549 h 2018"/>
                <a:gd name="T28" fmla="*/ 2591 w 3024"/>
                <a:gd name="T29" fmla="*/ 516 h 2018"/>
                <a:gd name="T30" fmla="*/ 2532 w 3024"/>
                <a:gd name="T31" fmla="*/ 465 h 2018"/>
                <a:gd name="T32" fmla="*/ 2490 w 3024"/>
                <a:gd name="T33" fmla="*/ 399 h 2018"/>
                <a:gd name="T34" fmla="*/ 2467 w 3024"/>
                <a:gd name="T35" fmla="*/ 322 h 2018"/>
                <a:gd name="T36" fmla="*/ 560 w 3024"/>
                <a:gd name="T37" fmla="*/ 280 h 2018"/>
                <a:gd name="T38" fmla="*/ 548 w 3024"/>
                <a:gd name="T39" fmla="*/ 362 h 2018"/>
                <a:gd name="T40" fmla="*/ 515 w 3024"/>
                <a:gd name="T41" fmla="*/ 433 h 2018"/>
                <a:gd name="T42" fmla="*/ 463 w 3024"/>
                <a:gd name="T43" fmla="*/ 492 h 2018"/>
                <a:gd name="T44" fmla="*/ 398 w 3024"/>
                <a:gd name="T45" fmla="*/ 535 h 2018"/>
                <a:gd name="T46" fmla="*/ 322 w 3024"/>
                <a:gd name="T47" fmla="*/ 558 h 2018"/>
                <a:gd name="T48" fmla="*/ 280 w 3024"/>
                <a:gd name="T49" fmla="*/ 1458 h 2018"/>
                <a:gd name="T50" fmla="*/ 360 w 3024"/>
                <a:gd name="T51" fmla="*/ 1469 h 2018"/>
                <a:gd name="T52" fmla="*/ 433 w 3024"/>
                <a:gd name="T53" fmla="*/ 1502 h 2018"/>
                <a:gd name="T54" fmla="*/ 492 w 3024"/>
                <a:gd name="T55" fmla="*/ 1553 h 2018"/>
                <a:gd name="T56" fmla="*/ 534 w 3024"/>
                <a:gd name="T57" fmla="*/ 1619 h 2018"/>
                <a:gd name="T58" fmla="*/ 557 w 3024"/>
                <a:gd name="T59" fmla="*/ 1696 h 2018"/>
                <a:gd name="T60" fmla="*/ 2101 w 3024"/>
                <a:gd name="T61" fmla="*/ 1738 h 2018"/>
                <a:gd name="T62" fmla="*/ 2142 w 3024"/>
                <a:gd name="T63" fmla="*/ 1749 h 2018"/>
                <a:gd name="T64" fmla="*/ 2173 w 3024"/>
                <a:gd name="T65" fmla="*/ 1778 h 2018"/>
                <a:gd name="T66" fmla="*/ 2184 w 3024"/>
                <a:gd name="T67" fmla="*/ 1821 h 2018"/>
                <a:gd name="T68" fmla="*/ 2181 w 3024"/>
                <a:gd name="T69" fmla="*/ 1955 h 2018"/>
                <a:gd name="T70" fmla="*/ 2160 w 3024"/>
                <a:gd name="T71" fmla="*/ 1992 h 2018"/>
                <a:gd name="T72" fmla="*/ 2122 w 3024"/>
                <a:gd name="T73" fmla="*/ 2014 h 2018"/>
                <a:gd name="T74" fmla="*/ 168 w 3024"/>
                <a:gd name="T75" fmla="*/ 2018 h 2018"/>
                <a:gd name="T76" fmla="*/ 109 w 3024"/>
                <a:gd name="T77" fmla="*/ 2006 h 2018"/>
                <a:gd name="T78" fmla="*/ 60 w 3024"/>
                <a:gd name="T79" fmla="*/ 1978 h 2018"/>
                <a:gd name="T80" fmla="*/ 23 w 3024"/>
                <a:gd name="T81" fmla="*/ 1934 h 2018"/>
                <a:gd name="T82" fmla="*/ 3 w 3024"/>
                <a:gd name="T83" fmla="*/ 1879 h 2018"/>
                <a:gd name="T84" fmla="*/ 0 w 3024"/>
                <a:gd name="T85" fmla="*/ 170 h 2018"/>
                <a:gd name="T86" fmla="*/ 10 w 3024"/>
                <a:gd name="T87" fmla="*/ 110 h 2018"/>
                <a:gd name="T88" fmla="*/ 40 w 3024"/>
                <a:gd name="T89" fmla="*/ 61 h 2018"/>
                <a:gd name="T90" fmla="*/ 83 w 3024"/>
                <a:gd name="T91" fmla="*/ 24 h 2018"/>
                <a:gd name="T92" fmla="*/ 137 w 3024"/>
                <a:gd name="T93" fmla="*/ 4 h 2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024" h="2018">
                  <a:moveTo>
                    <a:pt x="168" y="0"/>
                  </a:moveTo>
                  <a:lnTo>
                    <a:pt x="2856" y="0"/>
                  </a:lnTo>
                  <a:lnTo>
                    <a:pt x="2887" y="4"/>
                  </a:lnTo>
                  <a:lnTo>
                    <a:pt x="2915" y="12"/>
                  </a:lnTo>
                  <a:lnTo>
                    <a:pt x="2941" y="24"/>
                  </a:lnTo>
                  <a:lnTo>
                    <a:pt x="2964" y="40"/>
                  </a:lnTo>
                  <a:lnTo>
                    <a:pt x="2984" y="61"/>
                  </a:lnTo>
                  <a:lnTo>
                    <a:pt x="3001" y="84"/>
                  </a:lnTo>
                  <a:lnTo>
                    <a:pt x="3014" y="110"/>
                  </a:lnTo>
                  <a:lnTo>
                    <a:pt x="3021" y="139"/>
                  </a:lnTo>
                  <a:lnTo>
                    <a:pt x="3024" y="170"/>
                  </a:lnTo>
                  <a:lnTo>
                    <a:pt x="3024" y="869"/>
                  </a:lnTo>
                  <a:lnTo>
                    <a:pt x="3021" y="891"/>
                  </a:lnTo>
                  <a:lnTo>
                    <a:pt x="3013" y="912"/>
                  </a:lnTo>
                  <a:lnTo>
                    <a:pt x="3000" y="928"/>
                  </a:lnTo>
                  <a:lnTo>
                    <a:pt x="2982" y="941"/>
                  </a:lnTo>
                  <a:lnTo>
                    <a:pt x="2962" y="950"/>
                  </a:lnTo>
                  <a:lnTo>
                    <a:pt x="2941" y="954"/>
                  </a:lnTo>
                  <a:lnTo>
                    <a:pt x="2829" y="954"/>
                  </a:lnTo>
                  <a:lnTo>
                    <a:pt x="2806" y="950"/>
                  </a:lnTo>
                  <a:lnTo>
                    <a:pt x="2786" y="941"/>
                  </a:lnTo>
                  <a:lnTo>
                    <a:pt x="2768" y="928"/>
                  </a:lnTo>
                  <a:lnTo>
                    <a:pt x="2755" y="912"/>
                  </a:lnTo>
                  <a:lnTo>
                    <a:pt x="2747" y="891"/>
                  </a:lnTo>
                  <a:lnTo>
                    <a:pt x="2744" y="869"/>
                  </a:lnTo>
                  <a:lnTo>
                    <a:pt x="2744" y="562"/>
                  </a:lnTo>
                  <a:lnTo>
                    <a:pt x="2702" y="558"/>
                  </a:lnTo>
                  <a:lnTo>
                    <a:pt x="2664" y="549"/>
                  </a:lnTo>
                  <a:lnTo>
                    <a:pt x="2626" y="535"/>
                  </a:lnTo>
                  <a:lnTo>
                    <a:pt x="2591" y="516"/>
                  </a:lnTo>
                  <a:lnTo>
                    <a:pt x="2561" y="492"/>
                  </a:lnTo>
                  <a:lnTo>
                    <a:pt x="2532" y="465"/>
                  </a:lnTo>
                  <a:lnTo>
                    <a:pt x="2509" y="433"/>
                  </a:lnTo>
                  <a:lnTo>
                    <a:pt x="2490" y="399"/>
                  </a:lnTo>
                  <a:lnTo>
                    <a:pt x="2476" y="362"/>
                  </a:lnTo>
                  <a:lnTo>
                    <a:pt x="2467" y="322"/>
                  </a:lnTo>
                  <a:lnTo>
                    <a:pt x="2464" y="280"/>
                  </a:lnTo>
                  <a:lnTo>
                    <a:pt x="560" y="280"/>
                  </a:lnTo>
                  <a:lnTo>
                    <a:pt x="557" y="322"/>
                  </a:lnTo>
                  <a:lnTo>
                    <a:pt x="548" y="362"/>
                  </a:lnTo>
                  <a:lnTo>
                    <a:pt x="534" y="399"/>
                  </a:lnTo>
                  <a:lnTo>
                    <a:pt x="515" y="433"/>
                  </a:lnTo>
                  <a:lnTo>
                    <a:pt x="492" y="465"/>
                  </a:lnTo>
                  <a:lnTo>
                    <a:pt x="463" y="492"/>
                  </a:lnTo>
                  <a:lnTo>
                    <a:pt x="433" y="516"/>
                  </a:lnTo>
                  <a:lnTo>
                    <a:pt x="398" y="535"/>
                  </a:lnTo>
                  <a:lnTo>
                    <a:pt x="360" y="549"/>
                  </a:lnTo>
                  <a:lnTo>
                    <a:pt x="322" y="558"/>
                  </a:lnTo>
                  <a:lnTo>
                    <a:pt x="280" y="562"/>
                  </a:lnTo>
                  <a:lnTo>
                    <a:pt x="280" y="1458"/>
                  </a:lnTo>
                  <a:lnTo>
                    <a:pt x="322" y="1460"/>
                  </a:lnTo>
                  <a:lnTo>
                    <a:pt x="360" y="1469"/>
                  </a:lnTo>
                  <a:lnTo>
                    <a:pt x="398" y="1483"/>
                  </a:lnTo>
                  <a:lnTo>
                    <a:pt x="433" y="1502"/>
                  </a:lnTo>
                  <a:lnTo>
                    <a:pt x="463" y="1526"/>
                  </a:lnTo>
                  <a:lnTo>
                    <a:pt x="492" y="1553"/>
                  </a:lnTo>
                  <a:lnTo>
                    <a:pt x="515" y="1585"/>
                  </a:lnTo>
                  <a:lnTo>
                    <a:pt x="534" y="1619"/>
                  </a:lnTo>
                  <a:lnTo>
                    <a:pt x="548" y="1656"/>
                  </a:lnTo>
                  <a:lnTo>
                    <a:pt x="557" y="1696"/>
                  </a:lnTo>
                  <a:lnTo>
                    <a:pt x="560" y="1738"/>
                  </a:lnTo>
                  <a:lnTo>
                    <a:pt x="2101" y="1738"/>
                  </a:lnTo>
                  <a:lnTo>
                    <a:pt x="2122" y="1740"/>
                  </a:lnTo>
                  <a:lnTo>
                    <a:pt x="2142" y="1749"/>
                  </a:lnTo>
                  <a:lnTo>
                    <a:pt x="2160" y="1762"/>
                  </a:lnTo>
                  <a:lnTo>
                    <a:pt x="2173" y="1778"/>
                  </a:lnTo>
                  <a:lnTo>
                    <a:pt x="2181" y="1799"/>
                  </a:lnTo>
                  <a:lnTo>
                    <a:pt x="2184" y="1821"/>
                  </a:lnTo>
                  <a:lnTo>
                    <a:pt x="2184" y="1933"/>
                  </a:lnTo>
                  <a:lnTo>
                    <a:pt x="2181" y="1955"/>
                  </a:lnTo>
                  <a:lnTo>
                    <a:pt x="2173" y="1976"/>
                  </a:lnTo>
                  <a:lnTo>
                    <a:pt x="2160" y="1992"/>
                  </a:lnTo>
                  <a:lnTo>
                    <a:pt x="2142" y="2005"/>
                  </a:lnTo>
                  <a:lnTo>
                    <a:pt x="2122" y="2014"/>
                  </a:lnTo>
                  <a:lnTo>
                    <a:pt x="2101" y="2018"/>
                  </a:lnTo>
                  <a:lnTo>
                    <a:pt x="168" y="2018"/>
                  </a:lnTo>
                  <a:lnTo>
                    <a:pt x="137" y="2014"/>
                  </a:lnTo>
                  <a:lnTo>
                    <a:pt x="109" y="2006"/>
                  </a:lnTo>
                  <a:lnTo>
                    <a:pt x="83" y="1994"/>
                  </a:lnTo>
                  <a:lnTo>
                    <a:pt x="60" y="1978"/>
                  </a:lnTo>
                  <a:lnTo>
                    <a:pt x="40" y="1957"/>
                  </a:lnTo>
                  <a:lnTo>
                    <a:pt x="23" y="1934"/>
                  </a:lnTo>
                  <a:lnTo>
                    <a:pt x="10" y="1908"/>
                  </a:lnTo>
                  <a:lnTo>
                    <a:pt x="3" y="1879"/>
                  </a:lnTo>
                  <a:lnTo>
                    <a:pt x="0" y="1850"/>
                  </a:lnTo>
                  <a:lnTo>
                    <a:pt x="0" y="170"/>
                  </a:lnTo>
                  <a:lnTo>
                    <a:pt x="3" y="139"/>
                  </a:lnTo>
                  <a:lnTo>
                    <a:pt x="10" y="110"/>
                  </a:lnTo>
                  <a:lnTo>
                    <a:pt x="23" y="84"/>
                  </a:lnTo>
                  <a:lnTo>
                    <a:pt x="40" y="61"/>
                  </a:lnTo>
                  <a:lnTo>
                    <a:pt x="60" y="40"/>
                  </a:lnTo>
                  <a:lnTo>
                    <a:pt x="83" y="24"/>
                  </a:lnTo>
                  <a:lnTo>
                    <a:pt x="109" y="12"/>
                  </a:lnTo>
                  <a:lnTo>
                    <a:pt x="137" y="4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8" name="Freeform 27">
              <a:extLst>
                <a:ext uri="{FF2B5EF4-FFF2-40B4-BE49-F238E27FC236}">
                  <a16:creationId xmlns:a16="http://schemas.microsoft.com/office/drawing/2014/main" id="{83646131-A843-40D0-B67E-057C098C1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81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9" name="Freeform 28">
              <a:extLst>
                <a:ext uri="{FF2B5EF4-FFF2-40B4-BE49-F238E27FC236}">
                  <a16:creationId xmlns:a16="http://schemas.microsoft.com/office/drawing/2014/main" id="{6B5AB6AA-6069-4064-9F7C-EC9C49E28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17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0" name="Freeform 29">
              <a:extLst>
                <a:ext uri="{FF2B5EF4-FFF2-40B4-BE49-F238E27FC236}">
                  <a16:creationId xmlns:a16="http://schemas.microsoft.com/office/drawing/2014/main" id="{31B22735-9A4C-44D2-9540-3130CCE6B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253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4422580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21" grpId="0"/>
      <p:bldP spid="22" grpId="0" autoUpdateAnimBg="0"/>
      <p:bldP spid="28" grpId="0" autoUpdateAnimBg="0"/>
      <p:bldP spid="34" grpId="0"/>
      <p:bldP spid="35" grpId="0" autoUpdateAnimBg="0"/>
      <p:bldP spid="42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>
            <a:extLst>
              <a:ext uri="{FF2B5EF4-FFF2-40B4-BE49-F238E27FC236}">
                <a16:creationId xmlns:a16="http://schemas.microsoft.com/office/drawing/2014/main" id="{1FCE7519-9A78-C24A-95FE-3F1964D72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373" y="389884"/>
            <a:ext cx="10407339" cy="1282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1219170">
              <a:defRPr/>
            </a:pPr>
            <a:r>
              <a:rPr lang="es-ES" sz="2667" dirty="0">
                <a:solidFill>
                  <a:srgbClr val="253D90"/>
                </a:solidFill>
                <a:latin typeface="+mj-lt"/>
              </a:rPr>
              <a:t>Diseñamos y ejecutamos programas, proyectos y servicios que brinden herramientas para el crecimiento de las empresas</a:t>
            </a:r>
          </a:p>
          <a:p>
            <a:pPr>
              <a:lnSpc>
                <a:spcPct val="90000"/>
              </a:lnSpc>
            </a:pPr>
            <a:endParaRPr lang="es-CO" sz="2667" dirty="0">
              <a:solidFill>
                <a:srgbClr val="253D90"/>
              </a:solidFill>
              <a:latin typeface="+mj-lt"/>
            </a:endParaRPr>
          </a:p>
        </p:txBody>
      </p:sp>
      <p:sp>
        <p:nvSpPr>
          <p:cNvPr id="15" name="Arc 34">
            <a:extLst>
              <a:ext uri="{FF2B5EF4-FFF2-40B4-BE49-F238E27FC236}">
                <a16:creationId xmlns:a16="http://schemas.microsoft.com/office/drawing/2014/main" id="{E162F3AA-ADF4-4BD0-8A1A-08A8EEA9EFB5}"/>
              </a:ext>
            </a:extLst>
          </p:cNvPr>
          <p:cNvSpPr/>
          <p:nvPr/>
        </p:nvSpPr>
        <p:spPr>
          <a:xfrm rot="18819844">
            <a:off x="-114840" y="115318"/>
            <a:ext cx="1449312" cy="1475265"/>
          </a:xfrm>
          <a:prstGeom prst="arc">
            <a:avLst>
              <a:gd name="adj1" fmla="val 16196098"/>
              <a:gd name="adj2" fmla="val 15344087"/>
            </a:avLst>
          </a:prstGeom>
          <a:noFill/>
          <a:ln w="373063" cap="rnd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1388DFC0-E327-4B6F-824A-EDEB165BF1F5}"/>
              </a:ext>
            </a:extLst>
          </p:cNvPr>
          <p:cNvSpPr/>
          <p:nvPr/>
        </p:nvSpPr>
        <p:spPr>
          <a:xfrm>
            <a:off x="-57401" y="170533"/>
            <a:ext cx="1334433" cy="1335712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 sz="2400"/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C3554177-BAA0-480A-8B13-E377B5A84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72" y="444132"/>
            <a:ext cx="940744" cy="93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s-ES_tradnl" sz="6667" b="1" dirty="0">
                <a:solidFill>
                  <a:schemeClr val="tx2"/>
                </a:solidFill>
                <a:latin typeface="AmpleSoft-Bold" panose="02000000000000000000" pitchFamily="50" charset="0"/>
                <a:cs typeface="AmpleSoft Bold"/>
              </a:rPr>
              <a:t>3</a:t>
            </a:r>
            <a:endParaRPr lang="da-DK" sz="6667" b="1" dirty="0">
              <a:solidFill>
                <a:schemeClr val="tx2"/>
              </a:solidFill>
              <a:latin typeface="AmpleSoft Bold"/>
              <a:cs typeface="AmpleSoft Bold"/>
            </a:endParaRPr>
          </a:p>
        </p:txBody>
      </p:sp>
      <p:sp>
        <p:nvSpPr>
          <p:cNvPr id="36" name="Text Box 2">
            <a:extLst>
              <a:ext uri="{FF2B5EF4-FFF2-40B4-BE49-F238E27FC236}">
                <a16:creationId xmlns:a16="http://schemas.microsoft.com/office/drawing/2014/main" id="{E0FA221D-73AC-41E4-8254-72E04F3EE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0174" y="2129557"/>
            <a:ext cx="4277494" cy="1159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el marco del MEC, el </a:t>
            </a:r>
            <a:r>
              <a:rPr lang="es-ES" sz="1600" dirty="0" err="1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</a:t>
            </a:r>
            <a:r>
              <a:rPr lang="es-ES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Camp es una intervención que detona el potencial de las industrias creativas</a:t>
            </a:r>
            <a:endParaRPr lang="es-CO" altLang="es-CO" sz="16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133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700 </a:t>
            </a:r>
            <a:r>
              <a:rPr lang="es-CO" altLang="es-CO" sz="1600" dirty="0">
                <a:solidFill>
                  <a:srgbClr val="253D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Participantes del espacio</a:t>
            </a:r>
          </a:p>
        </p:txBody>
      </p:sp>
      <p:pic>
        <p:nvPicPr>
          <p:cNvPr id="37" name="Picture 2">
            <a:extLst>
              <a:ext uri="{FF2B5EF4-FFF2-40B4-BE49-F238E27FC236}">
                <a16:creationId xmlns:a16="http://schemas.microsoft.com/office/drawing/2014/main" id="{50E34A35-C631-4CCA-A227-1B7970E31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032" y="3508860"/>
            <a:ext cx="810536" cy="32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object 4">
            <a:extLst>
              <a:ext uri="{FF2B5EF4-FFF2-40B4-BE49-F238E27FC236}">
                <a16:creationId xmlns:a16="http://schemas.microsoft.com/office/drawing/2014/main" id="{80343365-E42F-49B3-BD48-32E55E319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4274" y="1547777"/>
            <a:ext cx="43657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8127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2800" b="0" i="0" u="none" strike="noStrike" kern="1200" cap="none" spc="0" normalizeH="0" baseline="0" noProof="0" dirty="0">
                <a:ln>
                  <a:noFill/>
                </a:ln>
                <a:solidFill>
                  <a:srgbClr val="FF0353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Mentalidad y Cultura</a:t>
            </a:r>
          </a:p>
        </p:txBody>
      </p:sp>
      <p:sp>
        <p:nvSpPr>
          <p:cNvPr id="40" name="object 4">
            <a:extLst>
              <a:ext uri="{FF2B5EF4-FFF2-40B4-BE49-F238E27FC236}">
                <a16:creationId xmlns:a16="http://schemas.microsoft.com/office/drawing/2014/main" id="{0BB44FBC-1D98-40EF-A72F-737BF10C6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954" y="2156539"/>
            <a:ext cx="36222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400" dirty="0">
                <a:solidFill>
                  <a:schemeClr val="accent1"/>
                </a:solidFill>
                <a:latin typeface="AmpleSoft-Bold"/>
                <a:cs typeface="Calibri" panose="020F0502020204030204" pitchFamily="34" charset="0"/>
              </a:rPr>
              <a:t>Movimiento de Empresas Creativas</a:t>
            </a:r>
          </a:p>
        </p:txBody>
      </p:sp>
      <p:sp>
        <p:nvSpPr>
          <p:cNvPr id="41" name="Text Box 2">
            <a:extLst>
              <a:ext uri="{FF2B5EF4-FFF2-40B4-BE49-F238E27FC236}">
                <a16:creationId xmlns:a16="http://schemas.microsoft.com/office/drawing/2014/main" id="{A0F9A8A8-9834-4CF9-BA53-EF79D1DAC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0174" y="4044374"/>
            <a:ext cx="4623123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Reposicionar proyectos como “Extremo”, “Detona” y “La Señal que Estabas Esperando”, a través de intervenciones de realidad actual multi pantalla y de practicas cotidianas incorporadas en los hábitos de consumo actuales</a:t>
            </a:r>
            <a:endParaRPr lang="es-CO" altLang="es-CO" sz="1800" b="1" dirty="0">
              <a:solidFill>
                <a:srgbClr val="595959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133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30 </a:t>
            </a:r>
            <a:r>
              <a:rPr lang="es-CO" altLang="es-CO" sz="1800" b="1" dirty="0">
                <a:solidFill>
                  <a:srgbClr val="59595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</a:t>
            </a:r>
            <a:r>
              <a:rPr lang="es-CO" altLang="es-CO" sz="1600" dirty="0">
                <a:solidFill>
                  <a:srgbClr val="253D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Empresarios protagonistas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endParaRPr lang="es-CO" altLang="es-CO" sz="1800" b="1" dirty="0">
              <a:solidFill>
                <a:schemeClr val="accent1"/>
              </a:solidFill>
              <a:latin typeface="AmpleSoft-Regular" panose="02000000000000000000" pitchFamily="50" charset="0"/>
            </a:endParaRPr>
          </a:p>
          <a:p>
            <a:pPr marL="2117" lvl="1" indent="0" defTabSz="609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endParaRPr kumimoji="1" lang="es-ES_tradnl" sz="1867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object 4">
            <a:extLst>
              <a:ext uri="{FF2B5EF4-FFF2-40B4-BE49-F238E27FC236}">
                <a16:creationId xmlns:a16="http://schemas.microsoft.com/office/drawing/2014/main" id="{CB9785C2-7E74-485C-950E-73DFF14F4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7032" y="4294396"/>
            <a:ext cx="42602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400" dirty="0" err="1">
                <a:solidFill>
                  <a:schemeClr val="accent1"/>
                </a:solidFill>
                <a:latin typeface="AmpleSoft-Bold"/>
                <a:cs typeface="Calibri" panose="020F0502020204030204" pitchFamily="34" charset="0"/>
              </a:rPr>
              <a:t>Visibilización</a:t>
            </a:r>
            <a:r>
              <a:rPr lang="es-CO" altLang="es-CO" sz="2400" dirty="0">
                <a:solidFill>
                  <a:schemeClr val="accent1"/>
                </a:solidFill>
                <a:latin typeface="AmpleSoft-Bold"/>
                <a:cs typeface="Calibri" panose="020F0502020204030204" pitchFamily="34" charset="0"/>
              </a:rPr>
              <a:t> </a:t>
            </a:r>
            <a:r>
              <a:rPr lang="es-CO" altLang="es-CO" sz="2400" dirty="0" err="1">
                <a:solidFill>
                  <a:schemeClr val="accent1"/>
                </a:solidFill>
                <a:latin typeface="AmpleSoft-Bold"/>
                <a:cs typeface="Calibri" panose="020F0502020204030204" pitchFamily="34" charset="0"/>
              </a:rPr>
              <a:t>Transmedia</a:t>
            </a:r>
            <a:endParaRPr lang="es-CO" altLang="es-CO" sz="2400" dirty="0">
              <a:solidFill>
                <a:schemeClr val="accent1"/>
              </a:solidFill>
              <a:latin typeface="AmpleSoft-Bold"/>
              <a:cs typeface="Calibri" panose="020F0502020204030204" pitchFamily="34" charset="0"/>
            </a:endParaRPr>
          </a:p>
        </p:txBody>
      </p:sp>
      <p:pic>
        <p:nvPicPr>
          <p:cNvPr id="43" name="Imagen 25">
            <a:extLst>
              <a:ext uri="{FF2B5EF4-FFF2-40B4-BE49-F238E27FC236}">
                <a16:creationId xmlns:a16="http://schemas.microsoft.com/office/drawing/2014/main" id="{91969C8B-22EC-4AC3-8536-6E112C409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2724" y="5036700"/>
            <a:ext cx="841665" cy="379260"/>
          </a:xfrm>
          <a:prstGeom prst="rect">
            <a:avLst/>
          </a:prstGeom>
        </p:spPr>
      </p:pic>
      <p:pic>
        <p:nvPicPr>
          <p:cNvPr id="44" name="Imagen 2">
            <a:extLst>
              <a:ext uri="{FF2B5EF4-FFF2-40B4-BE49-F238E27FC236}">
                <a16:creationId xmlns:a16="http://schemas.microsoft.com/office/drawing/2014/main" id="{A2C904F5-C79D-442A-B5E8-C4D041D8615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609" y="4873181"/>
            <a:ext cx="979325" cy="615585"/>
          </a:xfrm>
          <a:prstGeom prst="rect">
            <a:avLst/>
          </a:prstGeom>
        </p:spPr>
      </p:pic>
      <p:pic>
        <p:nvPicPr>
          <p:cNvPr id="45" name="Imagen 27">
            <a:extLst>
              <a:ext uri="{FF2B5EF4-FFF2-40B4-BE49-F238E27FC236}">
                <a16:creationId xmlns:a16="http://schemas.microsoft.com/office/drawing/2014/main" id="{92FB535A-542F-4F5B-95AB-7BDD1E0720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364" b="90000" l="4808" r="96154">
                        <a14:foregroundMark x1="12981" y1="37273" x2="4808" y2="80909"/>
                        <a14:foregroundMark x1="4808" y1="80909" x2="4808" y2="80909"/>
                        <a14:foregroundMark x1="66827" y1="69091" x2="81250" y2="29091"/>
                        <a14:foregroundMark x1="81250" y1="29091" x2="78846" y2="64545"/>
                        <a14:foregroundMark x1="87500" y1="21818" x2="87981" y2="17273"/>
                        <a14:foregroundMark x1="91346" y1="15455" x2="96154" y2="15455"/>
                        <a14:foregroundMark x1="96154" y1="28182" x2="87500" y2="32727"/>
                        <a14:foregroundMark x1="18269" y1="67273" x2="13942" y2="90000"/>
                        <a14:foregroundMark x1="36058" y1="17273" x2="83654" y2="63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14511" y="5015161"/>
            <a:ext cx="697694" cy="377401"/>
          </a:xfrm>
          <a:prstGeom prst="rect">
            <a:avLst/>
          </a:prstGeom>
        </p:spPr>
      </p:pic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id="{7DD1442B-0842-4F53-B93B-216B7A7D8A0E}"/>
              </a:ext>
            </a:extLst>
          </p:cNvPr>
          <p:cNvCxnSpPr>
            <a:cxnSpLocks/>
          </p:cNvCxnSpPr>
          <p:nvPr/>
        </p:nvCxnSpPr>
        <p:spPr>
          <a:xfrm flipV="1">
            <a:off x="4952386" y="3753811"/>
            <a:ext cx="4836203" cy="2"/>
          </a:xfrm>
          <a:prstGeom prst="line">
            <a:avLst/>
          </a:prstGeom>
          <a:ln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9" name="Group 155">
            <a:extLst>
              <a:ext uri="{FF2B5EF4-FFF2-40B4-BE49-F238E27FC236}">
                <a16:creationId xmlns:a16="http://schemas.microsoft.com/office/drawing/2014/main" id="{018B9271-33E2-4491-B096-41C1B656453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641723" y="2471171"/>
            <a:ext cx="281095" cy="281095"/>
            <a:chOff x="3291" y="2116"/>
            <a:chExt cx="480" cy="480"/>
          </a:xfrm>
          <a:solidFill>
            <a:schemeClr val="accent5"/>
          </a:solidFill>
        </p:grpSpPr>
        <p:sp>
          <p:nvSpPr>
            <p:cNvPr id="50" name="Freeform 157">
              <a:extLst>
                <a:ext uri="{FF2B5EF4-FFF2-40B4-BE49-F238E27FC236}">
                  <a16:creationId xmlns:a16="http://schemas.microsoft.com/office/drawing/2014/main" id="{D5FB6261-4931-4E24-B15B-4E6BD3C91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Freeform 158">
              <a:extLst>
                <a:ext uri="{FF2B5EF4-FFF2-40B4-BE49-F238E27FC236}">
                  <a16:creationId xmlns:a16="http://schemas.microsoft.com/office/drawing/2014/main" id="{3EEFF4F1-AB33-4A0A-83AC-295593CB87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2" name="Rectángulo 51">
            <a:extLst>
              <a:ext uri="{FF2B5EF4-FFF2-40B4-BE49-F238E27FC236}">
                <a16:creationId xmlns:a16="http://schemas.microsoft.com/office/drawing/2014/main" id="{D4F63716-6780-41F3-8A63-E771FF276A74}"/>
              </a:ext>
            </a:extLst>
          </p:cNvPr>
          <p:cNvSpPr/>
          <p:nvPr/>
        </p:nvSpPr>
        <p:spPr>
          <a:xfrm>
            <a:off x="9907344" y="2448659"/>
            <a:ext cx="21058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 150,0 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sp>
        <p:nvSpPr>
          <p:cNvPr id="70" name="Rectángulo 69">
            <a:extLst>
              <a:ext uri="{FF2B5EF4-FFF2-40B4-BE49-F238E27FC236}">
                <a16:creationId xmlns:a16="http://schemas.microsoft.com/office/drawing/2014/main" id="{D8DB9D94-7C91-4001-A644-63504CCAE0D4}"/>
              </a:ext>
            </a:extLst>
          </p:cNvPr>
          <p:cNvSpPr/>
          <p:nvPr/>
        </p:nvSpPr>
        <p:spPr>
          <a:xfrm>
            <a:off x="9890821" y="2736123"/>
            <a:ext cx="22548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$100,0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ingreso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grpSp>
        <p:nvGrpSpPr>
          <p:cNvPr id="71" name="Group 22">
            <a:extLst>
              <a:ext uri="{FF2B5EF4-FFF2-40B4-BE49-F238E27FC236}">
                <a16:creationId xmlns:a16="http://schemas.microsoft.com/office/drawing/2014/main" id="{1894C6E5-5FEE-4BCA-8D49-66B0C98E1F8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642483" y="2817692"/>
            <a:ext cx="294290" cy="201098"/>
            <a:chOff x="2699" y="1093"/>
            <a:chExt cx="480" cy="328"/>
          </a:xfrm>
          <a:solidFill>
            <a:schemeClr val="accent5"/>
          </a:solidFill>
        </p:grpSpPr>
        <p:sp>
          <p:nvSpPr>
            <p:cNvPr id="72" name="Freeform 24">
              <a:extLst>
                <a:ext uri="{FF2B5EF4-FFF2-40B4-BE49-F238E27FC236}">
                  <a16:creationId xmlns:a16="http://schemas.microsoft.com/office/drawing/2014/main" id="{E3F65AD3-3AF6-4662-A98F-814218D4B8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1" y="1161"/>
              <a:ext cx="152" cy="152"/>
            </a:xfrm>
            <a:custGeom>
              <a:avLst/>
              <a:gdLst>
                <a:gd name="T0" fmla="*/ 495 w 1064"/>
                <a:gd name="T1" fmla="*/ 283 h 1064"/>
                <a:gd name="T2" fmla="*/ 426 w 1064"/>
                <a:gd name="T3" fmla="*/ 303 h 1064"/>
                <a:gd name="T4" fmla="*/ 367 w 1064"/>
                <a:gd name="T5" fmla="*/ 342 h 1064"/>
                <a:gd name="T6" fmla="*/ 321 w 1064"/>
                <a:gd name="T7" fmla="*/ 395 h 1064"/>
                <a:gd name="T8" fmla="*/ 290 w 1064"/>
                <a:gd name="T9" fmla="*/ 459 h 1064"/>
                <a:gd name="T10" fmla="*/ 280 w 1064"/>
                <a:gd name="T11" fmla="*/ 533 h 1064"/>
                <a:gd name="T12" fmla="*/ 290 w 1064"/>
                <a:gd name="T13" fmla="*/ 605 h 1064"/>
                <a:gd name="T14" fmla="*/ 321 w 1064"/>
                <a:gd name="T15" fmla="*/ 669 h 1064"/>
                <a:gd name="T16" fmla="*/ 367 w 1064"/>
                <a:gd name="T17" fmla="*/ 722 h 1064"/>
                <a:gd name="T18" fmla="*/ 426 w 1064"/>
                <a:gd name="T19" fmla="*/ 761 h 1064"/>
                <a:gd name="T20" fmla="*/ 495 w 1064"/>
                <a:gd name="T21" fmla="*/ 781 h 1064"/>
                <a:gd name="T22" fmla="*/ 569 w 1064"/>
                <a:gd name="T23" fmla="*/ 781 h 1064"/>
                <a:gd name="T24" fmla="*/ 638 w 1064"/>
                <a:gd name="T25" fmla="*/ 761 h 1064"/>
                <a:gd name="T26" fmla="*/ 697 w 1064"/>
                <a:gd name="T27" fmla="*/ 722 h 1064"/>
                <a:gd name="T28" fmla="*/ 743 w 1064"/>
                <a:gd name="T29" fmla="*/ 669 h 1064"/>
                <a:gd name="T30" fmla="*/ 774 w 1064"/>
                <a:gd name="T31" fmla="*/ 605 h 1064"/>
                <a:gd name="T32" fmla="*/ 784 w 1064"/>
                <a:gd name="T33" fmla="*/ 533 h 1064"/>
                <a:gd name="T34" fmla="*/ 774 w 1064"/>
                <a:gd name="T35" fmla="*/ 459 h 1064"/>
                <a:gd name="T36" fmla="*/ 743 w 1064"/>
                <a:gd name="T37" fmla="*/ 395 h 1064"/>
                <a:gd name="T38" fmla="*/ 697 w 1064"/>
                <a:gd name="T39" fmla="*/ 342 h 1064"/>
                <a:gd name="T40" fmla="*/ 638 w 1064"/>
                <a:gd name="T41" fmla="*/ 303 h 1064"/>
                <a:gd name="T42" fmla="*/ 569 w 1064"/>
                <a:gd name="T43" fmla="*/ 283 h 1064"/>
                <a:gd name="T44" fmla="*/ 533 w 1064"/>
                <a:gd name="T45" fmla="*/ 0 h 1064"/>
                <a:gd name="T46" fmla="*/ 646 w 1064"/>
                <a:gd name="T47" fmla="*/ 12 h 1064"/>
                <a:gd name="T48" fmla="*/ 751 w 1064"/>
                <a:gd name="T49" fmla="*/ 48 h 1064"/>
                <a:gd name="T50" fmla="*/ 846 w 1064"/>
                <a:gd name="T51" fmla="*/ 103 h 1064"/>
                <a:gd name="T52" fmla="*/ 927 w 1064"/>
                <a:gd name="T53" fmla="*/ 176 h 1064"/>
                <a:gd name="T54" fmla="*/ 992 w 1064"/>
                <a:gd name="T55" fmla="*/ 264 h 1064"/>
                <a:gd name="T56" fmla="*/ 1037 w 1064"/>
                <a:gd name="T57" fmla="*/ 365 h 1064"/>
                <a:gd name="T58" fmla="*/ 1061 w 1064"/>
                <a:gd name="T59" fmla="*/ 474 h 1064"/>
                <a:gd name="T60" fmla="*/ 1061 w 1064"/>
                <a:gd name="T61" fmla="*/ 590 h 1064"/>
                <a:gd name="T62" fmla="*/ 1037 w 1064"/>
                <a:gd name="T63" fmla="*/ 699 h 1064"/>
                <a:gd name="T64" fmla="*/ 992 w 1064"/>
                <a:gd name="T65" fmla="*/ 800 h 1064"/>
                <a:gd name="T66" fmla="*/ 927 w 1064"/>
                <a:gd name="T67" fmla="*/ 888 h 1064"/>
                <a:gd name="T68" fmla="*/ 846 w 1064"/>
                <a:gd name="T69" fmla="*/ 961 h 1064"/>
                <a:gd name="T70" fmla="*/ 751 w 1064"/>
                <a:gd name="T71" fmla="*/ 1016 h 1064"/>
                <a:gd name="T72" fmla="*/ 646 w 1064"/>
                <a:gd name="T73" fmla="*/ 1052 h 1064"/>
                <a:gd name="T74" fmla="*/ 533 w 1064"/>
                <a:gd name="T75" fmla="*/ 1064 h 1064"/>
                <a:gd name="T76" fmla="*/ 418 w 1064"/>
                <a:gd name="T77" fmla="*/ 1052 h 1064"/>
                <a:gd name="T78" fmla="*/ 313 w 1064"/>
                <a:gd name="T79" fmla="*/ 1016 h 1064"/>
                <a:gd name="T80" fmla="*/ 218 w 1064"/>
                <a:gd name="T81" fmla="*/ 961 h 1064"/>
                <a:gd name="T82" fmla="*/ 137 w 1064"/>
                <a:gd name="T83" fmla="*/ 888 h 1064"/>
                <a:gd name="T84" fmla="*/ 72 w 1064"/>
                <a:gd name="T85" fmla="*/ 800 h 1064"/>
                <a:gd name="T86" fmla="*/ 27 w 1064"/>
                <a:gd name="T87" fmla="*/ 699 h 1064"/>
                <a:gd name="T88" fmla="*/ 3 w 1064"/>
                <a:gd name="T89" fmla="*/ 590 h 1064"/>
                <a:gd name="T90" fmla="*/ 3 w 1064"/>
                <a:gd name="T91" fmla="*/ 474 h 1064"/>
                <a:gd name="T92" fmla="*/ 27 w 1064"/>
                <a:gd name="T93" fmla="*/ 365 h 1064"/>
                <a:gd name="T94" fmla="*/ 72 w 1064"/>
                <a:gd name="T95" fmla="*/ 264 h 1064"/>
                <a:gd name="T96" fmla="*/ 137 w 1064"/>
                <a:gd name="T97" fmla="*/ 176 h 1064"/>
                <a:gd name="T98" fmla="*/ 218 w 1064"/>
                <a:gd name="T99" fmla="*/ 103 h 1064"/>
                <a:gd name="T100" fmla="*/ 313 w 1064"/>
                <a:gd name="T101" fmla="*/ 48 h 1064"/>
                <a:gd name="T102" fmla="*/ 418 w 1064"/>
                <a:gd name="T103" fmla="*/ 12 h 1064"/>
                <a:gd name="T104" fmla="*/ 533 w 1064"/>
                <a:gd name="T105" fmla="*/ 0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64" h="1064">
                  <a:moveTo>
                    <a:pt x="533" y="280"/>
                  </a:moveTo>
                  <a:lnTo>
                    <a:pt x="495" y="283"/>
                  </a:lnTo>
                  <a:lnTo>
                    <a:pt x="459" y="290"/>
                  </a:lnTo>
                  <a:lnTo>
                    <a:pt x="426" y="303"/>
                  </a:lnTo>
                  <a:lnTo>
                    <a:pt x="395" y="321"/>
                  </a:lnTo>
                  <a:lnTo>
                    <a:pt x="367" y="342"/>
                  </a:lnTo>
                  <a:lnTo>
                    <a:pt x="342" y="367"/>
                  </a:lnTo>
                  <a:lnTo>
                    <a:pt x="321" y="395"/>
                  </a:lnTo>
                  <a:lnTo>
                    <a:pt x="303" y="426"/>
                  </a:lnTo>
                  <a:lnTo>
                    <a:pt x="290" y="459"/>
                  </a:lnTo>
                  <a:lnTo>
                    <a:pt x="283" y="495"/>
                  </a:lnTo>
                  <a:lnTo>
                    <a:pt x="280" y="533"/>
                  </a:lnTo>
                  <a:lnTo>
                    <a:pt x="283" y="569"/>
                  </a:lnTo>
                  <a:lnTo>
                    <a:pt x="290" y="605"/>
                  </a:lnTo>
                  <a:lnTo>
                    <a:pt x="303" y="638"/>
                  </a:lnTo>
                  <a:lnTo>
                    <a:pt x="321" y="669"/>
                  </a:lnTo>
                  <a:lnTo>
                    <a:pt x="342" y="697"/>
                  </a:lnTo>
                  <a:lnTo>
                    <a:pt x="367" y="722"/>
                  </a:lnTo>
                  <a:lnTo>
                    <a:pt x="395" y="743"/>
                  </a:lnTo>
                  <a:lnTo>
                    <a:pt x="426" y="761"/>
                  </a:lnTo>
                  <a:lnTo>
                    <a:pt x="459" y="774"/>
                  </a:lnTo>
                  <a:lnTo>
                    <a:pt x="495" y="781"/>
                  </a:lnTo>
                  <a:lnTo>
                    <a:pt x="533" y="784"/>
                  </a:lnTo>
                  <a:lnTo>
                    <a:pt x="569" y="781"/>
                  </a:lnTo>
                  <a:lnTo>
                    <a:pt x="605" y="774"/>
                  </a:lnTo>
                  <a:lnTo>
                    <a:pt x="638" y="761"/>
                  </a:lnTo>
                  <a:lnTo>
                    <a:pt x="669" y="743"/>
                  </a:lnTo>
                  <a:lnTo>
                    <a:pt x="697" y="722"/>
                  </a:lnTo>
                  <a:lnTo>
                    <a:pt x="722" y="697"/>
                  </a:lnTo>
                  <a:lnTo>
                    <a:pt x="743" y="669"/>
                  </a:lnTo>
                  <a:lnTo>
                    <a:pt x="761" y="638"/>
                  </a:lnTo>
                  <a:lnTo>
                    <a:pt x="774" y="605"/>
                  </a:lnTo>
                  <a:lnTo>
                    <a:pt x="781" y="569"/>
                  </a:lnTo>
                  <a:lnTo>
                    <a:pt x="784" y="533"/>
                  </a:lnTo>
                  <a:lnTo>
                    <a:pt x="781" y="495"/>
                  </a:lnTo>
                  <a:lnTo>
                    <a:pt x="774" y="459"/>
                  </a:lnTo>
                  <a:lnTo>
                    <a:pt x="761" y="426"/>
                  </a:lnTo>
                  <a:lnTo>
                    <a:pt x="743" y="395"/>
                  </a:lnTo>
                  <a:lnTo>
                    <a:pt x="722" y="367"/>
                  </a:lnTo>
                  <a:lnTo>
                    <a:pt x="697" y="342"/>
                  </a:lnTo>
                  <a:lnTo>
                    <a:pt x="669" y="321"/>
                  </a:lnTo>
                  <a:lnTo>
                    <a:pt x="638" y="303"/>
                  </a:lnTo>
                  <a:lnTo>
                    <a:pt x="605" y="290"/>
                  </a:lnTo>
                  <a:lnTo>
                    <a:pt x="569" y="283"/>
                  </a:lnTo>
                  <a:lnTo>
                    <a:pt x="533" y="280"/>
                  </a:lnTo>
                  <a:close/>
                  <a:moveTo>
                    <a:pt x="533" y="0"/>
                  </a:moveTo>
                  <a:lnTo>
                    <a:pt x="590" y="3"/>
                  </a:lnTo>
                  <a:lnTo>
                    <a:pt x="646" y="12"/>
                  </a:lnTo>
                  <a:lnTo>
                    <a:pt x="699" y="27"/>
                  </a:lnTo>
                  <a:lnTo>
                    <a:pt x="751" y="48"/>
                  </a:lnTo>
                  <a:lnTo>
                    <a:pt x="800" y="72"/>
                  </a:lnTo>
                  <a:lnTo>
                    <a:pt x="846" y="103"/>
                  </a:lnTo>
                  <a:lnTo>
                    <a:pt x="888" y="137"/>
                  </a:lnTo>
                  <a:lnTo>
                    <a:pt x="927" y="176"/>
                  </a:lnTo>
                  <a:lnTo>
                    <a:pt x="961" y="218"/>
                  </a:lnTo>
                  <a:lnTo>
                    <a:pt x="992" y="264"/>
                  </a:lnTo>
                  <a:lnTo>
                    <a:pt x="1016" y="313"/>
                  </a:lnTo>
                  <a:lnTo>
                    <a:pt x="1037" y="365"/>
                  </a:lnTo>
                  <a:lnTo>
                    <a:pt x="1052" y="418"/>
                  </a:lnTo>
                  <a:lnTo>
                    <a:pt x="1061" y="474"/>
                  </a:lnTo>
                  <a:lnTo>
                    <a:pt x="1064" y="533"/>
                  </a:lnTo>
                  <a:lnTo>
                    <a:pt x="1061" y="590"/>
                  </a:lnTo>
                  <a:lnTo>
                    <a:pt x="1052" y="646"/>
                  </a:lnTo>
                  <a:lnTo>
                    <a:pt x="1037" y="699"/>
                  </a:lnTo>
                  <a:lnTo>
                    <a:pt x="1016" y="751"/>
                  </a:lnTo>
                  <a:lnTo>
                    <a:pt x="992" y="800"/>
                  </a:lnTo>
                  <a:lnTo>
                    <a:pt x="961" y="846"/>
                  </a:lnTo>
                  <a:lnTo>
                    <a:pt x="927" y="888"/>
                  </a:lnTo>
                  <a:lnTo>
                    <a:pt x="888" y="927"/>
                  </a:lnTo>
                  <a:lnTo>
                    <a:pt x="846" y="961"/>
                  </a:lnTo>
                  <a:lnTo>
                    <a:pt x="800" y="992"/>
                  </a:lnTo>
                  <a:lnTo>
                    <a:pt x="751" y="1016"/>
                  </a:lnTo>
                  <a:lnTo>
                    <a:pt x="699" y="1037"/>
                  </a:lnTo>
                  <a:lnTo>
                    <a:pt x="646" y="1052"/>
                  </a:lnTo>
                  <a:lnTo>
                    <a:pt x="590" y="1061"/>
                  </a:lnTo>
                  <a:lnTo>
                    <a:pt x="533" y="1064"/>
                  </a:lnTo>
                  <a:lnTo>
                    <a:pt x="474" y="1061"/>
                  </a:lnTo>
                  <a:lnTo>
                    <a:pt x="418" y="1052"/>
                  </a:lnTo>
                  <a:lnTo>
                    <a:pt x="365" y="1037"/>
                  </a:lnTo>
                  <a:lnTo>
                    <a:pt x="313" y="1016"/>
                  </a:lnTo>
                  <a:lnTo>
                    <a:pt x="264" y="992"/>
                  </a:lnTo>
                  <a:lnTo>
                    <a:pt x="218" y="961"/>
                  </a:lnTo>
                  <a:lnTo>
                    <a:pt x="176" y="927"/>
                  </a:lnTo>
                  <a:lnTo>
                    <a:pt x="137" y="888"/>
                  </a:lnTo>
                  <a:lnTo>
                    <a:pt x="103" y="846"/>
                  </a:lnTo>
                  <a:lnTo>
                    <a:pt x="72" y="800"/>
                  </a:lnTo>
                  <a:lnTo>
                    <a:pt x="48" y="751"/>
                  </a:lnTo>
                  <a:lnTo>
                    <a:pt x="27" y="699"/>
                  </a:lnTo>
                  <a:lnTo>
                    <a:pt x="12" y="646"/>
                  </a:lnTo>
                  <a:lnTo>
                    <a:pt x="3" y="590"/>
                  </a:lnTo>
                  <a:lnTo>
                    <a:pt x="0" y="533"/>
                  </a:lnTo>
                  <a:lnTo>
                    <a:pt x="3" y="474"/>
                  </a:lnTo>
                  <a:lnTo>
                    <a:pt x="12" y="418"/>
                  </a:lnTo>
                  <a:lnTo>
                    <a:pt x="27" y="365"/>
                  </a:lnTo>
                  <a:lnTo>
                    <a:pt x="48" y="313"/>
                  </a:lnTo>
                  <a:lnTo>
                    <a:pt x="72" y="264"/>
                  </a:lnTo>
                  <a:lnTo>
                    <a:pt x="103" y="218"/>
                  </a:lnTo>
                  <a:lnTo>
                    <a:pt x="137" y="176"/>
                  </a:lnTo>
                  <a:lnTo>
                    <a:pt x="176" y="137"/>
                  </a:lnTo>
                  <a:lnTo>
                    <a:pt x="218" y="103"/>
                  </a:lnTo>
                  <a:lnTo>
                    <a:pt x="264" y="72"/>
                  </a:lnTo>
                  <a:lnTo>
                    <a:pt x="313" y="48"/>
                  </a:lnTo>
                  <a:lnTo>
                    <a:pt x="365" y="27"/>
                  </a:lnTo>
                  <a:lnTo>
                    <a:pt x="418" y="12"/>
                  </a:lnTo>
                  <a:lnTo>
                    <a:pt x="474" y="3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3" name="Freeform 25">
              <a:extLst>
                <a:ext uri="{FF2B5EF4-FFF2-40B4-BE49-F238E27FC236}">
                  <a16:creationId xmlns:a16="http://schemas.microsoft.com/office/drawing/2014/main" id="{B6C3811F-EE71-4B76-92C6-718A40BFCE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" y="1213"/>
              <a:ext cx="56" cy="56"/>
            </a:xfrm>
            <a:custGeom>
              <a:avLst/>
              <a:gdLst>
                <a:gd name="T0" fmla="*/ 197 w 392"/>
                <a:gd name="T1" fmla="*/ 0 h 392"/>
                <a:gd name="T2" fmla="*/ 231 w 392"/>
                <a:gd name="T3" fmla="*/ 3 h 392"/>
                <a:gd name="T4" fmla="*/ 265 w 392"/>
                <a:gd name="T5" fmla="*/ 12 h 392"/>
                <a:gd name="T6" fmla="*/ 295 w 392"/>
                <a:gd name="T7" fmla="*/ 26 h 392"/>
                <a:gd name="T8" fmla="*/ 323 w 392"/>
                <a:gd name="T9" fmla="*/ 45 h 392"/>
                <a:gd name="T10" fmla="*/ 346 w 392"/>
                <a:gd name="T11" fmla="*/ 69 h 392"/>
                <a:gd name="T12" fmla="*/ 366 w 392"/>
                <a:gd name="T13" fmla="*/ 96 h 392"/>
                <a:gd name="T14" fmla="*/ 380 w 392"/>
                <a:gd name="T15" fmla="*/ 127 h 392"/>
                <a:gd name="T16" fmla="*/ 389 w 392"/>
                <a:gd name="T17" fmla="*/ 159 h 392"/>
                <a:gd name="T18" fmla="*/ 392 w 392"/>
                <a:gd name="T19" fmla="*/ 195 h 392"/>
                <a:gd name="T20" fmla="*/ 389 w 392"/>
                <a:gd name="T21" fmla="*/ 231 h 392"/>
                <a:gd name="T22" fmla="*/ 380 w 392"/>
                <a:gd name="T23" fmla="*/ 263 h 392"/>
                <a:gd name="T24" fmla="*/ 366 w 392"/>
                <a:gd name="T25" fmla="*/ 294 h 392"/>
                <a:gd name="T26" fmla="*/ 346 w 392"/>
                <a:gd name="T27" fmla="*/ 321 h 392"/>
                <a:gd name="T28" fmla="*/ 323 w 392"/>
                <a:gd name="T29" fmla="*/ 345 h 392"/>
                <a:gd name="T30" fmla="*/ 295 w 392"/>
                <a:gd name="T31" fmla="*/ 364 h 392"/>
                <a:gd name="T32" fmla="*/ 265 w 392"/>
                <a:gd name="T33" fmla="*/ 378 h 392"/>
                <a:gd name="T34" fmla="*/ 231 w 392"/>
                <a:gd name="T35" fmla="*/ 387 h 392"/>
                <a:gd name="T36" fmla="*/ 197 w 392"/>
                <a:gd name="T37" fmla="*/ 392 h 392"/>
                <a:gd name="T38" fmla="*/ 161 w 392"/>
                <a:gd name="T39" fmla="*/ 387 h 392"/>
                <a:gd name="T40" fmla="*/ 127 w 392"/>
                <a:gd name="T41" fmla="*/ 378 h 392"/>
                <a:gd name="T42" fmla="*/ 97 w 392"/>
                <a:gd name="T43" fmla="*/ 364 h 392"/>
                <a:gd name="T44" fmla="*/ 69 w 392"/>
                <a:gd name="T45" fmla="*/ 345 h 392"/>
                <a:gd name="T46" fmla="*/ 46 w 392"/>
                <a:gd name="T47" fmla="*/ 321 h 392"/>
                <a:gd name="T48" fmla="*/ 26 w 392"/>
                <a:gd name="T49" fmla="*/ 294 h 392"/>
                <a:gd name="T50" fmla="*/ 12 w 392"/>
                <a:gd name="T51" fmla="*/ 263 h 392"/>
                <a:gd name="T52" fmla="*/ 3 w 392"/>
                <a:gd name="T53" fmla="*/ 231 h 392"/>
                <a:gd name="T54" fmla="*/ 0 w 392"/>
                <a:gd name="T55" fmla="*/ 195 h 392"/>
                <a:gd name="T56" fmla="*/ 3 w 392"/>
                <a:gd name="T57" fmla="*/ 159 h 392"/>
                <a:gd name="T58" fmla="*/ 12 w 392"/>
                <a:gd name="T59" fmla="*/ 127 h 392"/>
                <a:gd name="T60" fmla="*/ 26 w 392"/>
                <a:gd name="T61" fmla="*/ 96 h 392"/>
                <a:gd name="T62" fmla="*/ 46 w 392"/>
                <a:gd name="T63" fmla="*/ 69 h 392"/>
                <a:gd name="T64" fmla="*/ 69 w 392"/>
                <a:gd name="T65" fmla="*/ 45 h 392"/>
                <a:gd name="T66" fmla="*/ 97 w 392"/>
                <a:gd name="T67" fmla="*/ 26 h 392"/>
                <a:gd name="T68" fmla="*/ 127 w 392"/>
                <a:gd name="T69" fmla="*/ 12 h 392"/>
                <a:gd name="T70" fmla="*/ 161 w 392"/>
                <a:gd name="T71" fmla="*/ 3 h 392"/>
                <a:gd name="T72" fmla="*/ 197 w 392"/>
                <a:gd name="T73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2" h="392">
                  <a:moveTo>
                    <a:pt x="197" y="0"/>
                  </a:moveTo>
                  <a:lnTo>
                    <a:pt x="231" y="3"/>
                  </a:lnTo>
                  <a:lnTo>
                    <a:pt x="265" y="12"/>
                  </a:lnTo>
                  <a:lnTo>
                    <a:pt x="295" y="26"/>
                  </a:lnTo>
                  <a:lnTo>
                    <a:pt x="323" y="45"/>
                  </a:lnTo>
                  <a:lnTo>
                    <a:pt x="346" y="69"/>
                  </a:lnTo>
                  <a:lnTo>
                    <a:pt x="366" y="96"/>
                  </a:lnTo>
                  <a:lnTo>
                    <a:pt x="380" y="127"/>
                  </a:lnTo>
                  <a:lnTo>
                    <a:pt x="389" y="159"/>
                  </a:lnTo>
                  <a:lnTo>
                    <a:pt x="392" y="195"/>
                  </a:lnTo>
                  <a:lnTo>
                    <a:pt x="389" y="231"/>
                  </a:lnTo>
                  <a:lnTo>
                    <a:pt x="380" y="263"/>
                  </a:lnTo>
                  <a:lnTo>
                    <a:pt x="366" y="294"/>
                  </a:lnTo>
                  <a:lnTo>
                    <a:pt x="346" y="321"/>
                  </a:lnTo>
                  <a:lnTo>
                    <a:pt x="323" y="345"/>
                  </a:lnTo>
                  <a:lnTo>
                    <a:pt x="295" y="364"/>
                  </a:lnTo>
                  <a:lnTo>
                    <a:pt x="265" y="378"/>
                  </a:lnTo>
                  <a:lnTo>
                    <a:pt x="231" y="387"/>
                  </a:lnTo>
                  <a:lnTo>
                    <a:pt x="197" y="392"/>
                  </a:lnTo>
                  <a:lnTo>
                    <a:pt x="161" y="387"/>
                  </a:lnTo>
                  <a:lnTo>
                    <a:pt x="127" y="378"/>
                  </a:lnTo>
                  <a:lnTo>
                    <a:pt x="97" y="364"/>
                  </a:lnTo>
                  <a:lnTo>
                    <a:pt x="69" y="345"/>
                  </a:lnTo>
                  <a:lnTo>
                    <a:pt x="46" y="321"/>
                  </a:lnTo>
                  <a:lnTo>
                    <a:pt x="26" y="294"/>
                  </a:lnTo>
                  <a:lnTo>
                    <a:pt x="12" y="263"/>
                  </a:lnTo>
                  <a:lnTo>
                    <a:pt x="3" y="231"/>
                  </a:lnTo>
                  <a:lnTo>
                    <a:pt x="0" y="195"/>
                  </a:lnTo>
                  <a:lnTo>
                    <a:pt x="3" y="159"/>
                  </a:lnTo>
                  <a:lnTo>
                    <a:pt x="12" y="127"/>
                  </a:lnTo>
                  <a:lnTo>
                    <a:pt x="26" y="96"/>
                  </a:lnTo>
                  <a:lnTo>
                    <a:pt x="46" y="69"/>
                  </a:lnTo>
                  <a:lnTo>
                    <a:pt x="69" y="45"/>
                  </a:lnTo>
                  <a:lnTo>
                    <a:pt x="97" y="26"/>
                  </a:lnTo>
                  <a:lnTo>
                    <a:pt x="127" y="12"/>
                  </a:lnTo>
                  <a:lnTo>
                    <a:pt x="161" y="3"/>
                  </a:lnTo>
                  <a:lnTo>
                    <a:pt x="1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4" name="Freeform 26">
              <a:extLst>
                <a:ext uri="{FF2B5EF4-FFF2-40B4-BE49-F238E27FC236}">
                  <a16:creationId xmlns:a16="http://schemas.microsoft.com/office/drawing/2014/main" id="{D63CA1E0-BBA1-4450-BBD6-FE2BA5C652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9" y="1093"/>
              <a:ext cx="432" cy="288"/>
            </a:xfrm>
            <a:custGeom>
              <a:avLst/>
              <a:gdLst>
                <a:gd name="T0" fmla="*/ 2856 w 3024"/>
                <a:gd name="T1" fmla="*/ 0 h 2018"/>
                <a:gd name="T2" fmla="*/ 2915 w 3024"/>
                <a:gd name="T3" fmla="*/ 12 h 2018"/>
                <a:gd name="T4" fmla="*/ 2964 w 3024"/>
                <a:gd name="T5" fmla="*/ 40 h 2018"/>
                <a:gd name="T6" fmla="*/ 3001 w 3024"/>
                <a:gd name="T7" fmla="*/ 84 h 2018"/>
                <a:gd name="T8" fmla="*/ 3021 w 3024"/>
                <a:gd name="T9" fmla="*/ 139 h 2018"/>
                <a:gd name="T10" fmla="*/ 3024 w 3024"/>
                <a:gd name="T11" fmla="*/ 869 h 2018"/>
                <a:gd name="T12" fmla="*/ 3013 w 3024"/>
                <a:gd name="T13" fmla="*/ 912 h 2018"/>
                <a:gd name="T14" fmla="*/ 2982 w 3024"/>
                <a:gd name="T15" fmla="*/ 941 h 2018"/>
                <a:gd name="T16" fmla="*/ 2941 w 3024"/>
                <a:gd name="T17" fmla="*/ 954 h 2018"/>
                <a:gd name="T18" fmla="*/ 2806 w 3024"/>
                <a:gd name="T19" fmla="*/ 950 h 2018"/>
                <a:gd name="T20" fmla="*/ 2768 w 3024"/>
                <a:gd name="T21" fmla="*/ 928 h 2018"/>
                <a:gd name="T22" fmla="*/ 2747 w 3024"/>
                <a:gd name="T23" fmla="*/ 891 h 2018"/>
                <a:gd name="T24" fmla="*/ 2744 w 3024"/>
                <a:gd name="T25" fmla="*/ 562 h 2018"/>
                <a:gd name="T26" fmla="*/ 2664 w 3024"/>
                <a:gd name="T27" fmla="*/ 549 h 2018"/>
                <a:gd name="T28" fmla="*/ 2591 w 3024"/>
                <a:gd name="T29" fmla="*/ 516 h 2018"/>
                <a:gd name="T30" fmla="*/ 2532 w 3024"/>
                <a:gd name="T31" fmla="*/ 465 h 2018"/>
                <a:gd name="T32" fmla="*/ 2490 w 3024"/>
                <a:gd name="T33" fmla="*/ 399 h 2018"/>
                <a:gd name="T34" fmla="*/ 2467 w 3024"/>
                <a:gd name="T35" fmla="*/ 322 h 2018"/>
                <a:gd name="T36" fmla="*/ 560 w 3024"/>
                <a:gd name="T37" fmla="*/ 280 h 2018"/>
                <a:gd name="T38" fmla="*/ 548 w 3024"/>
                <a:gd name="T39" fmla="*/ 362 h 2018"/>
                <a:gd name="T40" fmla="*/ 515 w 3024"/>
                <a:gd name="T41" fmla="*/ 433 h 2018"/>
                <a:gd name="T42" fmla="*/ 463 w 3024"/>
                <a:gd name="T43" fmla="*/ 492 h 2018"/>
                <a:gd name="T44" fmla="*/ 398 w 3024"/>
                <a:gd name="T45" fmla="*/ 535 h 2018"/>
                <a:gd name="T46" fmla="*/ 322 w 3024"/>
                <a:gd name="T47" fmla="*/ 558 h 2018"/>
                <a:gd name="T48" fmla="*/ 280 w 3024"/>
                <a:gd name="T49" fmla="*/ 1458 h 2018"/>
                <a:gd name="T50" fmla="*/ 360 w 3024"/>
                <a:gd name="T51" fmla="*/ 1469 h 2018"/>
                <a:gd name="T52" fmla="*/ 433 w 3024"/>
                <a:gd name="T53" fmla="*/ 1502 h 2018"/>
                <a:gd name="T54" fmla="*/ 492 w 3024"/>
                <a:gd name="T55" fmla="*/ 1553 h 2018"/>
                <a:gd name="T56" fmla="*/ 534 w 3024"/>
                <a:gd name="T57" fmla="*/ 1619 h 2018"/>
                <a:gd name="T58" fmla="*/ 557 w 3024"/>
                <a:gd name="T59" fmla="*/ 1696 h 2018"/>
                <a:gd name="T60" fmla="*/ 2101 w 3024"/>
                <a:gd name="T61" fmla="*/ 1738 h 2018"/>
                <a:gd name="T62" fmla="*/ 2142 w 3024"/>
                <a:gd name="T63" fmla="*/ 1749 h 2018"/>
                <a:gd name="T64" fmla="*/ 2173 w 3024"/>
                <a:gd name="T65" fmla="*/ 1778 h 2018"/>
                <a:gd name="T66" fmla="*/ 2184 w 3024"/>
                <a:gd name="T67" fmla="*/ 1821 h 2018"/>
                <a:gd name="T68" fmla="*/ 2181 w 3024"/>
                <a:gd name="T69" fmla="*/ 1955 h 2018"/>
                <a:gd name="T70" fmla="*/ 2160 w 3024"/>
                <a:gd name="T71" fmla="*/ 1992 h 2018"/>
                <a:gd name="T72" fmla="*/ 2122 w 3024"/>
                <a:gd name="T73" fmla="*/ 2014 h 2018"/>
                <a:gd name="T74" fmla="*/ 168 w 3024"/>
                <a:gd name="T75" fmla="*/ 2018 h 2018"/>
                <a:gd name="T76" fmla="*/ 109 w 3024"/>
                <a:gd name="T77" fmla="*/ 2006 h 2018"/>
                <a:gd name="T78" fmla="*/ 60 w 3024"/>
                <a:gd name="T79" fmla="*/ 1978 h 2018"/>
                <a:gd name="T80" fmla="*/ 23 w 3024"/>
                <a:gd name="T81" fmla="*/ 1934 h 2018"/>
                <a:gd name="T82" fmla="*/ 3 w 3024"/>
                <a:gd name="T83" fmla="*/ 1879 h 2018"/>
                <a:gd name="T84" fmla="*/ 0 w 3024"/>
                <a:gd name="T85" fmla="*/ 170 h 2018"/>
                <a:gd name="T86" fmla="*/ 10 w 3024"/>
                <a:gd name="T87" fmla="*/ 110 h 2018"/>
                <a:gd name="T88" fmla="*/ 40 w 3024"/>
                <a:gd name="T89" fmla="*/ 61 h 2018"/>
                <a:gd name="T90" fmla="*/ 83 w 3024"/>
                <a:gd name="T91" fmla="*/ 24 h 2018"/>
                <a:gd name="T92" fmla="*/ 137 w 3024"/>
                <a:gd name="T93" fmla="*/ 4 h 2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024" h="2018">
                  <a:moveTo>
                    <a:pt x="168" y="0"/>
                  </a:moveTo>
                  <a:lnTo>
                    <a:pt x="2856" y="0"/>
                  </a:lnTo>
                  <a:lnTo>
                    <a:pt x="2887" y="4"/>
                  </a:lnTo>
                  <a:lnTo>
                    <a:pt x="2915" y="12"/>
                  </a:lnTo>
                  <a:lnTo>
                    <a:pt x="2941" y="24"/>
                  </a:lnTo>
                  <a:lnTo>
                    <a:pt x="2964" y="40"/>
                  </a:lnTo>
                  <a:lnTo>
                    <a:pt x="2984" y="61"/>
                  </a:lnTo>
                  <a:lnTo>
                    <a:pt x="3001" y="84"/>
                  </a:lnTo>
                  <a:lnTo>
                    <a:pt x="3014" y="110"/>
                  </a:lnTo>
                  <a:lnTo>
                    <a:pt x="3021" y="139"/>
                  </a:lnTo>
                  <a:lnTo>
                    <a:pt x="3024" y="170"/>
                  </a:lnTo>
                  <a:lnTo>
                    <a:pt x="3024" y="869"/>
                  </a:lnTo>
                  <a:lnTo>
                    <a:pt x="3021" y="891"/>
                  </a:lnTo>
                  <a:lnTo>
                    <a:pt x="3013" y="912"/>
                  </a:lnTo>
                  <a:lnTo>
                    <a:pt x="3000" y="928"/>
                  </a:lnTo>
                  <a:lnTo>
                    <a:pt x="2982" y="941"/>
                  </a:lnTo>
                  <a:lnTo>
                    <a:pt x="2962" y="950"/>
                  </a:lnTo>
                  <a:lnTo>
                    <a:pt x="2941" y="954"/>
                  </a:lnTo>
                  <a:lnTo>
                    <a:pt x="2829" y="954"/>
                  </a:lnTo>
                  <a:lnTo>
                    <a:pt x="2806" y="950"/>
                  </a:lnTo>
                  <a:lnTo>
                    <a:pt x="2786" y="941"/>
                  </a:lnTo>
                  <a:lnTo>
                    <a:pt x="2768" y="928"/>
                  </a:lnTo>
                  <a:lnTo>
                    <a:pt x="2755" y="912"/>
                  </a:lnTo>
                  <a:lnTo>
                    <a:pt x="2747" y="891"/>
                  </a:lnTo>
                  <a:lnTo>
                    <a:pt x="2744" y="869"/>
                  </a:lnTo>
                  <a:lnTo>
                    <a:pt x="2744" y="562"/>
                  </a:lnTo>
                  <a:lnTo>
                    <a:pt x="2702" y="558"/>
                  </a:lnTo>
                  <a:lnTo>
                    <a:pt x="2664" y="549"/>
                  </a:lnTo>
                  <a:lnTo>
                    <a:pt x="2626" y="535"/>
                  </a:lnTo>
                  <a:lnTo>
                    <a:pt x="2591" y="516"/>
                  </a:lnTo>
                  <a:lnTo>
                    <a:pt x="2561" y="492"/>
                  </a:lnTo>
                  <a:lnTo>
                    <a:pt x="2532" y="465"/>
                  </a:lnTo>
                  <a:lnTo>
                    <a:pt x="2509" y="433"/>
                  </a:lnTo>
                  <a:lnTo>
                    <a:pt x="2490" y="399"/>
                  </a:lnTo>
                  <a:lnTo>
                    <a:pt x="2476" y="362"/>
                  </a:lnTo>
                  <a:lnTo>
                    <a:pt x="2467" y="322"/>
                  </a:lnTo>
                  <a:lnTo>
                    <a:pt x="2464" y="280"/>
                  </a:lnTo>
                  <a:lnTo>
                    <a:pt x="560" y="280"/>
                  </a:lnTo>
                  <a:lnTo>
                    <a:pt x="557" y="322"/>
                  </a:lnTo>
                  <a:lnTo>
                    <a:pt x="548" y="362"/>
                  </a:lnTo>
                  <a:lnTo>
                    <a:pt x="534" y="399"/>
                  </a:lnTo>
                  <a:lnTo>
                    <a:pt x="515" y="433"/>
                  </a:lnTo>
                  <a:lnTo>
                    <a:pt x="492" y="465"/>
                  </a:lnTo>
                  <a:lnTo>
                    <a:pt x="463" y="492"/>
                  </a:lnTo>
                  <a:lnTo>
                    <a:pt x="433" y="516"/>
                  </a:lnTo>
                  <a:lnTo>
                    <a:pt x="398" y="535"/>
                  </a:lnTo>
                  <a:lnTo>
                    <a:pt x="360" y="549"/>
                  </a:lnTo>
                  <a:lnTo>
                    <a:pt x="322" y="558"/>
                  </a:lnTo>
                  <a:lnTo>
                    <a:pt x="280" y="562"/>
                  </a:lnTo>
                  <a:lnTo>
                    <a:pt x="280" y="1458"/>
                  </a:lnTo>
                  <a:lnTo>
                    <a:pt x="322" y="1460"/>
                  </a:lnTo>
                  <a:lnTo>
                    <a:pt x="360" y="1469"/>
                  </a:lnTo>
                  <a:lnTo>
                    <a:pt x="398" y="1483"/>
                  </a:lnTo>
                  <a:lnTo>
                    <a:pt x="433" y="1502"/>
                  </a:lnTo>
                  <a:lnTo>
                    <a:pt x="463" y="1526"/>
                  </a:lnTo>
                  <a:lnTo>
                    <a:pt x="492" y="1553"/>
                  </a:lnTo>
                  <a:lnTo>
                    <a:pt x="515" y="1585"/>
                  </a:lnTo>
                  <a:lnTo>
                    <a:pt x="534" y="1619"/>
                  </a:lnTo>
                  <a:lnTo>
                    <a:pt x="548" y="1656"/>
                  </a:lnTo>
                  <a:lnTo>
                    <a:pt x="557" y="1696"/>
                  </a:lnTo>
                  <a:lnTo>
                    <a:pt x="560" y="1738"/>
                  </a:lnTo>
                  <a:lnTo>
                    <a:pt x="2101" y="1738"/>
                  </a:lnTo>
                  <a:lnTo>
                    <a:pt x="2122" y="1740"/>
                  </a:lnTo>
                  <a:lnTo>
                    <a:pt x="2142" y="1749"/>
                  </a:lnTo>
                  <a:lnTo>
                    <a:pt x="2160" y="1762"/>
                  </a:lnTo>
                  <a:lnTo>
                    <a:pt x="2173" y="1778"/>
                  </a:lnTo>
                  <a:lnTo>
                    <a:pt x="2181" y="1799"/>
                  </a:lnTo>
                  <a:lnTo>
                    <a:pt x="2184" y="1821"/>
                  </a:lnTo>
                  <a:lnTo>
                    <a:pt x="2184" y="1933"/>
                  </a:lnTo>
                  <a:lnTo>
                    <a:pt x="2181" y="1955"/>
                  </a:lnTo>
                  <a:lnTo>
                    <a:pt x="2173" y="1976"/>
                  </a:lnTo>
                  <a:lnTo>
                    <a:pt x="2160" y="1992"/>
                  </a:lnTo>
                  <a:lnTo>
                    <a:pt x="2142" y="2005"/>
                  </a:lnTo>
                  <a:lnTo>
                    <a:pt x="2122" y="2014"/>
                  </a:lnTo>
                  <a:lnTo>
                    <a:pt x="2101" y="2018"/>
                  </a:lnTo>
                  <a:lnTo>
                    <a:pt x="168" y="2018"/>
                  </a:lnTo>
                  <a:lnTo>
                    <a:pt x="137" y="2014"/>
                  </a:lnTo>
                  <a:lnTo>
                    <a:pt x="109" y="2006"/>
                  </a:lnTo>
                  <a:lnTo>
                    <a:pt x="83" y="1994"/>
                  </a:lnTo>
                  <a:lnTo>
                    <a:pt x="60" y="1978"/>
                  </a:lnTo>
                  <a:lnTo>
                    <a:pt x="40" y="1957"/>
                  </a:lnTo>
                  <a:lnTo>
                    <a:pt x="23" y="1934"/>
                  </a:lnTo>
                  <a:lnTo>
                    <a:pt x="10" y="1908"/>
                  </a:lnTo>
                  <a:lnTo>
                    <a:pt x="3" y="1879"/>
                  </a:lnTo>
                  <a:lnTo>
                    <a:pt x="0" y="1850"/>
                  </a:lnTo>
                  <a:lnTo>
                    <a:pt x="0" y="170"/>
                  </a:lnTo>
                  <a:lnTo>
                    <a:pt x="3" y="139"/>
                  </a:lnTo>
                  <a:lnTo>
                    <a:pt x="10" y="110"/>
                  </a:lnTo>
                  <a:lnTo>
                    <a:pt x="23" y="84"/>
                  </a:lnTo>
                  <a:lnTo>
                    <a:pt x="40" y="61"/>
                  </a:lnTo>
                  <a:lnTo>
                    <a:pt x="60" y="40"/>
                  </a:lnTo>
                  <a:lnTo>
                    <a:pt x="83" y="24"/>
                  </a:lnTo>
                  <a:lnTo>
                    <a:pt x="109" y="12"/>
                  </a:lnTo>
                  <a:lnTo>
                    <a:pt x="137" y="4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5" name="Freeform 27">
              <a:extLst>
                <a:ext uri="{FF2B5EF4-FFF2-40B4-BE49-F238E27FC236}">
                  <a16:creationId xmlns:a16="http://schemas.microsoft.com/office/drawing/2014/main" id="{D50B48B7-CDDD-4E90-A289-F52F7483C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81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6" name="Freeform 28">
              <a:extLst>
                <a:ext uri="{FF2B5EF4-FFF2-40B4-BE49-F238E27FC236}">
                  <a16:creationId xmlns:a16="http://schemas.microsoft.com/office/drawing/2014/main" id="{EBD3C0CE-05B8-4DF7-BC7E-AE1EF4B78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17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7" name="Freeform 29">
              <a:extLst>
                <a:ext uri="{FF2B5EF4-FFF2-40B4-BE49-F238E27FC236}">
                  <a16:creationId xmlns:a16="http://schemas.microsoft.com/office/drawing/2014/main" id="{9BC374EB-7360-4848-A516-97AF062D5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253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grpSp>
        <p:nvGrpSpPr>
          <p:cNvPr id="78" name="Group 155">
            <a:extLst>
              <a:ext uri="{FF2B5EF4-FFF2-40B4-BE49-F238E27FC236}">
                <a16:creationId xmlns:a16="http://schemas.microsoft.com/office/drawing/2014/main" id="{4F6F9BB5-8498-4C2D-A650-9E48B1C5E77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604161" y="4366593"/>
            <a:ext cx="281095" cy="281095"/>
            <a:chOff x="3291" y="2116"/>
            <a:chExt cx="480" cy="480"/>
          </a:xfrm>
          <a:solidFill>
            <a:schemeClr val="accent5"/>
          </a:solidFill>
        </p:grpSpPr>
        <p:sp>
          <p:nvSpPr>
            <p:cNvPr id="79" name="Freeform 157">
              <a:extLst>
                <a:ext uri="{FF2B5EF4-FFF2-40B4-BE49-F238E27FC236}">
                  <a16:creationId xmlns:a16="http://schemas.microsoft.com/office/drawing/2014/main" id="{99C34D80-6107-49E4-B14A-2DC0FE530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Freeform 158">
              <a:extLst>
                <a:ext uri="{FF2B5EF4-FFF2-40B4-BE49-F238E27FC236}">
                  <a16:creationId xmlns:a16="http://schemas.microsoft.com/office/drawing/2014/main" id="{D092A091-8C60-4C0E-9C76-59F6F1B93F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1" name="Rectángulo 80">
            <a:extLst>
              <a:ext uri="{FF2B5EF4-FFF2-40B4-BE49-F238E27FC236}">
                <a16:creationId xmlns:a16="http://schemas.microsoft.com/office/drawing/2014/main" id="{E92F5E2D-03F4-4D6C-A000-B52EF14EAC6C}"/>
              </a:ext>
            </a:extLst>
          </p:cNvPr>
          <p:cNvSpPr/>
          <p:nvPr/>
        </p:nvSpPr>
        <p:spPr>
          <a:xfrm>
            <a:off x="9869782" y="4344081"/>
            <a:ext cx="20903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120,0 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pic>
        <p:nvPicPr>
          <p:cNvPr id="1026" name="Picture 2" descr="Resultado de imagen para mec">
            <a:extLst>
              <a:ext uri="{FF2B5EF4-FFF2-40B4-BE49-F238E27FC236}">
                <a16:creationId xmlns:a16="http://schemas.microsoft.com/office/drawing/2014/main" id="{EF43F61B-0F05-4F0E-AA10-D013F43E90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9" b="19230"/>
          <a:stretch/>
        </p:blipFill>
        <p:spPr bwMode="auto">
          <a:xfrm>
            <a:off x="1324581" y="3034467"/>
            <a:ext cx="937949" cy="44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7965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36" grpId="0" autoUpdateAnimBg="0"/>
      <p:bldP spid="39" grpId="0"/>
      <p:bldP spid="40" grpId="0"/>
      <p:bldP spid="41" grpId="0" autoUpdateAnimBg="0"/>
      <p:bldP spid="4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>
            <a:extLst>
              <a:ext uri="{FF2B5EF4-FFF2-40B4-BE49-F238E27FC236}">
                <a16:creationId xmlns:a16="http://schemas.microsoft.com/office/drawing/2014/main" id="{1FCE7519-9A78-C24A-95FE-3F1964D72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373" y="389884"/>
            <a:ext cx="10407339" cy="1282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1219170">
              <a:defRPr/>
            </a:pPr>
            <a:r>
              <a:rPr lang="es-ES" sz="2667" dirty="0">
                <a:solidFill>
                  <a:srgbClr val="253D90"/>
                </a:solidFill>
                <a:latin typeface="+mj-lt"/>
              </a:rPr>
              <a:t>Diseñamos y ejecutamos programas, proyectos y servicios que brinden herramientas para el crecimiento de las empresas</a:t>
            </a:r>
          </a:p>
          <a:p>
            <a:pPr>
              <a:lnSpc>
                <a:spcPct val="90000"/>
              </a:lnSpc>
            </a:pPr>
            <a:endParaRPr lang="es-CO" sz="2667" dirty="0">
              <a:solidFill>
                <a:srgbClr val="253D90"/>
              </a:solidFill>
              <a:latin typeface="+mj-lt"/>
            </a:endParaRPr>
          </a:p>
        </p:txBody>
      </p:sp>
      <p:sp>
        <p:nvSpPr>
          <p:cNvPr id="15" name="Arc 34">
            <a:extLst>
              <a:ext uri="{FF2B5EF4-FFF2-40B4-BE49-F238E27FC236}">
                <a16:creationId xmlns:a16="http://schemas.microsoft.com/office/drawing/2014/main" id="{E162F3AA-ADF4-4BD0-8A1A-08A8EEA9EFB5}"/>
              </a:ext>
            </a:extLst>
          </p:cNvPr>
          <p:cNvSpPr/>
          <p:nvPr/>
        </p:nvSpPr>
        <p:spPr>
          <a:xfrm rot="18819844">
            <a:off x="-114840" y="115318"/>
            <a:ext cx="1449312" cy="1475265"/>
          </a:xfrm>
          <a:prstGeom prst="arc">
            <a:avLst>
              <a:gd name="adj1" fmla="val 16196098"/>
              <a:gd name="adj2" fmla="val 15344087"/>
            </a:avLst>
          </a:prstGeom>
          <a:noFill/>
          <a:ln w="373063" cap="rnd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1388DFC0-E327-4B6F-824A-EDEB165BF1F5}"/>
              </a:ext>
            </a:extLst>
          </p:cNvPr>
          <p:cNvSpPr/>
          <p:nvPr/>
        </p:nvSpPr>
        <p:spPr>
          <a:xfrm>
            <a:off x="-57401" y="170533"/>
            <a:ext cx="1334433" cy="1335712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 sz="2400"/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C3554177-BAA0-480A-8B13-E377B5A84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72" y="444132"/>
            <a:ext cx="940744" cy="93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s-ES_tradnl" sz="6667" b="1" dirty="0">
                <a:solidFill>
                  <a:schemeClr val="tx2"/>
                </a:solidFill>
                <a:latin typeface="AmpleSoft-Bold" panose="02000000000000000000" pitchFamily="50" charset="0"/>
                <a:cs typeface="AmpleSoft Bold"/>
              </a:rPr>
              <a:t>3</a:t>
            </a:r>
            <a:endParaRPr lang="da-DK" sz="6667" b="1" dirty="0">
              <a:solidFill>
                <a:schemeClr val="tx2"/>
              </a:solidFill>
              <a:latin typeface="AmpleSoft Bold"/>
              <a:cs typeface="AmpleSoft Bold"/>
            </a:endParaRPr>
          </a:p>
        </p:txBody>
      </p:sp>
      <p:sp>
        <p:nvSpPr>
          <p:cNvPr id="39" name="object 4">
            <a:extLst>
              <a:ext uri="{FF2B5EF4-FFF2-40B4-BE49-F238E27FC236}">
                <a16:creationId xmlns:a16="http://schemas.microsoft.com/office/drawing/2014/main" id="{80343365-E42F-49B3-BD48-32E55E319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5628" y="1599766"/>
            <a:ext cx="4365779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8127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O" altLang="es-CO" sz="2667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Herramientas para Innovar</a:t>
            </a:r>
            <a:endParaRPr kumimoji="0" lang="es-CO" altLang="es-CO" sz="2667" b="0" i="0" u="none" strike="noStrike" kern="1200" cap="none" spc="0" normalizeH="0" baseline="0" noProof="0" dirty="0">
              <a:ln>
                <a:noFill/>
              </a:ln>
              <a:solidFill>
                <a:srgbClr val="FF0353"/>
              </a:solidFill>
              <a:effectLst/>
              <a:uLnTx/>
              <a:uFillTx/>
              <a:latin typeface="AmpleSoft-Bold"/>
              <a:ea typeface="+mn-ea"/>
              <a:cs typeface="Calibri" panose="020F0502020204030204" pitchFamily="34" charset="0"/>
            </a:endParaRPr>
          </a:p>
        </p:txBody>
      </p:sp>
      <p:sp>
        <p:nvSpPr>
          <p:cNvPr id="17" name="Text Box 2">
            <a:extLst>
              <a:ext uri="{FF2B5EF4-FFF2-40B4-BE49-F238E27FC236}">
                <a16:creationId xmlns:a16="http://schemas.microsoft.com/office/drawing/2014/main" id="{8ADA9DB3-D0BB-4976-A6E3-4E5E0FEF2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5491" y="2232970"/>
            <a:ext cx="500209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Acelerar el crecimiento de emprendimientos dinámicos al mas alto nivela través del acompañamiento en estrategia.</a:t>
            </a:r>
            <a:endParaRPr lang="es-CO" altLang="es-CO" sz="1800" b="1" dirty="0">
              <a:solidFill>
                <a:srgbClr val="595959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133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300</a:t>
            </a:r>
            <a:r>
              <a:rPr lang="es-CO" altLang="es-CO" sz="1800" b="1" dirty="0">
                <a:solidFill>
                  <a:srgbClr val="59595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	</a:t>
            </a:r>
            <a:r>
              <a:rPr lang="es-CO" altLang="es-CO" sz="1600" dirty="0">
                <a:solidFill>
                  <a:srgbClr val="253D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Emprendimientos impactados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endParaRPr lang="es-CO" altLang="es-CO" sz="1800" dirty="0">
              <a:solidFill>
                <a:srgbClr val="595959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117" lvl="1" indent="0" defTabSz="609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endParaRPr kumimoji="1" lang="es-ES_tradnl" sz="1867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Picture 2" descr="C:\Users\mtorres\Dropbox (ccc)\Carpeta del equipo ccc\5. LOGOS PROGRAMAS\Valle E\Valle E - Logo.png">
            <a:extLst>
              <a:ext uri="{FF2B5EF4-FFF2-40B4-BE49-F238E27FC236}">
                <a16:creationId xmlns:a16="http://schemas.microsoft.com/office/drawing/2014/main" id="{BDD882E7-D2A3-4338-A720-F24974B4A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8172" y="2659373"/>
            <a:ext cx="1305317" cy="5412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F0CC08DB-B78D-4E80-B0C6-CC1EF4B3DAAA}"/>
              </a:ext>
            </a:extLst>
          </p:cNvPr>
          <p:cNvCxnSpPr>
            <a:cxnSpLocks/>
          </p:cNvCxnSpPr>
          <p:nvPr/>
        </p:nvCxnSpPr>
        <p:spPr>
          <a:xfrm flipV="1">
            <a:off x="3848435" y="3368938"/>
            <a:ext cx="5838904" cy="36105"/>
          </a:xfrm>
          <a:prstGeom prst="line">
            <a:avLst/>
          </a:prstGeom>
          <a:ln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Box 2">
            <a:extLst>
              <a:ext uri="{FF2B5EF4-FFF2-40B4-BE49-F238E27FC236}">
                <a16:creationId xmlns:a16="http://schemas.microsoft.com/office/drawing/2014/main" id="{CC6F92F5-546D-4E76-9143-9CDE03E734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435" y="3555559"/>
            <a:ext cx="5245987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Escalar modelos de negocio a través de la reestructuración de la estrategia para impulsar el desarrollo económico y social de la región</a:t>
            </a:r>
            <a:endParaRPr lang="es-CO" altLang="es-CO" sz="1800" b="1" dirty="0">
              <a:solidFill>
                <a:srgbClr val="595959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133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75 </a:t>
            </a:r>
            <a:r>
              <a:rPr lang="es-CO" altLang="es-CO" sz="1600" dirty="0">
                <a:solidFill>
                  <a:srgbClr val="253D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Empresas impactadas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endParaRPr lang="es-CO" altLang="es-CO" sz="1800" dirty="0">
              <a:solidFill>
                <a:srgbClr val="595959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117" lvl="1" indent="0" defTabSz="609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endParaRPr kumimoji="1" lang="es-ES_tradnl" sz="1867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Imagen 97" descr="4.png">
            <a:extLst>
              <a:ext uri="{FF2B5EF4-FFF2-40B4-BE49-F238E27FC236}">
                <a16:creationId xmlns:a16="http://schemas.microsoft.com/office/drawing/2014/main" id="{E62809B1-B09B-41A4-AD02-77C6A57D64F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7032" y="3744785"/>
            <a:ext cx="2170047" cy="485021"/>
          </a:xfrm>
          <a:prstGeom prst="rect">
            <a:avLst/>
          </a:prstGeom>
        </p:spPr>
      </p:pic>
      <p:sp>
        <p:nvSpPr>
          <p:cNvPr id="22" name="Text Box 2">
            <a:extLst>
              <a:ext uri="{FF2B5EF4-FFF2-40B4-BE49-F238E27FC236}">
                <a16:creationId xmlns:a16="http://schemas.microsoft.com/office/drawing/2014/main" id="{9688CB61-495B-457A-8DFF-2C4CF79F4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5491" y="5077666"/>
            <a:ext cx="6212311" cy="1405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377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Impulsar la productividad de las empresas a través de mentorías al mas alto nivel, liderado por su Foro de Presidentes, donde presidentes de grandes empresas, asesoran a sus pares a través de una metodología definida</a:t>
            </a:r>
            <a:endParaRPr lang="es-CO" altLang="es-CO" sz="1800" b="1" dirty="0">
              <a:solidFill>
                <a:srgbClr val="595959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133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20</a:t>
            </a:r>
            <a:r>
              <a:rPr lang="es-CO" altLang="es-CO" sz="1800" b="1" dirty="0">
                <a:solidFill>
                  <a:srgbClr val="59595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s-CO" altLang="es-CO" sz="1600" dirty="0">
                <a:solidFill>
                  <a:srgbClr val="253D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Empresas impactadas</a:t>
            </a:r>
            <a:endParaRPr lang="es-ES_tradnl" sz="1600" dirty="0">
              <a:solidFill>
                <a:srgbClr val="253D9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786DC504-3F5D-4749-B013-22C359DBBB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784" t="11669" r="24314" b="36858"/>
          <a:stretch/>
        </p:blipFill>
        <p:spPr>
          <a:xfrm>
            <a:off x="1985628" y="5258234"/>
            <a:ext cx="1187407" cy="781349"/>
          </a:xfrm>
          <a:prstGeom prst="rect">
            <a:avLst/>
          </a:prstGeom>
        </p:spPr>
      </p:pic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76F391C0-0596-46F2-BA7D-6697E9ED92B0}"/>
              </a:ext>
            </a:extLst>
          </p:cNvPr>
          <p:cNvCxnSpPr>
            <a:cxnSpLocks/>
          </p:cNvCxnSpPr>
          <p:nvPr/>
        </p:nvCxnSpPr>
        <p:spPr>
          <a:xfrm>
            <a:off x="3848435" y="5077666"/>
            <a:ext cx="5755959" cy="0"/>
          </a:xfrm>
          <a:prstGeom prst="line">
            <a:avLst/>
          </a:prstGeom>
          <a:ln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155">
            <a:extLst>
              <a:ext uri="{FF2B5EF4-FFF2-40B4-BE49-F238E27FC236}">
                <a16:creationId xmlns:a16="http://schemas.microsoft.com/office/drawing/2014/main" id="{61A96984-657E-4FEA-9875-F8E527E09C5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818778" y="3913764"/>
            <a:ext cx="281095" cy="281095"/>
            <a:chOff x="3291" y="2116"/>
            <a:chExt cx="480" cy="480"/>
          </a:xfrm>
          <a:solidFill>
            <a:schemeClr val="accent5"/>
          </a:solidFill>
        </p:grpSpPr>
        <p:sp>
          <p:nvSpPr>
            <p:cNvPr id="29" name="Freeform 157">
              <a:extLst>
                <a:ext uri="{FF2B5EF4-FFF2-40B4-BE49-F238E27FC236}">
                  <a16:creationId xmlns:a16="http://schemas.microsoft.com/office/drawing/2014/main" id="{30791DC2-1352-4CCF-AF56-227839FFC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158">
              <a:extLst>
                <a:ext uri="{FF2B5EF4-FFF2-40B4-BE49-F238E27FC236}">
                  <a16:creationId xmlns:a16="http://schemas.microsoft.com/office/drawing/2014/main" id="{44F75E1A-B3E6-4DFF-A7EB-A10F5307FE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1" name="Rectángulo 30">
            <a:extLst>
              <a:ext uri="{FF2B5EF4-FFF2-40B4-BE49-F238E27FC236}">
                <a16:creationId xmlns:a16="http://schemas.microsoft.com/office/drawing/2014/main" id="{731C9012-8FB0-4F76-8E90-42727B6AFA83}"/>
              </a:ext>
            </a:extLst>
          </p:cNvPr>
          <p:cNvSpPr/>
          <p:nvPr/>
        </p:nvSpPr>
        <p:spPr>
          <a:xfrm>
            <a:off x="10084399" y="3891252"/>
            <a:ext cx="20613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$365,0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 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grpSp>
        <p:nvGrpSpPr>
          <p:cNvPr id="50" name="Group 155">
            <a:extLst>
              <a:ext uri="{FF2B5EF4-FFF2-40B4-BE49-F238E27FC236}">
                <a16:creationId xmlns:a16="http://schemas.microsoft.com/office/drawing/2014/main" id="{697193EA-687F-44F6-A704-4CF40AF71B0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818778" y="2340730"/>
            <a:ext cx="281095" cy="281095"/>
            <a:chOff x="3291" y="2116"/>
            <a:chExt cx="480" cy="480"/>
          </a:xfrm>
          <a:solidFill>
            <a:schemeClr val="accent5"/>
          </a:solidFill>
        </p:grpSpPr>
        <p:sp>
          <p:nvSpPr>
            <p:cNvPr id="51" name="Freeform 157">
              <a:extLst>
                <a:ext uri="{FF2B5EF4-FFF2-40B4-BE49-F238E27FC236}">
                  <a16:creationId xmlns:a16="http://schemas.microsoft.com/office/drawing/2014/main" id="{6EE20ED0-1EB2-4CA7-AC89-55AE154755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158">
              <a:extLst>
                <a:ext uri="{FF2B5EF4-FFF2-40B4-BE49-F238E27FC236}">
                  <a16:creationId xmlns:a16="http://schemas.microsoft.com/office/drawing/2014/main" id="{7FB3D122-D238-4CDA-A86D-3C536C61CE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3" name="Rectángulo 52">
            <a:extLst>
              <a:ext uri="{FF2B5EF4-FFF2-40B4-BE49-F238E27FC236}">
                <a16:creationId xmlns:a16="http://schemas.microsoft.com/office/drawing/2014/main" id="{A15E085E-8CC3-4566-B4B8-3B5D9D84768A}"/>
              </a:ext>
            </a:extLst>
          </p:cNvPr>
          <p:cNvSpPr/>
          <p:nvPr/>
        </p:nvSpPr>
        <p:spPr>
          <a:xfrm>
            <a:off x="10084398" y="2318218"/>
            <a:ext cx="19485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$88,0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8EAD6D88-D1FF-458A-A8F9-815199F49F40}"/>
              </a:ext>
            </a:extLst>
          </p:cNvPr>
          <p:cNvSpPr/>
          <p:nvPr/>
        </p:nvSpPr>
        <p:spPr>
          <a:xfrm>
            <a:off x="10067876" y="2605682"/>
            <a:ext cx="24914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$90,0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ingreso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grpSp>
        <p:nvGrpSpPr>
          <p:cNvPr id="55" name="Group 22">
            <a:extLst>
              <a:ext uri="{FF2B5EF4-FFF2-40B4-BE49-F238E27FC236}">
                <a16:creationId xmlns:a16="http://schemas.microsoft.com/office/drawing/2014/main" id="{4F313E60-52F1-409E-B36E-6D1660F1003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819538" y="2687251"/>
            <a:ext cx="294290" cy="201098"/>
            <a:chOff x="2699" y="1093"/>
            <a:chExt cx="480" cy="328"/>
          </a:xfrm>
          <a:solidFill>
            <a:schemeClr val="accent5"/>
          </a:solidFill>
        </p:grpSpPr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49CD04BC-D776-4DE3-938F-5EE8A2AACD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1" y="1161"/>
              <a:ext cx="152" cy="152"/>
            </a:xfrm>
            <a:custGeom>
              <a:avLst/>
              <a:gdLst>
                <a:gd name="T0" fmla="*/ 495 w 1064"/>
                <a:gd name="T1" fmla="*/ 283 h 1064"/>
                <a:gd name="T2" fmla="*/ 426 w 1064"/>
                <a:gd name="T3" fmla="*/ 303 h 1064"/>
                <a:gd name="T4" fmla="*/ 367 w 1064"/>
                <a:gd name="T5" fmla="*/ 342 h 1064"/>
                <a:gd name="T6" fmla="*/ 321 w 1064"/>
                <a:gd name="T7" fmla="*/ 395 h 1064"/>
                <a:gd name="T8" fmla="*/ 290 w 1064"/>
                <a:gd name="T9" fmla="*/ 459 h 1064"/>
                <a:gd name="T10" fmla="*/ 280 w 1064"/>
                <a:gd name="T11" fmla="*/ 533 h 1064"/>
                <a:gd name="T12" fmla="*/ 290 w 1064"/>
                <a:gd name="T13" fmla="*/ 605 h 1064"/>
                <a:gd name="T14" fmla="*/ 321 w 1064"/>
                <a:gd name="T15" fmla="*/ 669 h 1064"/>
                <a:gd name="T16" fmla="*/ 367 w 1064"/>
                <a:gd name="T17" fmla="*/ 722 h 1064"/>
                <a:gd name="T18" fmla="*/ 426 w 1064"/>
                <a:gd name="T19" fmla="*/ 761 h 1064"/>
                <a:gd name="T20" fmla="*/ 495 w 1064"/>
                <a:gd name="T21" fmla="*/ 781 h 1064"/>
                <a:gd name="T22" fmla="*/ 569 w 1064"/>
                <a:gd name="T23" fmla="*/ 781 h 1064"/>
                <a:gd name="T24" fmla="*/ 638 w 1064"/>
                <a:gd name="T25" fmla="*/ 761 h 1064"/>
                <a:gd name="T26" fmla="*/ 697 w 1064"/>
                <a:gd name="T27" fmla="*/ 722 h 1064"/>
                <a:gd name="T28" fmla="*/ 743 w 1064"/>
                <a:gd name="T29" fmla="*/ 669 h 1064"/>
                <a:gd name="T30" fmla="*/ 774 w 1064"/>
                <a:gd name="T31" fmla="*/ 605 h 1064"/>
                <a:gd name="T32" fmla="*/ 784 w 1064"/>
                <a:gd name="T33" fmla="*/ 533 h 1064"/>
                <a:gd name="T34" fmla="*/ 774 w 1064"/>
                <a:gd name="T35" fmla="*/ 459 h 1064"/>
                <a:gd name="T36" fmla="*/ 743 w 1064"/>
                <a:gd name="T37" fmla="*/ 395 h 1064"/>
                <a:gd name="T38" fmla="*/ 697 w 1064"/>
                <a:gd name="T39" fmla="*/ 342 h 1064"/>
                <a:gd name="T40" fmla="*/ 638 w 1064"/>
                <a:gd name="T41" fmla="*/ 303 h 1064"/>
                <a:gd name="T42" fmla="*/ 569 w 1064"/>
                <a:gd name="T43" fmla="*/ 283 h 1064"/>
                <a:gd name="T44" fmla="*/ 533 w 1064"/>
                <a:gd name="T45" fmla="*/ 0 h 1064"/>
                <a:gd name="T46" fmla="*/ 646 w 1064"/>
                <a:gd name="T47" fmla="*/ 12 h 1064"/>
                <a:gd name="T48" fmla="*/ 751 w 1064"/>
                <a:gd name="T49" fmla="*/ 48 h 1064"/>
                <a:gd name="T50" fmla="*/ 846 w 1064"/>
                <a:gd name="T51" fmla="*/ 103 h 1064"/>
                <a:gd name="T52" fmla="*/ 927 w 1064"/>
                <a:gd name="T53" fmla="*/ 176 h 1064"/>
                <a:gd name="T54" fmla="*/ 992 w 1064"/>
                <a:gd name="T55" fmla="*/ 264 h 1064"/>
                <a:gd name="T56" fmla="*/ 1037 w 1064"/>
                <a:gd name="T57" fmla="*/ 365 h 1064"/>
                <a:gd name="T58" fmla="*/ 1061 w 1064"/>
                <a:gd name="T59" fmla="*/ 474 h 1064"/>
                <a:gd name="T60" fmla="*/ 1061 w 1064"/>
                <a:gd name="T61" fmla="*/ 590 h 1064"/>
                <a:gd name="T62" fmla="*/ 1037 w 1064"/>
                <a:gd name="T63" fmla="*/ 699 h 1064"/>
                <a:gd name="T64" fmla="*/ 992 w 1064"/>
                <a:gd name="T65" fmla="*/ 800 h 1064"/>
                <a:gd name="T66" fmla="*/ 927 w 1064"/>
                <a:gd name="T67" fmla="*/ 888 h 1064"/>
                <a:gd name="T68" fmla="*/ 846 w 1064"/>
                <a:gd name="T69" fmla="*/ 961 h 1064"/>
                <a:gd name="T70" fmla="*/ 751 w 1064"/>
                <a:gd name="T71" fmla="*/ 1016 h 1064"/>
                <a:gd name="T72" fmla="*/ 646 w 1064"/>
                <a:gd name="T73" fmla="*/ 1052 h 1064"/>
                <a:gd name="T74" fmla="*/ 533 w 1064"/>
                <a:gd name="T75" fmla="*/ 1064 h 1064"/>
                <a:gd name="T76" fmla="*/ 418 w 1064"/>
                <a:gd name="T77" fmla="*/ 1052 h 1064"/>
                <a:gd name="T78" fmla="*/ 313 w 1064"/>
                <a:gd name="T79" fmla="*/ 1016 h 1064"/>
                <a:gd name="T80" fmla="*/ 218 w 1064"/>
                <a:gd name="T81" fmla="*/ 961 h 1064"/>
                <a:gd name="T82" fmla="*/ 137 w 1064"/>
                <a:gd name="T83" fmla="*/ 888 h 1064"/>
                <a:gd name="T84" fmla="*/ 72 w 1064"/>
                <a:gd name="T85" fmla="*/ 800 h 1064"/>
                <a:gd name="T86" fmla="*/ 27 w 1064"/>
                <a:gd name="T87" fmla="*/ 699 h 1064"/>
                <a:gd name="T88" fmla="*/ 3 w 1064"/>
                <a:gd name="T89" fmla="*/ 590 h 1064"/>
                <a:gd name="T90" fmla="*/ 3 w 1064"/>
                <a:gd name="T91" fmla="*/ 474 h 1064"/>
                <a:gd name="T92" fmla="*/ 27 w 1064"/>
                <a:gd name="T93" fmla="*/ 365 h 1064"/>
                <a:gd name="T94" fmla="*/ 72 w 1064"/>
                <a:gd name="T95" fmla="*/ 264 h 1064"/>
                <a:gd name="T96" fmla="*/ 137 w 1064"/>
                <a:gd name="T97" fmla="*/ 176 h 1064"/>
                <a:gd name="T98" fmla="*/ 218 w 1064"/>
                <a:gd name="T99" fmla="*/ 103 h 1064"/>
                <a:gd name="T100" fmla="*/ 313 w 1064"/>
                <a:gd name="T101" fmla="*/ 48 h 1064"/>
                <a:gd name="T102" fmla="*/ 418 w 1064"/>
                <a:gd name="T103" fmla="*/ 12 h 1064"/>
                <a:gd name="T104" fmla="*/ 533 w 1064"/>
                <a:gd name="T105" fmla="*/ 0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64" h="1064">
                  <a:moveTo>
                    <a:pt x="533" y="280"/>
                  </a:moveTo>
                  <a:lnTo>
                    <a:pt x="495" y="283"/>
                  </a:lnTo>
                  <a:lnTo>
                    <a:pt x="459" y="290"/>
                  </a:lnTo>
                  <a:lnTo>
                    <a:pt x="426" y="303"/>
                  </a:lnTo>
                  <a:lnTo>
                    <a:pt x="395" y="321"/>
                  </a:lnTo>
                  <a:lnTo>
                    <a:pt x="367" y="342"/>
                  </a:lnTo>
                  <a:lnTo>
                    <a:pt x="342" y="367"/>
                  </a:lnTo>
                  <a:lnTo>
                    <a:pt x="321" y="395"/>
                  </a:lnTo>
                  <a:lnTo>
                    <a:pt x="303" y="426"/>
                  </a:lnTo>
                  <a:lnTo>
                    <a:pt x="290" y="459"/>
                  </a:lnTo>
                  <a:lnTo>
                    <a:pt x="283" y="495"/>
                  </a:lnTo>
                  <a:lnTo>
                    <a:pt x="280" y="533"/>
                  </a:lnTo>
                  <a:lnTo>
                    <a:pt x="283" y="569"/>
                  </a:lnTo>
                  <a:lnTo>
                    <a:pt x="290" y="605"/>
                  </a:lnTo>
                  <a:lnTo>
                    <a:pt x="303" y="638"/>
                  </a:lnTo>
                  <a:lnTo>
                    <a:pt x="321" y="669"/>
                  </a:lnTo>
                  <a:lnTo>
                    <a:pt x="342" y="697"/>
                  </a:lnTo>
                  <a:lnTo>
                    <a:pt x="367" y="722"/>
                  </a:lnTo>
                  <a:lnTo>
                    <a:pt x="395" y="743"/>
                  </a:lnTo>
                  <a:lnTo>
                    <a:pt x="426" y="761"/>
                  </a:lnTo>
                  <a:lnTo>
                    <a:pt x="459" y="774"/>
                  </a:lnTo>
                  <a:lnTo>
                    <a:pt x="495" y="781"/>
                  </a:lnTo>
                  <a:lnTo>
                    <a:pt x="533" y="784"/>
                  </a:lnTo>
                  <a:lnTo>
                    <a:pt x="569" y="781"/>
                  </a:lnTo>
                  <a:lnTo>
                    <a:pt x="605" y="774"/>
                  </a:lnTo>
                  <a:lnTo>
                    <a:pt x="638" y="761"/>
                  </a:lnTo>
                  <a:lnTo>
                    <a:pt x="669" y="743"/>
                  </a:lnTo>
                  <a:lnTo>
                    <a:pt x="697" y="722"/>
                  </a:lnTo>
                  <a:lnTo>
                    <a:pt x="722" y="697"/>
                  </a:lnTo>
                  <a:lnTo>
                    <a:pt x="743" y="669"/>
                  </a:lnTo>
                  <a:lnTo>
                    <a:pt x="761" y="638"/>
                  </a:lnTo>
                  <a:lnTo>
                    <a:pt x="774" y="605"/>
                  </a:lnTo>
                  <a:lnTo>
                    <a:pt x="781" y="569"/>
                  </a:lnTo>
                  <a:lnTo>
                    <a:pt x="784" y="533"/>
                  </a:lnTo>
                  <a:lnTo>
                    <a:pt x="781" y="495"/>
                  </a:lnTo>
                  <a:lnTo>
                    <a:pt x="774" y="459"/>
                  </a:lnTo>
                  <a:lnTo>
                    <a:pt x="761" y="426"/>
                  </a:lnTo>
                  <a:lnTo>
                    <a:pt x="743" y="395"/>
                  </a:lnTo>
                  <a:lnTo>
                    <a:pt x="722" y="367"/>
                  </a:lnTo>
                  <a:lnTo>
                    <a:pt x="697" y="342"/>
                  </a:lnTo>
                  <a:lnTo>
                    <a:pt x="669" y="321"/>
                  </a:lnTo>
                  <a:lnTo>
                    <a:pt x="638" y="303"/>
                  </a:lnTo>
                  <a:lnTo>
                    <a:pt x="605" y="290"/>
                  </a:lnTo>
                  <a:lnTo>
                    <a:pt x="569" y="283"/>
                  </a:lnTo>
                  <a:lnTo>
                    <a:pt x="533" y="280"/>
                  </a:lnTo>
                  <a:close/>
                  <a:moveTo>
                    <a:pt x="533" y="0"/>
                  </a:moveTo>
                  <a:lnTo>
                    <a:pt x="590" y="3"/>
                  </a:lnTo>
                  <a:lnTo>
                    <a:pt x="646" y="12"/>
                  </a:lnTo>
                  <a:lnTo>
                    <a:pt x="699" y="27"/>
                  </a:lnTo>
                  <a:lnTo>
                    <a:pt x="751" y="48"/>
                  </a:lnTo>
                  <a:lnTo>
                    <a:pt x="800" y="72"/>
                  </a:lnTo>
                  <a:lnTo>
                    <a:pt x="846" y="103"/>
                  </a:lnTo>
                  <a:lnTo>
                    <a:pt x="888" y="137"/>
                  </a:lnTo>
                  <a:lnTo>
                    <a:pt x="927" y="176"/>
                  </a:lnTo>
                  <a:lnTo>
                    <a:pt x="961" y="218"/>
                  </a:lnTo>
                  <a:lnTo>
                    <a:pt x="992" y="264"/>
                  </a:lnTo>
                  <a:lnTo>
                    <a:pt x="1016" y="313"/>
                  </a:lnTo>
                  <a:lnTo>
                    <a:pt x="1037" y="365"/>
                  </a:lnTo>
                  <a:lnTo>
                    <a:pt x="1052" y="418"/>
                  </a:lnTo>
                  <a:lnTo>
                    <a:pt x="1061" y="474"/>
                  </a:lnTo>
                  <a:lnTo>
                    <a:pt x="1064" y="533"/>
                  </a:lnTo>
                  <a:lnTo>
                    <a:pt x="1061" y="590"/>
                  </a:lnTo>
                  <a:lnTo>
                    <a:pt x="1052" y="646"/>
                  </a:lnTo>
                  <a:lnTo>
                    <a:pt x="1037" y="699"/>
                  </a:lnTo>
                  <a:lnTo>
                    <a:pt x="1016" y="751"/>
                  </a:lnTo>
                  <a:lnTo>
                    <a:pt x="992" y="800"/>
                  </a:lnTo>
                  <a:lnTo>
                    <a:pt x="961" y="846"/>
                  </a:lnTo>
                  <a:lnTo>
                    <a:pt x="927" y="888"/>
                  </a:lnTo>
                  <a:lnTo>
                    <a:pt x="888" y="927"/>
                  </a:lnTo>
                  <a:lnTo>
                    <a:pt x="846" y="961"/>
                  </a:lnTo>
                  <a:lnTo>
                    <a:pt x="800" y="992"/>
                  </a:lnTo>
                  <a:lnTo>
                    <a:pt x="751" y="1016"/>
                  </a:lnTo>
                  <a:lnTo>
                    <a:pt x="699" y="1037"/>
                  </a:lnTo>
                  <a:lnTo>
                    <a:pt x="646" y="1052"/>
                  </a:lnTo>
                  <a:lnTo>
                    <a:pt x="590" y="1061"/>
                  </a:lnTo>
                  <a:lnTo>
                    <a:pt x="533" y="1064"/>
                  </a:lnTo>
                  <a:lnTo>
                    <a:pt x="474" y="1061"/>
                  </a:lnTo>
                  <a:lnTo>
                    <a:pt x="418" y="1052"/>
                  </a:lnTo>
                  <a:lnTo>
                    <a:pt x="365" y="1037"/>
                  </a:lnTo>
                  <a:lnTo>
                    <a:pt x="313" y="1016"/>
                  </a:lnTo>
                  <a:lnTo>
                    <a:pt x="264" y="992"/>
                  </a:lnTo>
                  <a:lnTo>
                    <a:pt x="218" y="961"/>
                  </a:lnTo>
                  <a:lnTo>
                    <a:pt x="176" y="927"/>
                  </a:lnTo>
                  <a:lnTo>
                    <a:pt x="137" y="888"/>
                  </a:lnTo>
                  <a:lnTo>
                    <a:pt x="103" y="846"/>
                  </a:lnTo>
                  <a:lnTo>
                    <a:pt x="72" y="800"/>
                  </a:lnTo>
                  <a:lnTo>
                    <a:pt x="48" y="751"/>
                  </a:lnTo>
                  <a:lnTo>
                    <a:pt x="27" y="699"/>
                  </a:lnTo>
                  <a:lnTo>
                    <a:pt x="12" y="646"/>
                  </a:lnTo>
                  <a:lnTo>
                    <a:pt x="3" y="590"/>
                  </a:lnTo>
                  <a:lnTo>
                    <a:pt x="0" y="533"/>
                  </a:lnTo>
                  <a:lnTo>
                    <a:pt x="3" y="474"/>
                  </a:lnTo>
                  <a:lnTo>
                    <a:pt x="12" y="418"/>
                  </a:lnTo>
                  <a:lnTo>
                    <a:pt x="27" y="365"/>
                  </a:lnTo>
                  <a:lnTo>
                    <a:pt x="48" y="313"/>
                  </a:lnTo>
                  <a:lnTo>
                    <a:pt x="72" y="264"/>
                  </a:lnTo>
                  <a:lnTo>
                    <a:pt x="103" y="218"/>
                  </a:lnTo>
                  <a:lnTo>
                    <a:pt x="137" y="176"/>
                  </a:lnTo>
                  <a:lnTo>
                    <a:pt x="176" y="137"/>
                  </a:lnTo>
                  <a:lnTo>
                    <a:pt x="218" y="103"/>
                  </a:lnTo>
                  <a:lnTo>
                    <a:pt x="264" y="72"/>
                  </a:lnTo>
                  <a:lnTo>
                    <a:pt x="313" y="48"/>
                  </a:lnTo>
                  <a:lnTo>
                    <a:pt x="365" y="27"/>
                  </a:lnTo>
                  <a:lnTo>
                    <a:pt x="418" y="12"/>
                  </a:lnTo>
                  <a:lnTo>
                    <a:pt x="474" y="3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" name="Freeform 25">
              <a:extLst>
                <a:ext uri="{FF2B5EF4-FFF2-40B4-BE49-F238E27FC236}">
                  <a16:creationId xmlns:a16="http://schemas.microsoft.com/office/drawing/2014/main" id="{6B9F6885-2131-41D8-9F11-A68774E5D0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" y="1213"/>
              <a:ext cx="56" cy="56"/>
            </a:xfrm>
            <a:custGeom>
              <a:avLst/>
              <a:gdLst>
                <a:gd name="T0" fmla="*/ 197 w 392"/>
                <a:gd name="T1" fmla="*/ 0 h 392"/>
                <a:gd name="T2" fmla="*/ 231 w 392"/>
                <a:gd name="T3" fmla="*/ 3 h 392"/>
                <a:gd name="T4" fmla="*/ 265 w 392"/>
                <a:gd name="T5" fmla="*/ 12 h 392"/>
                <a:gd name="T6" fmla="*/ 295 w 392"/>
                <a:gd name="T7" fmla="*/ 26 h 392"/>
                <a:gd name="T8" fmla="*/ 323 w 392"/>
                <a:gd name="T9" fmla="*/ 45 h 392"/>
                <a:gd name="T10" fmla="*/ 346 w 392"/>
                <a:gd name="T11" fmla="*/ 69 h 392"/>
                <a:gd name="T12" fmla="*/ 366 w 392"/>
                <a:gd name="T13" fmla="*/ 96 h 392"/>
                <a:gd name="T14" fmla="*/ 380 w 392"/>
                <a:gd name="T15" fmla="*/ 127 h 392"/>
                <a:gd name="T16" fmla="*/ 389 w 392"/>
                <a:gd name="T17" fmla="*/ 159 h 392"/>
                <a:gd name="T18" fmla="*/ 392 w 392"/>
                <a:gd name="T19" fmla="*/ 195 h 392"/>
                <a:gd name="T20" fmla="*/ 389 w 392"/>
                <a:gd name="T21" fmla="*/ 231 h 392"/>
                <a:gd name="T22" fmla="*/ 380 w 392"/>
                <a:gd name="T23" fmla="*/ 263 h 392"/>
                <a:gd name="T24" fmla="*/ 366 w 392"/>
                <a:gd name="T25" fmla="*/ 294 h 392"/>
                <a:gd name="T26" fmla="*/ 346 w 392"/>
                <a:gd name="T27" fmla="*/ 321 h 392"/>
                <a:gd name="T28" fmla="*/ 323 w 392"/>
                <a:gd name="T29" fmla="*/ 345 h 392"/>
                <a:gd name="T30" fmla="*/ 295 w 392"/>
                <a:gd name="T31" fmla="*/ 364 h 392"/>
                <a:gd name="T32" fmla="*/ 265 w 392"/>
                <a:gd name="T33" fmla="*/ 378 h 392"/>
                <a:gd name="T34" fmla="*/ 231 w 392"/>
                <a:gd name="T35" fmla="*/ 387 h 392"/>
                <a:gd name="T36" fmla="*/ 197 w 392"/>
                <a:gd name="T37" fmla="*/ 392 h 392"/>
                <a:gd name="T38" fmla="*/ 161 w 392"/>
                <a:gd name="T39" fmla="*/ 387 h 392"/>
                <a:gd name="T40" fmla="*/ 127 w 392"/>
                <a:gd name="T41" fmla="*/ 378 h 392"/>
                <a:gd name="T42" fmla="*/ 97 w 392"/>
                <a:gd name="T43" fmla="*/ 364 h 392"/>
                <a:gd name="T44" fmla="*/ 69 w 392"/>
                <a:gd name="T45" fmla="*/ 345 h 392"/>
                <a:gd name="T46" fmla="*/ 46 w 392"/>
                <a:gd name="T47" fmla="*/ 321 h 392"/>
                <a:gd name="T48" fmla="*/ 26 w 392"/>
                <a:gd name="T49" fmla="*/ 294 h 392"/>
                <a:gd name="T50" fmla="*/ 12 w 392"/>
                <a:gd name="T51" fmla="*/ 263 h 392"/>
                <a:gd name="T52" fmla="*/ 3 w 392"/>
                <a:gd name="T53" fmla="*/ 231 h 392"/>
                <a:gd name="T54" fmla="*/ 0 w 392"/>
                <a:gd name="T55" fmla="*/ 195 h 392"/>
                <a:gd name="T56" fmla="*/ 3 w 392"/>
                <a:gd name="T57" fmla="*/ 159 h 392"/>
                <a:gd name="T58" fmla="*/ 12 w 392"/>
                <a:gd name="T59" fmla="*/ 127 h 392"/>
                <a:gd name="T60" fmla="*/ 26 w 392"/>
                <a:gd name="T61" fmla="*/ 96 h 392"/>
                <a:gd name="T62" fmla="*/ 46 w 392"/>
                <a:gd name="T63" fmla="*/ 69 h 392"/>
                <a:gd name="T64" fmla="*/ 69 w 392"/>
                <a:gd name="T65" fmla="*/ 45 h 392"/>
                <a:gd name="T66" fmla="*/ 97 w 392"/>
                <a:gd name="T67" fmla="*/ 26 h 392"/>
                <a:gd name="T68" fmla="*/ 127 w 392"/>
                <a:gd name="T69" fmla="*/ 12 h 392"/>
                <a:gd name="T70" fmla="*/ 161 w 392"/>
                <a:gd name="T71" fmla="*/ 3 h 392"/>
                <a:gd name="T72" fmla="*/ 197 w 392"/>
                <a:gd name="T73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2" h="392">
                  <a:moveTo>
                    <a:pt x="197" y="0"/>
                  </a:moveTo>
                  <a:lnTo>
                    <a:pt x="231" y="3"/>
                  </a:lnTo>
                  <a:lnTo>
                    <a:pt x="265" y="12"/>
                  </a:lnTo>
                  <a:lnTo>
                    <a:pt x="295" y="26"/>
                  </a:lnTo>
                  <a:lnTo>
                    <a:pt x="323" y="45"/>
                  </a:lnTo>
                  <a:lnTo>
                    <a:pt x="346" y="69"/>
                  </a:lnTo>
                  <a:lnTo>
                    <a:pt x="366" y="96"/>
                  </a:lnTo>
                  <a:lnTo>
                    <a:pt x="380" y="127"/>
                  </a:lnTo>
                  <a:lnTo>
                    <a:pt x="389" y="159"/>
                  </a:lnTo>
                  <a:lnTo>
                    <a:pt x="392" y="195"/>
                  </a:lnTo>
                  <a:lnTo>
                    <a:pt x="389" y="231"/>
                  </a:lnTo>
                  <a:lnTo>
                    <a:pt x="380" y="263"/>
                  </a:lnTo>
                  <a:lnTo>
                    <a:pt x="366" y="294"/>
                  </a:lnTo>
                  <a:lnTo>
                    <a:pt x="346" y="321"/>
                  </a:lnTo>
                  <a:lnTo>
                    <a:pt x="323" y="345"/>
                  </a:lnTo>
                  <a:lnTo>
                    <a:pt x="295" y="364"/>
                  </a:lnTo>
                  <a:lnTo>
                    <a:pt x="265" y="378"/>
                  </a:lnTo>
                  <a:lnTo>
                    <a:pt x="231" y="387"/>
                  </a:lnTo>
                  <a:lnTo>
                    <a:pt x="197" y="392"/>
                  </a:lnTo>
                  <a:lnTo>
                    <a:pt x="161" y="387"/>
                  </a:lnTo>
                  <a:lnTo>
                    <a:pt x="127" y="378"/>
                  </a:lnTo>
                  <a:lnTo>
                    <a:pt x="97" y="364"/>
                  </a:lnTo>
                  <a:lnTo>
                    <a:pt x="69" y="345"/>
                  </a:lnTo>
                  <a:lnTo>
                    <a:pt x="46" y="321"/>
                  </a:lnTo>
                  <a:lnTo>
                    <a:pt x="26" y="294"/>
                  </a:lnTo>
                  <a:lnTo>
                    <a:pt x="12" y="263"/>
                  </a:lnTo>
                  <a:lnTo>
                    <a:pt x="3" y="231"/>
                  </a:lnTo>
                  <a:lnTo>
                    <a:pt x="0" y="195"/>
                  </a:lnTo>
                  <a:lnTo>
                    <a:pt x="3" y="159"/>
                  </a:lnTo>
                  <a:lnTo>
                    <a:pt x="12" y="127"/>
                  </a:lnTo>
                  <a:lnTo>
                    <a:pt x="26" y="96"/>
                  </a:lnTo>
                  <a:lnTo>
                    <a:pt x="46" y="69"/>
                  </a:lnTo>
                  <a:lnTo>
                    <a:pt x="69" y="45"/>
                  </a:lnTo>
                  <a:lnTo>
                    <a:pt x="97" y="26"/>
                  </a:lnTo>
                  <a:lnTo>
                    <a:pt x="127" y="12"/>
                  </a:lnTo>
                  <a:lnTo>
                    <a:pt x="161" y="3"/>
                  </a:lnTo>
                  <a:lnTo>
                    <a:pt x="1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8" name="Freeform 26">
              <a:extLst>
                <a:ext uri="{FF2B5EF4-FFF2-40B4-BE49-F238E27FC236}">
                  <a16:creationId xmlns:a16="http://schemas.microsoft.com/office/drawing/2014/main" id="{4D44EFB0-D43C-45B7-BCB4-3FE077E5F5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9" y="1093"/>
              <a:ext cx="432" cy="288"/>
            </a:xfrm>
            <a:custGeom>
              <a:avLst/>
              <a:gdLst>
                <a:gd name="T0" fmla="*/ 2856 w 3024"/>
                <a:gd name="T1" fmla="*/ 0 h 2018"/>
                <a:gd name="T2" fmla="*/ 2915 w 3024"/>
                <a:gd name="T3" fmla="*/ 12 h 2018"/>
                <a:gd name="T4" fmla="*/ 2964 w 3024"/>
                <a:gd name="T5" fmla="*/ 40 h 2018"/>
                <a:gd name="T6" fmla="*/ 3001 w 3024"/>
                <a:gd name="T7" fmla="*/ 84 h 2018"/>
                <a:gd name="T8" fmla="*/ 3021 w 3024"/>
                <a:gd name="T9" fmla="*/ 139 h 2018"/>
                <a:gd name="T10" fmla="*/ 3024 w 3024"/>
                <a:gd name="T11" fmla="*/ 869 h 2018"/>
                <a:gd name="T12" fmla="*/ 3013 w 3024"/>
                <a:gd name="T13" fmla="*/ 912 h 2018"/>
                <a:gd name="T14" fmla="*/ 2982 w 3024"/>
                <a:gd name="T15" fmla="*/ 941 h 2018"/>
                <a:gd name="T16" fmla="*/ 2941 w 3024"/>
                <a:gd name="T17" fmla="*/ 954 h 2018"/>
                <a:gd name="T18" fmla="*/ 2806 w 3024"/>
                <a:gd name="T19" fmla="*/ 950 h 2018"/>
                <a:gd name="T20" fmla="*/ 2768 w 3024"/>
                <a:gd name="T21" fmla="*/ 928 h 2018"/>
                <a:gd name="T22" fmla="*/ 2747 w 3024"/>
                <a:gd name="T23" fmla="*/ 891 h 2018"/>
                <a:gd name="T24" fmla="*/ 2744 w 3024"/>
                <a:gd name="T25" fmla="*/ 562 h 2018"/>
                <a:gd name="T26" fmla="*/ 2664 w 3024"/>
                <a:gd name="T27" fmla="*/ 549 h 2018"/>
                <a:gd name="T28" fmla="*/ 2591 w 3024"/>
                <a:gd name="T29" fmla="*/ 516 h 2018"/>
                <a:gd name="T30" fmla="*/ 2532 w 3024"/>
                <a:gd name="T31" fmla="*/ 465 h 2018"/>
                <a:gd name="T32" fmla="*/ 2490 w 3024"/>
                <a:gd name="T33" fmla="*/ 399 h 2018"/>
                <a:gd name="T34" fmla="*/ 2467 w 3024"/>
                <a:gd name="T35" fmla="*/ 322 h 2018"/>
                <a:gd name="T36" fmla="*/ 560 w 3024"/>
                <a:gd name="T37" fmla="*/ 280 h 2018"/>
                <a:gd name="T38" fmla="*/ 548 w 3024"/>
                <a:gd name="T39" fmla="*/ 362 h 2018"/>
                <a:gd name="T40" fmla="*/ 515 w 3024"/>
                <a:gd name="T41" fmla="*/ 433 h 2018"/>
                <a:gd name="T42" fmla="*/ 463 w 3024"/>
                <a:gd name="T43" fmla="*/ 492 h 2018"/>
                <a:gd name="T44" fmla="*/ 398 w 3024"/>
                <a:gd name="T45" fmla="*/ 535 h 2018"/>
                <a:gd name="T46" fmla="*/ 322 w 3024"/>
                <a:gd name="T47" fmla="*/ 558 h 2018"/>
                <a:gd name="T48" fmla="*/ 280 w 3024"/>
                <a:gd name="T49" fmla="*/ 1458 h 2018"/>
                <a:gd name="T50" fmla="*/ 360 w 3024"/>
                <a:gd name="T51" fmla="*/ 1469 h 2018"/>
                <a:gd name="T52" fmla="*/ 433 w 3024"/>
                <a:gd name="T53" fmla="*/ 1502 h 2018"/>
                <a:gd name="T54" fmla="*/ 492 w 3024"/>
                <a:gd name="T55" fmla="*/ 1553 h 2018"/>
                <a:gd name="T56" fmla="*/ 534 w 3024"/>
                <a:gd name="T57" fmla="*/ 1619 h 2018"/>
                <a:gd name="T58" fmla="*/ 557 w 3024"/>
                <a:gd name="T59" fmla="*/ 1696 h 2018"/>
                <a:gd name="T60" fmla="*/ 2101 w 3024"/>
                <a:gd name="T61" fmla="*/ 1738 h 2018"/>
                <a:gd name="T62" fmla="*/ 2142 w 3024"/>
                <a:gd name="T63" fmla="*/ 1749 h 2018"/>
                <a:gd name="T64" fmla="*/ 2173 w 3024"/>
                <a:gd name="T65" fmla="*/ 1778 h 2018"/>
                <a:gd name="T66" fmla="*/ 2184 w 3024"/>
                <a:gd name="T67" fmla="*/ 1821 h 2018"/>
                <a:gd name="T68" fmla="*/ 2181 w 3024"/>
                <a:gd name="T69" fmla="*/ 1955 h 2018"/>
                <a:gd name="T70" fmla="*/ 2160 w 3024"/>
                <a:gd name="T71" fmla="*/ 1992 h 2018"/>
                <a:gd name="T72" fmla="*/ 2122 w 3024"/>
                <a:gd name="T73" fmla="*/ 2014 h 2018"/>
                <a:gd name="T74" fmla="*/ 168 w 3024"/>
                <a:gd name="T75" fmla="*/ 2018 h 2018"/>
                <a:gd name="T76" fmla="*/ 109 w 3024"/>
                <a:gd name="T77" fmla="*/ 2006 h 2018"/>
                <a:gd name="T78" fmla="*/ 60 w 3024"/>
                <a:gd name="T79" fmla="*/ 1978 h 2018"/>
                <a:gd name="T80" fmla="*/ 23 w 3024"/>
                <a:gd name="T81" fmla="*/ 1934 h 2018"/>
                <a:gd name="T82" fmla="*/ 3 w 3024"/>
                <a:gd name="T83" fmla="*/ 1879 h 2018"/>
                <a:gd name="T84" fmla="*/ 0 w 3024"/>
                <a:gd name="T85" fmla="*/ 170 h 2018"/>
                <a:gd name="T86" fmla="*/ 10 w 3024"/>
                <a:gd name="T87" fmla="*/ 110 h 2018"/>
                <a:gd name="T88" fmla="*/ 40 w 3024"/>
                <a:gd name="T89" fmla="*/ 61 h 2018"/>
                <a:gd name="T90" fmla="*/ 83 w 3024"/>
                <a:gd name="T91" fmla="*/ 24 h 2018"/>
                <a:gd name="T92" fmla="*/ 137 w 3024"/>
                <a:gd name="T93" fmla="*/ 4 h 2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024" h="2018">
                  <a:moveTo>
                    <a:pt x="168" y="0"/>
                  </a:moveTo>
                  <a:lnTo>
                    <a:pt x="2856" y="0"/>
                  </a:lnTo>
                  <a:lnTo>
                    <a:pt x="2887" y="4"/>
                  </a:lnTo>
                  <a:lnTo>
                    <a:pt x="2915" y="12"/>
                  </a:lnTo>
                  <a:lnTo>
                    <a:pt x="2941" y="24"/>
                  </a:lnTo>
                  <a:lnTo>
                    <a:pt x="2964" y="40"/>
                  </a:lnTo>
                  <a:lnTo>
                    <a:pt x="2984" y="61"/>
                  </a:lnTo>
                  <a:lnTo>
                    <a:pt x="3001" y="84"/>
                  </a:lnTo>
                  <a:lnTo>
                    <a:pt x="3014" y="110"/>
                  </a:lnTo>
                  <a:lnTo>
                    <a:pt x="3021" y="139"/>
                  </a:lnTo>
                  <a:lnTo>
                    <a:pt x="3024" y="170"/>
                  </a:lnTo>
                  <a:lnTo>
                    <a:pt x="3024" y="869"/>
                  </a:lnTo>
                  <a:lnTo>
                    <a:pt x="3021" y="891"/>
                  </a:lnTo>
                  <a:lnTo>
                    <a:pt x="3013" y="912"/>
                  </a:lnTo>
                  <a:lnTo>
                    <a:pt x="3000" y="928"/>
                  </a:lnTo>
                  <a:lnTo>
                    <a:pt x="2982" y="941"/>
                  </a:lnTo>
                  <a:lnTo>
                    <a:pt x="2962" y="950"/>
                  </a:lnTo>
                  <a:lnTo>
                    <a:pt x="2941" y="954"/>
                  </a:lnTo>
                  <a:lnTo>
                    <a:pt x="2829" y="954"/>
                  </a:lnTo>
                  <a:lnTo>
                    <a:pt x="2806" y="950"/>
                  </a:lnTo>
                  <a:lnTo>
                    <a:pt x="2786" y="941"/>
                  </a:lnTo>
                  <a:lnTo>
                    <a:pt x="2768" y="928"/>
                  </a:lnTo>
                  <a:lnTo>
                    <a:pt x="2755" y="912"/>
                  </a:lnTo>
                  <a:lnTo>
                    <a:pt x="2747" y="891"/>
                  </a:lnTo>
                  <a:lnTo>
                    <a:pt x="2744" y="869"/>
                  </a:lnTo>
                  <a:lnTo>
                    <a:pt x="2744" y="562"/>
                  </a:lnTo>
                  <a:lnTo>
                    <a:pt x="2702" y="558"/>
                  </a:lnTo>
                  <a:lnTo>
                    <a:pt x="2664" y="549"/>
                  </a:lnTo>
                  <a:lnTo>
                    <a:pt x="2626" y="535"/>
                  </a:lnTo>
                  <a:lnTo>
                    <a:pt x="2591" y="516"/>
                  </a:lnTo>
                  <a:lnTo>
                    <a:pt x="2561" y="492"/>
                  </a:lnTo>
                  <a:lnTo>
                    <a:pt x="2532" y="465"/>
                  </a:lnTo>
                  <a:lnTo>
                    <a:pt x="2509" y="433"/>
                  </a:lnTo>
                  <a:lnTo>
                    <a:pt x="2490" y="399"/>
                  </a:lnTo>
                  <a:lnTo>
                    <a:pt x="2476" y="362"/>
                  </a:lnTo>
                  <a:lnTo>
                    <a:pt x="2467" y="322"/>
                  </a:lnTo>
                  <a:lnTo>
                    <a:pt x="2464" y="280"/>
                  </a:lnTo>
                  <a:lnTo>
                    <a:pt x="560" y="280"/>
                  </a:lnTo>
                  <a:lnTo>
                    <a:pt x="557" y="322"/>
                  </a:lnTo>
                  <a:lnTo>
                    <a:pt x="548" y="362"/>
                  </a:lnTo>
                  <a:lnTo>
                    <a:pt x="534" y="399"/>
                  </a:lnTo>
                  <a:lnTo>
                    <a:pt x="515" y="433"/>
                  </a:lnTo>
                  <a:lnTo>
                    <a:pt x="492" y="465"/>
                  </a:lnTo>
                  <a:lnTo>
                    <a:pt x="463" y="492"/>
                  </a:lnTo>
                  <a:lnTo>
                    <a:pt x="433" y="516"/>
                  </a:lnTo>
                  <a:lnTo>
                    <a:pt x="398" y="535"/>
                  </a:lnTo>
                  <a:lnTo>
                    <a:pt x="360" y="549"/>
                  </a:lnTo>
                  <a:lnTo>
                    <a:pt x="322" y="558"/>
                  </a:lnTo>
                  <a:lnTo>
                    <a:pt x="280" y="562"/>
                  </a:lnTo>
                  <a:lnTo>
                    <a:pt x="280" y="1458"/>
                  </a:lnTo>
                  <a:lnTo>
                    <a:pt x="322" y="1460"/>
                  </a:lnTo>
                  <a:lnTo>
                    <a:pt x="360" y="1469"/>
                  </a:lnTo>
                  <a:lnTo>
                    <a:pt x="398" y="1483"/>
                  </a:lnTo>
                  <a:lnTo>
                    <a:pt x="433" y="1502"/>
                  </a:lnTo>
                  <a:lnTo>
                    <a:pt x="463" y="1526"/>
                  </a:lnTo>
                  <a:lnTo>
                    <a:pt x="492" y="1553"/>
                  </a:lnTo>
                  <a:lnTo>
                    <a:pt x="515" y="1585"/>
                  </a:lnTo>
                  <a:lnTo>
                    <a:pt x="534" y="1619"/>
                  </a:lnTo>
                  <a:lnTo>
                    <a:pt x="548" y="1656"/>
                  </a:lnTo>
                  <a:lnTo>
                    <a:pt x="557" y="1696"/>
                  </a:lnTo>
                  <a:lnTo>
                    <a:pt x="560" y="1738"/>
                  </a:lnTo>
                  <a:lnTo>
                    <a:pt x="2101" y="1738"/>
                  </a:lnTo>
                  <a:lnTo>
                    <a:pt x="2122" y="1740"/>
                  </a:lnTo>
                  <a:lnTo>
                    <a:pt x="2142" y="1749"/>
                  </a:lnTo>
                  <a:lnTo>
                    <a:pt x="2160" y="1762"/>
                  </a:lnTo>
                  <a:lnTo>
                    <a:pt x="2173" y="1778"/>
                  </a:lnTo>
                  <a:lnTo>
                    <a:pt x="2181" y="1799"/>
                  </a:lnTo>
                  <a:lnTo>
                    <a:pt x="2184" y="1821"/>
                  </a:lnTo>
                  <a:lnTo>
                    <a:pt x="2184" y="1933"/>
                  </a:lnTo>
                  <a:lnTo>
                    <a:pt x="2181" y="1955"/>
                  </a:lnTo>
                  <a:lnTo>
                    <a:pt x="2173" y="1976"/>
                  </a:lnTo>
                  <a:lnTo>
                    <a:pt x="2160" y="1992"/>
                  </a:lnTo>
                  <a:lnTo>
                    <a:pt x="2142" y="2005"/>
                  </a:lnTo>
                  <a:lnTo>
                    <a:pt x="2122" y="2014"/>
                  </a:lnTo>
                  <a:lnTo>
                    <a:pt x="2101" y="2018"/>
                  </a:lnTo>
                  <a:lnTo>
                    <a:pt x="168" y="2018"/>
                  </a:lnTo>
                  <a:lnTo>
                    <a:pt x="137" y="2014"/>
                  </a:lnTo>
                  <a:lnTo>
                    <a:pt x="109" y="2006"/>
                  </a:lnTo>
                  <a:lnTo>
                    <a:pt x="83" y="1994"/>
                  </a:lnTo>
                  <a:lnTo>
                    <a:pt x="60" y="1978"/>
                  </a:lnTo>
                  <a:lnTo>
                    <a:pt x="40" y="1957"/>
                  </a:lnTo>
                  <a:lnTo>
                    <a:pt x="23" y="1934"/>
                  </a:lnTo>
                  <a:lnTo>
                    <a:pt x="10" y="1908"/>
                  </a:lnTo>
                  <a:lnTo>
                    <a:pt x="3" y="1879"/>
                  </a:lnTo>
                  <a:lnTo>
                    <a:pt x="0" y="1850"/>
                  </a:lnTo>
                  <a:lnTo>
                    <a:pt x="0" y="170"/>
                  </a:lnTo>
                  <a:lnTo>
                    <a:pt x="3" y="139"/>
                  </a:lnTo>
                  <a:lnTo>
                    <a:pt x="10" y="110"/>
                  </a:lnTo>
                  <a:lnTo>
                    <a:pt x="23" y="84"/>
                  </a:lnTo>
                  <a:lnTo>
                    <a:pt x="40" y="61"/>
                  </a:lnTo>
                  <a:lnTo>
                    <a:pt x="60" y="40"/>
                  </a:lnTo>
                  <a:lnTo>
                    <a:pt x="83" y="24"/>
                  </a:lnTo>
                  <a:lnTo>
                    <a:pt x="109" y="12"/>
                  </a:lnTo>
                  <a:lnTo>
                    <a:pt x="137" y="4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9" name="Freeform 27">
              <a:extLst>
                <a:ext uri="{FF2B5EF4-FFF2-40B4-BE49-F238E27FC236}">
                  <a16:creationId xmlns:a16="http://schemas.microsoft.com/office/drawing/2014/main" id="{2875E79C-4F79-40FC-A025-F6929F3F9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81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0" name="Freeform 28">
              <a:extLst>
                <a:ext uri="{FF2B5EF4-FFF2-40B4-BE49-F238E27FC236}">
                  <a16:creationId xmlns:a16="http://schemas.microsoft.com/office/drawing/2014/main" id="{169DA44F-DED7-4F12-B9B6-481BC3500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17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1" name="Freeform 29">
              <a:extLst>
                <a:ext uri="{FF2B5EF4-FFF2-40B4-BE49-F238E27FC236}">
                  <a16:creationId xmlns:a16="http://schemas.microsoft.com/office/drawing/2014/main" id="{E9040054-7369-4094-A81A-C6F4C3403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253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grpSp>
        <p:nvGrpSpPr>
          <p:cNvPr id="62" name="Group 155">
            <a:extLst>
              <a:ext uri="{FF2B5EF4-FFF2-40B4-BE49-F238E27FC236}">
                <a16:creationId xmlns:a16="http://schemas.microsoft.com/office/drawing/2014/main" id="{7BB6D061-3BD2-4A5E-8225-45402A40D47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835301" y="5317521"/>
            <a:ext cx="281095" cy="281095"/>
            <a:chOff x="3291" y="2116"/>
            <a:chExt cx="480" cy="480"/>
          </a:xfrm>
          <a:solidFill>
            <a:schemeClr val="accent5"/>
          </a:solidFill>
        </p:grpSpPr>
        <p:sp>
          <p:nvSpPr>
            <p:cNvPr id="63" name="Freeform 157">
              <a:extLst>
                <a:ext uri="{FF2B5EF4-FFF2-40B4-BE49-F238E27FC236}">
                  <a16:creationId xmlns:a16="http://schemas.microsoft.com/office/drawing/2014/main" id="{49B2A345-A6A3-4774-904B-FBFB3A804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Freeform 158">
              <a:extLst>
                <a:ext uri="{FF2B5EF4-FFF2-40B4-BE49-F238E27FC236}">
                  <a16:creationId xmlns:a16="http://schemas.microsoft.com/office/drawing/2014/main" id="{76F97651-3B2B-46FA-AB11-B049955150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5" name="Rectángulo 64">
            <a:extLst>
              <a:ext uri="{FF2B5EF4-FFF2-40B4-BE49-F238E27FC236}">
                <a16:creationId xmlns:a16="http://schemas.microsoft.com/office/drawing/2014/main" id="{49DA73BF-1A3C-4C0E-8FEE-CBE137873775}"/>
              </a:ext>
            </a:extLst>
          </p:cNvPr>
          <p:cNvSpPr/>
          <p:nvPr/>
        </p:nvSpPr>
        <p:spPr>
          <a:xfrm>
            <a:off x="10100922" y="5295009"/>
            <a:ext cx="18872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$10,0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sp>
        <p:nvSpPr>
          <p:cNvPr id="74" name="object 4">
            <a:extLst>
              <a:ext uri="{FF2B5EF4-FFF2-40B4-BE49-F238E27FC236}">
                <a16:creationId xmlns:a16="http://schemas.microsoft.com/office/drawing/2014/main" id="{F68ED2CC-305A-46B7-80BD-43FFCE37C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954" y="2156539"/>
            <a:ext cx="2229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400" dirty="0">
                <a:solidFill>
                  <a:schemeClr val="accent1"/>
                </a:solidFill>
                <a:latin typeface="AmpleSoft-Bold"/>
                <a:cs typeface="Calibri" panose="020F0502020204030204" pitchFamily="34" charset="0"/>
              </a:rPr>
              <a:t>Acelera Región</a:t>
            </a:r>
          </a:p>
        </p:txBody>
      </p:sp>
    </p:spTree>
    <p:extLst>
      <p:ext uri="{BB962C8B-B14F-4D97-AF65-F5344CB8AC3E}">
        <p14:creationId xmlns:p14="http://schemas.microsoft.com/office/powerpoint/2010/main" val="5480357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39" grpId="0"/>
      <p:bldP spid="17" grpId="0" autoUpdateAnimBg="0"/>
      <p:bldP spid="20" grpId="0" autoUpdateAnimBg="0"/>
      <p:bldP spid="22" grpId="0" autoUpdateAnimBg="0"/>
      <p:bldP spid="7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>
            <a:extLst>
              <a:ext uri="{FF2B5EF4-FFF2-40B4-BE49-F238E27FC236}">
                <a16:creationId xmlns:a16="http://schemas.microsoft.com/office/drawing/2014/main" id="{1FCE7519-9A78-C24A-95FE-3F1964D72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373" y="389884"/>
            <a:ext cx="10407339" cy="1282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1219170">
              <a:defRPr/>
            </a:pPr>
            <a:r>
              <a:rPr lang="es-ES" sz="2667" dirty="0">
                <a:solidFill>
                  <a:srgbClr val="253D90"/>
                </a:solidFill>
                <a:latin typeface="+mj-lt"/>
              </a:rPr>
              <a:t>Diseñamos y ejecutamos programas, proyectos y servicios que brinden herramientas para el crecimiento de las empresas</a:t>
            </a:r>
          </a:p>
          <a:p>
            <a:pPr>
              <a:lnSpc>
                <a:spcPct val="90000"/>
              </a:lnSpc>
            </a:pPr>
            <a:endParaRPr lang="es-CO" sz="2667" dirty="0">
              <a:solidFill>
                <a:srgbClr val="253D90"/>
              </a:solidFill>
              <a:latin typeface="+mj-lt"/>
            </a:endParaRPr>
          </a:p>
        </p:txBody>
      </p:sp>
      <p:sp>
        <p:nvSpPr>
          <p:cNvPr id="15" name="Arc 34">
            <a:extLst>
              <a:ext uri="{FF2B5EF4-FFF2-40B4-BE49-F238E27FC236}">
                <a16:creationId xmlns:a16="http://schemas.microsoft.com/office/drawing/2014/main" id="{E162F3AA-ADF4-4BD0-8A1A-08A8EEA9EFB5}"/>
              </a:ext>
            </a:extLst>
          </p:cNvPr>
          <p:cNvSpPr/>
          <p:nvPr/>
        </p:nvSpPr>
        <p:spPr>
          <a:xfrm rot="18819844">
            <a:off x="-114840" y="115318"/>
            <a:ext cx="1449312" cy="1475265"/>
          </a:xfrm>
          <a:prstGeom prst="arc">
            <a:avLst>
              <a:gd name="adj1" fmla="val 16196098"/>
              <a:gd name="adj2" fmla="val 15344087"/>
            </a:avLst>
          </a:prstGeom>
          <a:noFill/>
          <a:ln w="373063" cap="rnd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1388DFC0-E327-4B6F-824A-EDEB165BF1F5}"/>
              </a:ext>
            </a:extLst>
          </p:cNvPr>
          <p:cNvSpPr/>
          <p:nvPr/>
        </p:nvSpPr>
        <p:spPr>
          <a:xfrm>
            <a:off x="-57401" y="170533"/>
            <a:ext cx="1334433" cy="1335712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 sz="2400"/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C3554177-BAA0-480A-8B13-E377B5A84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72" y="444132"/>
            <a:ext cx="940744" cy="93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s-ES_tradnl" sz="6667" b="1" dirty="0">
                <a:solidFill>
                  <a:schemeClr val="tx2"/>
                </a:solidFill>
                <a:latin typeface="AmpleSoft-Bold" panose="02000000000000000000" pitchFamily="50" charset="0"/>
                <a:cs typeface="AmpleSoft Bold"/>
              </a:rPr>
              <a:t>3</a:t>
            </a:r>
            <a:endParaRPr lang="da-DK" sz="6667" b="1" dirty="0">
              <a:solidFill>
                <a:schemeClr val="tx2"/>
              </a:solidFill>
              <a:latin typeface="AmpleSoft Bold"/>
              <a:cs typeface="AmpleSoft Bold"/>
            </a:endParaRPr>
          </a:p>
        </p:txBody>
      </p:sp>
      <p:sp>
        <p:nvSpPr>
          <p:cNvPr id="39" name="object 4">
            <a:extLst>
              <a:ext uri="{FF2B5EF4-FFF2-40B4-BE49-F238E27FC236}">
                <a16:creationId xmlns:a16="http://schemas.microsoft.com/office/drawing/2014/main" id="{80343365-E42F-49B3-BD48-32E55E319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5628" y="1599766"/>
            <a:ext cx="4365779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8127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O" altLang="es-CO" sz="2667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Herramientas para Innovar</a:t>
            </a:r>
            <a:endParaRPr kumimoji="0" lang="es-CO" altLang="es-CO" sz="2667" b="0" i="0" u="none" strike="noStrike" kern="1200" cap="none" spc="0" normalizeH="0" baseline="0" noProof="0" dirty="0">
              <a:ln>
                <a:noFill/>
              </a:ln>
              <a:solidFill>
                <a:srgbClr val="FF0353"/>
              </a:solidFill>
              <a:effectLst/>
              <a:uLnTx/>
              <a:uFillTx/>
              <a:latin typeface="AmpleSoft-Bold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F0CC08DB-B78D-4E80-B0C6-CC1EF4B3DAAA}"/>
              </a:ext>
            </a:extLst>
          </p:cNvPr>
          <p:cNvCxnSpPr>
            <a:cxnSpLocks/>
          </p:cNvCxnSpPr>
          <p:nvPr/>
        </p:nvCxnSpPr>
        <p:spPr>
          <a:xfrm flipV="1">
            <a:off x="3765491" y="3659911"/>
            <a:ext cx="4967692" cy="1"/>
          </a:xfrm>
          <a:prstGeom prst="line">
            <a:avLst/>
          </a:prstGeom>
          <a:ln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4">
            <a:extLst>
              <a:ext uri="{FF2B5EF4-FFF2-40B4-BE49-F238E27FC236}">
                <a16:creationId xmlns:a16="http://schemas.microsoft.com/office/drawing/2014/main" id="{BB4853FA-302A-42C0-9639-95A7D4BEF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628" y="2129267"/>
            <a:ext cx="1418449" cy="75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>
            <a:extLst>
              <a:ext uri="{FF2B5EF4-FFF2-40B4-BE49-F238E27FC236}">
                <a16:creationId xmlns:a16="http://schemas.microsoft.com/office/drawing/2014/main" id="{39227859-D799-474B-B1A1-29C8A2EFF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755" y="2875909"/>
            <a:ext cx="1099973" cy="33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 Box 2">
            <a:extLst>
              <a:ext uri="{FF2B5EF4-FFF2-40B4-BE49-F238E27FC236}">
                <a16:creationId xmlns:a16="http://schemas.microsoft.com/office/drawing/2014/main" id="{7BE2D80F-4EA5-4D43-94E0-6E15C75A4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4438" y="2224665"/>
            <a:ext cx="4623123" cy="196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377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Acompañar a las empresas digitales del ecosistema, aportando las mejores prácticas y conocimientos digitales de la industria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endParaRPr lang="es-CO" altLang="es-CO" sz="16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133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60</a:t>
            </a:r>
            <a:r>
              <a:rPr lang="es-CO" altLang="es-CO" sz="1800" b="1" dirty="0">
                <a:solidFill>
                  <a:srgbClr val="59595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</a:t>
            </a:r>
            <a:r>
              <a:rPr lang="es-CO" altLang="es-CO" sz="1600" dirty="0">
                <a:solidFill>
                  <a:srgbClr val="253D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Emprendedores digitales impactados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endParaRPr lang="es-CO" altLang="es-CO" sz="1800" dirty="0">
              <a:solidFill>
                <a:srgbClr val="595959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117" lvl="1" indent="0" defTabSz="609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endParaRPr kumimoji="1" lang="es-ES_tradnl" sz="1867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9" name="Imagen 40">
            <a:extLst>
              <a:ext uri="{FF2B5EF4-FFF2-40B4-BE49-F238E27FC236}">
                <a16:creationId xmlns:a16="http://schemas.microsoft.com/office/drawing/2014/main" id="{D5049763-2EB3-4FBA-BA95-98B221CAB4B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5304" y="4279757"/>
            <a:ext cx="1619330" cy="541808"/>
          </a:xfrm>
          <a:prstGeom prst="rect">
            <a:avLst/>
          </a:prstGeom>
        </p:spPr>
      </p:pic>
      <p:sp>
        <p:nvSpPr>
          <p:cNvPr id="30" name="Text Box 2">
            <a:extLst>
              <a:ext uri="{FF2B5EF4-FFF2-40B4-BE49-F238E27FC236}">
                <a16:creationId xmlns:a16="http://schemas.microsoft.com/office/drawing/2014/main" id="{8E3BD4FC-7059-4BCB-AFA0-851E8A910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5491" y="3781642"/>
            <a:ext cx="5002092" cy="1372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los últimos 4 años, hemos apoyado a la región a sentar las bases de un ecosistema de innovación, que empieza por crear capacidades en las empresas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endParaRPr lang="es-CO" altLang="es-CO" sz="1800" b="1" dirty="0">
              <a:solidFill>
                <a:srgbClr val="595959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defTabSz="685783">
              <a:lnSpc>
                <a:spcPct val="80000"/>
              </a:lnSpc>
              <a:defRPr/>
            </a:pPr>
            <a:r>
              <a:rPr lang="es-CO" altLang="es-CO" sz="2133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120</a:t>
            </a:r>
            <a:r>
              <a:rPr lang="es-CO" altLang="es-CO" sz="1800" b="1" dirty="0">
                <a:solidFill>
                  <a:srgbClr val="59595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s-ES_tradnl" sz="1600" dirty="0">
                <a:solidFill>
                  <a:srgbClr val="253D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Participantes en 2020</a:t>
            </a:r>
          </a:p>
        </p:txBody>
      </p:sp>
      <p:pic>
        <p:nvPicPr>
          <p:cNvPr id="31" name="Picture 2" descr="Image result for alianzas por la innovacion">
            <a:hlinkClick r:id="rId5"/>
            <a:extLst>
              <a:ext uri="{FF2B5EF4-FFF2-40B4-BE49-F238E27FC236}">
                <a16:creationId xmlns:a16="http://schemas.microsoft.com/office/drawing/2014/main" id="{A807E13E-506C-4C0A-A9D2-AABB8147C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854" y="5618665"/>
            <a:ext cx="1378229" cy="60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67E71528-BAB1-4D22-9628-8EC6303D0E80}"/>
              </a:ext>
            </a:extLst>
          </p:cNvPr>
          <p:cNvCxnSpPr>
            <a:cxnSpLocks/>
          </p:cNvCxnSpPr>
          <p:nvPr/>
        </p:nvCxnSpPr>
        <p:spPr>
          <a:xfrm flipV="1">
            <a:off x="3867561" y="5217291"/>
            <a:ext cx="4967692" cy="1"/>
          </a:xfrm>
          <a:prstGeom prst="line">
            <a:avLst/>
          </a:prstGeom>
          <a:ln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 Box 2">
            <a:extLst>
              <a:ext uri="{FF2B5EF4-FFF2-40B4-BE49-F238E27FC236}">
                <a16:creationId xmlns:a16="http://schemas.microsoft.com/office/drawing/2014/main" id="{BCCB2C09-556D-4CA8-B249-75E40DE38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4438" y="5278230"/>
            <a:ext cx="5333058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Trabajamos para que emprendedores se atrevan a crear y captar nuevas oportunidades de negocio y que empresas consolidadas creen y consoliden un sistema de gestión de la innovación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133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30</a:t>
            </a:r>
            <a:r>
              <a:rPr lang="es-CO" altLang="es-CO" sz="1800" b="1" dirty="0">
                <a:solidFill>
                  <a:srgbClr val="59595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s-CO" altLang="es-CO" sz="1600" dirty="0">
                <a:solidFill>
                  <a:srgbClr val="253D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Empresas intervenidas</a:t>
            </a:r>
          </a:p>
          <a:p>
            <a:pPr marL="2117" lvl="1" indent="0" defTabSz="609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endParaRPr kumimoji="1" lang="es-ES_tradnl" sz="1867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4" name="Group 155">
            <a:extLst>
              <a:ext uri="{FF2B5EF4-FFF2-40B4-BE49-F238E27FC236}">
                <a16:creationId xmlns:a16="http://schemas.microsoft.com/office/drawing/2014/main" id="{775C7397-9B6A-4F16-A282-C600515F473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368201" y="3913764"/>
            <a:ext cx="281095" cy="281095"/>
            <a:chOff x="3291" y="2116"/>
            <a:chExt cx="480" cy="480"/>
          </a:xfrm>
          <a:solidFill>
            <a:schemeClr val="accent5"/>
          </a:solidFill>
        </p:grpSpPr>
        <p:sp>
          <p:nvSpPr>
            <p:cNvPr id="35" name="Freeform 157">
              <a:extLst>
                <a:ext uri="{FF2B5EF4-FFF2-40B4-BE49-F238E27FC236}">
                  <a16:creationId xmlns:a16="http://schemas.microsoft.com/office/drawing/2014/main" id="{9572B945-F6BE-45CA-B102-1052565B62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Freeform 158">
              <a:extLst>
                <a:ext uri="{FF2B5EF4-FFF2-40B4-BE49-F238E27FC236}">
                  <a16:creationId xmlns:a16="http://schemas.microsoft.com/office/drawing/2014/main" id="{3FB54B56-D724-4744-BB10-44D57658FD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7" name="Rectángulo 36">
            <a:extLst>
              <a:ext uri="{FF2B5EF4-FFF2-40B4-BE49-F238E27FC236}">
                <a16:creationId xmlns:a16="http://schemas.microsoft.com/office/drawing/2014/main" id="{E908EB5F-CC7F-4517-B878-95E0CD80D7F9}"/>
              </a:ext>
            </a:extLst>
          </p:cNvPr>
          <p:cNvSpPr/>
          <p:nvPr/>
        </p:nvSpPr>
        <p:spPr>
          <a:xfrm>
            <a:off x="9633821" y="3891252"/>
            <a:ext cx="24749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357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,7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 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BC91E0F3-A084-428D-9096-A08D4BA98080}"/>
              </a:ext>
            </a:extLst>
          </p:cNvPr>
          <p:cNvSpPr/>
          <p:nvPr/>
        </p:nvSpPr>
        <p:spPr>
          <a:xfrm>
            <a:off x="9617299" y="4178716"/>
            <a:ext cx="24914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195,0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ingreso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grpSp>
        <p:nvGrpSpPr>
          <p:cNvPr id="40" name="Group 22">
            <a:extLst>
              <a:ext uri="{FF2B5EF4-FFF2-40B4-BE49-F238E27FC236}">
                <a16:creationId xmlns:a16="http://schemas.microsoft.com/office/drawing/2014/main" id="{5E67CC92-5846-4BB4-BD8E-4B83CF7AD51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368961" y="4260285"/>
            <a:ext cx="294290" cy="201098"/>
            <a:chOff x="2699" y="1093"/>
            <a:chExt cx="480" cy="328"/>
          </a:xfrm>
          <a:solidFill>
            <a:schemeClr val="accent5"/>
          </a:solidFill>
        </p:grpSpPr>
        <p:sp>
          <p:nvSpPr>
            <p:cNvPr id="41" name="Freeform 24">
              <a:extLst>
                <a:ext uri="{FF2B5EF4-FFF2-40B4-BE49-F238E27FC236}">
                  <a16:creationId xmlns:a16="http://schemas.microsoft.com/office/drawing/2014/main" id="{F28EA453-AD35-4AE2-BEEE-1C93A766DF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1" y="1161"/>
              <a:ext cx="152" cy="152"/>
            </a:xfrm>
            <a:custGeom>
              <a:avLst/>
              <a:gdLst>
                <a:gd name="T0" fmla="*/ 495 w 1064"/>
                <a:gd name="T1" fmla="*/ 283 h 1064"/>
                <a:gd name="T2" fmla="*/ 426 w 1064"/>
                <a:gd name="T3" fmla="*/ 303 h 1064"/>
                <a:gd name="T4" fmla="*/ 367 w 1064"/>
                <a:gd name="T5" fmla="*/ 342 h 1064"/>
                <a:gd name="T6" fmla="*/ 321 w 1064"/>
                <a:gd name="T7" fmla="*/ 395 h 1064"/>
                <a:gd name="T8" fmla="*/ 290 w 1064"/>
                <a:gd name="T9" fmla="*/ 459 h 1064"/>
                <a:gd name="T10" fmla="*/ 280 w 1064"/>
                <a:gd name="T11" fmla="*/ 533 h 1064"/>
                <a:gd name="T12" fmla="*/ 290 w 1064"/>
                <a:gd name="T13" fmla="*/ 605 h 1064"/>
                <a:gd name="T14" fmla="*/ 321 w 1064"/>
                <a:gd name="T15" fmla="*/ 669 h 1064"/>
                <a:gd name="T16" fmla="*/ 367 w 1064"/>
                <a:gd name="T17" fmla="*/ 722 h 1064"/>
                <a:gd name="T18" fmla="*/ 426 w 1064"/>
                <a:gd name="T19" fmla="*/ 761 h 1064"/>
                <a:gd name="T20" fmla="*/ 495 w 1064"/>
                <a:gd name="T21" fmla="*/ 781 h 1064"/>
                <a:gd name="T22" fmla="*/ 569 w 1064"/>
                <a:gd name="T23" fmla="*/ 781 h 1064"/>
                <a:gd name="T24" fmla="*/ 638 w 1064"/>
                <a:gd name="T25" fmla="*/ 761 h 1064"/>
                <a:gd name="T26" fmla="*/ 697 w 1064"/>
                <a:gd name="T27" fmla="*/ 722 h 1064"/>
                <a:gd name="T28" fmla="*/ 743 w 1064"/>
                <a:gd name="T29" fmla="*/ 669 h 1064"/>
                <a:gd name="T30" fmla="*/ 774 w 1064"/>
                <a:gd name="T31" fmla="*/ 605 h 1064"/>
                <a:gd name="T32" fmla="*/ 784 w 1064"/>
                <a:gd name="T33" fmla="*/ 533 h 1064"/>
                <a:gd name="T34" fmla="*/ 774 w 1064"/>
                <a:gd name="T35" fmla="*/ 459 h 1064"/>
                <a:gd name="T36" fmla="*/ 743 w 1064"/>
                <a:gd name="T37" fmla="*/ 395 h 1064"/>
                <a:gd name="T38" fmla="*/ 697 w 1064"/>
                <a:gd name="T39" fmla="*/ 342 h 1064"/>
                <a:gd name="T40" fmla="*/ 638 w 1064"/>
                <a:gd name="T41" fmla="*/ 303 h 1064"/>
                <a:gd name="T42" fmla="*/ 569 w 1064"/>
                <a:gd name="T43" fmla="*/ 283 h 1064"/>
                <a:gd name="T44" fmla="*/ 533 w 1064"/>
                <a:gd name="T45" fmla="*/ 0 h 1064"/>
                <a:gd name="T46" fmla="*/ 646 w 1064"/>
                <a:gd name="T47" fmla="*/ 12 h 1064"/>
                <a:gd name="T48" fmla="*/ 751 w 1064"/>
                <a:gd name="T49" fmla="*/ 48 h 1064"/>
                <a:gd name="T50" fmla="*/ 846 w 1064"/>
                <a:gd name="T51" fmla="*/ 103 h 1064"/>
                <a:gd name="T52" fmla="*/ 927 w 1064"/>
                <a:gd name="T53" fmla="*/ 176 h 1064"/>
                <a:gd name="T54" fmla="*/ 992 w 1064"/>
                <a:gd name="T55" fmla="*/ 264 h 1064"/>
                <a:gd name="T56" fmla="*/ 1037 w 1064"/>
                <a:gd name="T57" fmla="*/ 365 h 1064"/>
                <a:gd name="T58" fmla="*/ 1061 w 1064"/>
                <a:gd name="T59" fmla="*/ 474 h 1064"/>
                <a:gd name="T60" fmla="*/ 1061 w 1064"/>
                <a:gd name="T61" fmla="*/ 590 h 1064"/>
                <a:gd name="T62" fmla="*/ 1037 w 1064"/>
                <a:gd name="T63" fmla="*/ 699 h 1064"/>
                <a:gd name="T64" fmla="*/ 992 w 1064"/>
                <a:gd name="T65" fmla="*/ 800 h 1064"/>
                <a:gd name="T66" fmla="*/ 927 w 1064"/>
                <a:gd name="T67" fmla="*/ 888 h 1064"/>
                <a:gd name="T68" fmla="*/ 846 w 1064"/>
                <a:gd name="T69" fmla="*/ 961 h 1064"/>
                <a:gd name="T70" fmla="*/ 751 w 1064"/>
                <a:gd name="T71" fmla="*/ 1016 h 1064"/>
                <a:gd name="T72" fmla="*/ 646 w 1064"/>
                <a:gd name="T73" fmla="*/ 1052 h 1064"/>
                <a:gd name="T74" fmla="*/ 533 w 1064"/>
                <a:gd name="T75" fmla="*/ 1064 h 1064"/>
                <a:gd name="T76" fmla="*/ 418 w 1064"/>
                <a:gd name="T77" fmla="*/ 1052 h 1064"/>
                <a:gd name="T78" fmla="*/ 313 w 1064"/>
                <a:gd name="T79" fmla="*/ 1016 h 1064"/>
                <a:gd name="T80" fmla="*/ 218 w 1064"/>
                <a:gd name="T81" fmla="*/ 961 h 1064"/>
                <a:gd name="T82" fmla="*/ 137 w 1064"/>
                <a:gd name="T83" fmla="*/ 888 h 1064"/>
                <a:gd name="T84" fmla="*/ 72 w 1064"/>
                <a:gd name="T85" fmla="*/ 800 h 1064"/>
                <a:gd name="T86" fmla="*/ 27 w 1064"/>
                <a:gd name="T87" fmla="*/ 699 h 1064"/>
                <a:gd name="T88" fmla="*/ 3 w 1064"/>
                <a:gd name="T89" fmla="*/ 590 h 1064"/>
                <a:gd name="T90" fmla="*/ 3 w 1064"/>
                <a:gd name="T91" fmla="*/ 474 h 1064"/>
                <a:gd name="T92" fmla="*/ 27 w 1064"/>
                <a:gd name="T93" fmla="*/ 365 h 1064"/>
                <a:gd name="T94" fmla="*/ 72 w 1064"/>
                <a:gd name="T95" fmla="*/ 264 h 1064"/>
                <a:gd name="T96" fmla="*/ 137 w 1064"/>
                <a:gd name="T97" fmla="*/ 176 h 1064"/>
                <a:gd name="T98" fmla="*/ 218 w 1064"/>
                <a:gd name="T99" fmla="*/ 103 h 1064"/>
                <a:gd name="T100" fmla="*/ 313 w 1064"/>
                <a:gd name="T101" fmla="*/ 48 h 1064"/>
                <a:gd name="T102" fmla="*/ 418 w 1064"/>
                <a:gd name="T103" fmla="*/ 12 h 1064"/>
                <a:gd name="T104" fmla="*/ 533 w 1064"/>
                <a:gd name="T105" fmla="*/ 0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64" h="1064">
                  <a:moveTo>
                    <a:pt x="533" y="280"/>
                  </a:moveTo>
                  <a:lnTo>
                    <a:pt x="495" y="283"/>
                  </a:lnTo>
                  <a:lnTo>
                    <a:pt x="459" y="290"/>
                  </a:lnTo>
                  <a:lnTo>
                    <a:pt x="426" y="303"/>
                  </a:lnTo>
                  <a:lnTo>
                    <a:pt x="395" y="321"/>
                  </a:lnTo>
                  <a:lnTo>
                    <a:pt x="367" y="342"/>
                  </a:lnTo>
                  <a:lnTo>
                    <a:pt x="342" y="367"/>
                  </a:lnTo>
                  <a:lnTo>
                    <a:pt x="321" y="395"/>
                  </a:lnTo>
                  <a:lnTo>
                    <a:pt x="303" y="426"/>
                  </a:lnTo>
                  <a:lnTo>
                    <a:pt x="290" y="459"/>
                  </a:lnTo>
                  <a:lnTo>
                    <a:pt x="283" y="495"/>
                  </a:lnTo>
                  <a:lnTo>
                    <a:pt x="280" y="533"/>
                  </a:lnTo>
                  <a:lnTo>
                    <a:pt x="283" y="569"/>
                  </a:lnTo>
                  <a:lnTo>
                    <a:pt x="290" y="605"/>
                  </a:lnTo>
                  <a:lnTo>
                    <a:pt x="303" y="638"/>
                  </a:lnTo>
                  <a:lnTo>
                    <a:pt x="321" y="669"/>
                  </a:lnTo>
                  <a:lnTo>
                    <a:pt x="342" y="697"/>
                  </a:lnTo>
                  <a:lnTo>
                    <a:pt x="367" y="722"/>
                  </a:lnTo>
                  <a:lnTo>
                    <a:pt x="395" y="743"/>
                  </a:lnTo>
                  <a:lnTo>
                    <a:pt x="426" y="761"/>
                  </a:lnTo>
                  <a:lnTo>
                    <a:pt x="459" y="774"/>
                  </a:lnTo>
                  <a:lnTo>
                    <a:pt x="495" y="781"/>
                  </a:lnTo>
                  <a:lnTo>
                    <a:pt x="533" y="784"/>
                  </a:lnTo>
                  <a:lnTo>
                    <a:pt x="569" y="781"/>
                  </a:lnTo>
                  <a:lnTo>
                    <a:pt x="605" y="774"/>
                  </a:lnTo>
                  <a:lnTo>
                    <a:pt x="638" y="761"/>
                  </a:lnTo>
                  <a:lnTo>
                    <a:pt x="669" y="743"/>
                  </a:lnTo>
                  <a:lnTo>
                    <a:pt x="697" y="722"/>
                  </a:lnTo>
                  <a:lnTo>
                    <a:pt x="722" y="697"/>
                  </a:lnTo>
                  <a:lnTo>
                    <a:pt x="743" y="669"/>
                  </a:lnTo>
                  <a:lnTo>
                    <a:pt x="761" y="638"/>
                  </a:lnTo>
                  <a:lnTo>
                    <a:pt x="774" y="605"/>
                  </a:lnTo>
                  <a:lnTo>
                    <a:pt x="781" y="569"/>
                  </a:lnTo>
                  <a:lnTo>
                    <a:pt x="784" y="533"/>
                  </a:lnTo>
                  <a:lnTo>
                    <a:pt x="781" y="495"/>
                  </a:lnTo>
                  <a:lnTo>
                    <a:pt x="774" y="459"/>
                  </a:lnTo>
                  <a:lnTo>
                    <a:pt x="761" y="426"/>
                  </a:lnTo>
                  <a:lnTo>
                    <a:pt x="743" y="395"/>
                  </a:lnTo>
                  <a:lnTo>
                    <a:pt x="722" y="367"/>
                  </a:lnTo>
                  <a:lnTo>
                    <a:pt x="697" y="342"/>
                  </a:lnTo>
                  <a:lnTo>
                    <a:pt x="669" y="321"/>
                  </a:lnTo>
                  <a:lnTo>
                    <a:pt x="638" y="303"/>
                  </a:lnTo>
                  <a:lnTo>
                    <a:pt x="605" y="290"/>
                  </a:lnTo>
                  <a:lnTo>
                    <a:pt x="569" y="283"/>
                  </a:lnTo>
                  <a:lnTo>
                    <a:pt x="533" y="280"/>
                  </a:lnTo>
                  <a:close/>
                  <a:moveTo>
                    <a:pt x="533" y="0"/>
                  </a:moveTo>
                  <a:lnTo>
                    <a:pt x="590" y="3"/>
                  </a:lnTo>
                  <a:lnTo>
                    <a:pt x="646" y="12"/>
                  </a:lnTo>
                  <a:lnTo>
                    <a:pt x="699" y="27"/>
                  </a:lnTo>
                  <a:lnTo>
                    <a:pt x="751" y="48"/>
                  </a:lnTo>
                  <a:lnTo>
                    <a:pt x="800" y="72"/>
                  </a:lnTo>
                  <a:lnTo>
                    <a:pt x="846" y="103"/>
                  </a:lnTo>
                  <a:lnTo>
                    <a:pt x="888" y="137"/>
                  </a:lnTo>
                  <a:lnTo>
                    <a:pt x="927" y="176"/>
                  </a:lnTo>
                  <a:lnTo>
                    <a:pt x="961" y="218"/>
                  </a:lnTo>
                  <a:lnTo>
                    <a:pt x="992" y="264"/>
                  </a:lnTo>
                  <a:lnTo>
                    <a:pt x="1016" y="313"/>
                  </a:lnTo>
                  <a:lnTo>
                    <a:pt x="1037" y="365"/>
                  </a:lnTo>
                  <a:lnTo>
                    <a:pt x="1052" y="418"/>
                  </a:lnTo>
                  <a:lnTo>
                    <a:pt x="1061" y="474"/>
                  </a:lnTo>
                  <a:lnTo>
                    <a:pt x="1064" y="533"/>
                  </a:lnTo>
                  <a:lnTo>
                    <a:pt x="1061" y="590"/>
                  </a:lnTo>
                  <a:lnTo>
                    <a:pt x="1052" y="646"/>
                  </a:lnTo>
                  <a:lnTo>
                    <a:pt x="1037" y="699"/>
                  </a:lnTo>
                  <a:lnTo>
                    <a:pt x="1016" y="751"/>
                  </a:lnTo>
                  <a:lnTo>
                    <a:pt x="992" y="800"/>
                  </a:lnTo>
                  <a:lnTo>
                    <a:pt x="961" y="846"/>
                  </a:lnTo>
                  <a:lnTo>
                    <a:pt x="927" y="888"/>
                  </a:lnTo>
                  <a:lnTo>
                    <a:pt x="888" y="927"/>
                  </a:lnTo>
                  <a:lnTo>
                    <a:pt x="846" y="961"/>
                  </a:lnTo>
                  <a:lnTo>
                    <a:pt x="800" y="992"/>
                  </a:lnTo>
                  <a:lnTo>
                    <a:pt x="751" y="1016"/>
                  </a:lnTo>
                  <a:lnTo>
                    <a:pt x="699" y="1037"/>
                  </a:lnTo>
                  <a:lnTo>
                    <a:pt x="646" y="1052"/>
                  </a:lnTo>
                  <a:lnTo>
                    <a:pt x="590" y="1061"/>
                  </a:lnTo>
                  <a:lnTo>
                    <a:pt x="533" y="1064"/>
                  </a:lnTo>
                  <a:lnTo>
                    <a:pt x="474" y="1061"/>
                  </a:lnTo>
                  <a:lnTo>
                    <a:pt x="418" y="1052"/>
                  </a:lnTo>
                  <a:lnTo>
                    <a:pt x="365" y="1037"/>
                  </a:lnTo>
                  <a:lnTo>
                    <a:pt x="313" y="1016"/>
                  </a:lnTo>
                  <a:lnTo>
                    <a:pt x="264" y="992"/>
                  </a:lnTo>
                  <a:lnTo>
                    <a:pt x="218" y="961"/>
                  </a:lnTo>
                  <a:lnTo>
                    <a:pt x="176" y="927"/>
                  </a:lnTo>
                  <a:lnTo>
                    <a:pt x="137" y="888"/>
                  </a:lnTo>
                  <a:lnTo>
                    <a:pt x="103" y="846"/>
                  </a:lnTo>
                  <a:lnTo>
                    <a:pt x="72" y="800"/>
                  </a:lnTo>
                  <a:lnTo>
                    <a:pt x="48" y="751"/>
                  </a:lnTo>
                  <a:lnTo>
                    <a:pt x="27" y="699"/>
                  </a:lnTo>
                  <a:lnTo>
                    <a:pt x="12" y="646"/>
                  </a:lnTo>
                  <a:lnTo>
                    <a:pt x="3" y="590"/>
                  </a:lnTo>
                  <a:lnTo>
                    <a:pt x="0" y="533"/>
                  </a:lnTo>
                  <a:lnTo>
                    <a:pt x="3" y="474"/>
                  </a:lnTo>
                  <a:lnTo>
                    <a:pt x="12" y="418"/>
                  </a:lnTo>
                  <a:lnTo>
                    <a:pt x="27" y="365"/>
                  </a:lnTo>
                  <a:lnTo>
                    <a:pt x="48" y="313"/>
                  </a:lnTo>
                  <a:lnTo>
                    <a:pt x="72" y="264"/>
                  </a:lnTo>
                  <a:lnTo>
                    <a:pt x="103" y="218"/>
                  </a:lnTo>
                  <a:lnTo>
                    <a:pt x="137" y="176"/>
                  </a:lnTo>
                  <a:lnTo>
                    <a:pt x="176" y="137"/>
                  </a:lnTo>
                  <a:lnTo>
                    <a:pt x="218" y="103"/>
                  </a:lnTo>
                  <a:lnTo>
                    <a:pt x="264" y="72"/>
                  </a:lnTo>
                  <a:lnTo>
                    <a:pt x="313" y="48"/>
                  </a:lnTo>
                  <a:lnTo>
                    <a:pt x="365" y="27"/>
                  </a:lnTo>
                  <a:lnTo>
                    <a:pt x="418" y="12"/>
                  </a:lnTo>
                  <a:lnTo>
                    <a:pt x="474" y="3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2" name="Freeform 25">
              <a:extLst>
                <a:ext uri="{FF2B5EF4-FFF2-40B4-BE49-F238E27FC236}">
                  <a16:creationId xmlns:a16="http://schemas.microsoft.com/office/drawing/2014/main" id="{259FACCB-E386-430D-A4A8-29BF2D2D98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" y="1213"/>
              <a:ext cx="56" cy="56"/>
            </a:xfrm>
            <a:custGeom>
              <a:avLst/>
              <a:gdLst>
                <a:gd name="T0" fmla="*/ 197 w 392"/>
                <a:gd name="T1" fmla="*/ 0 h 392"/>
                <a:gd name="T2" fmla="*/ 231 w 392"/>
                <a:gd name="T3" fmla="*/ 3 h 392"/>
                <a:gd name="T4" fmla="*/ 265 w 392"/>
                <a:gd name="T5" fmla="*/ 12 h 392"/>
                <a:gd name="T6" fmla="*/ 295 w 392"/>
                <a:gd name="T7" fmla="*/ 26 h 392"/>
                <a:gd name="T8" fmla="*/ 323 w 392"/>
                <a:gd name="T9" fmla="*/ 45 h 392"/>
                <a:gd name="T10" fmla="*/ 346 w 392"/>
                <a:gd name="T11" fmla="*/ 69 h 392"/>
                <a:gd name="T12" fmla="*/ 366 w 392"/>
                <a:gd name="T13" fmla="*/ 96 h 392"/>
                <a:gd name="T14" fmla="*/ 380 w 392"/>
                <a:gd name="T15" fmla="*/ 127 h 392"/>
                <a:gd name="T16" fmla="*/ 389 w 392"/>
                <a:gd name="T17" fmla="*/ 159 h 392"/>
                <a:gd name="T18" fmla="*/ 392 w 392"/>
                <a:gd name="T19" fmla="*/ 195 h 392"/>
                <a:gd name="T20" fmla="*/ 389 w 392"/>
                <a:gd name="T21" fmla="*/ 231 h 392"/>
                <a:gd name="T22" fmla="*/ 380 w 392"/>
                <a:gd name="T23" fmla="*/ 263 h 392"/>
                <a:gd name="T24" fmla="*/ 366 w 392"/>
                <a:gd name="T25" fmla="*/ 294 h 392"/>
                <a:gd name="T26" fmla="*/ 346 w 392"/>
                <a:gd name="T27" fmla="*/ 321 h 392"/>
                <a:gd name="T28" fmla="*/ 323 w 392"/>
                <a:gd name="T29" fmla="*/ 345 h 392"/>
                <a:gd name="T30" fmla="*/ 295 w 392"/>
                <a:gd name="T31" fmla="*/ 364 h 392"/>
                <a:gd name="T32" fmla="*/ 265 w 392"/>
                <a:gd name="T33" fmla="*/ 378 h 392"/>
                <a:gd name="T34" fmla="*/ 231 w 392"/>
                <a:gd name="T35" fmla="*/ 387 h 392"/>
                <a:gd name="T36" fmla="*/ 197 w 392"/>
                <a:gd name="T37" fmla="*/ 392 h 392"/>
                <a:gd name="T38" fmla="*/ 161 w 392"/>
                <a:gd name="T39" fmla="*/ 387 h 392"/>
                <a:gd name="T40" fmla="*/ 127 w 392"/>
                <a:gd name="T41" fmla="*/ 378 h 392"/>
                <a:gd name="T42" fmla="*/ 97 w 392"/>
                <a:gd name="T43" fmla="*/ 364 h 392"/>
                <a:gd name="T44" fmla="*/ 69 w 392"/>
                <a:gd name="T45" fmla="*/ 345 h 392"/>
                <a:gd name="T46" fmla="*/ 46 w 392"/>
                <a:gd name="T47" fmla="*/ 321 h 392"/>
                <a:gd name="T48" fmla="*/ 26 w 392"/>
                <a:gd name="T49" fmla="*/ 294 h 392"/>
                <a:gd name="T50" fmla="*/ 12 w 392"/>
                <a:gd name="T51" fmla="*/ 263 h 392"/>
                <a:gd name="T52" fmla="*/ 3 w 392"/>
                <a:gd name="T53" fmla="*/ 231 h 392"/>
                <a:gd name="T54" fmla="*/ 0 w 392"/>
                <a:gd name="T55" fmla="*/ 195 h 392"/>
                <a:gd name="T56" fmla="*/ 3 w 392"/>
                <a:gd name="T57" fmla="*/ 159 h 392"/>
                <a:gd name="T58" fmla="*/ 12 w 392"/>
                <a:gd name="T59" fmla="*/ 127 h 392"/>
                <a:gd name="T60" fmla="*/ 26 w 392"/>
                <a:gd name="T61" fmla="*/ 96 h 392"/>
                <a:gd name="T62" fmla="*/ 46 w 392"/>
                <a:gd name="T63" fmla="*/ 69 h 392"/>
                <a:gd name="T64" fmla="*/ 69 w 392"/>
                <a:gd name="T65" fmla="*/ 45 h 392"/>
                <a:gd name="T66" fmla="*/ 97 w 392"/>
                <a:gd name="T67" fmla="*/ 26 h 392"/>
                <a:gd name="T68" fmla="*/ 127 w 392"/>
                <a:gd name="T69" fmla="*/ 12 h 392"/>
                <a:gd name="T70" fmla="*/ 161 w 392"/>
                <a:gd name="T71" fmla="*/ 3 h 392"/>
                <a:gd name="T72" fmla="*/ 197 w 392"/>
                <a:gd name="T73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2" h="392">
                  <a:moveTo>
                    <a:pt x="197" y="0"/>
                  </a:moveTo>
                  <a:lnTo>
                    <a:pt x="231" y="3"/>
                  </a:lnTo>
                  <a:lnTo>
                    <a:pt x="265" y="12"/>
                  </a:lnTo>
                  <a:lnTo>
                    <a:pt x="295" y="26"/>
                  </a:lnTo>
                  <a:lnTo>
                    <a:pt x="323" y="45"/>
                  </a:lnTo>
                  <a:lnTo>
                    <a:pt x="346" y="69"/>
                  </a:lnTo>
                  <a:lnTo>
                    <a:pt x="366" y="96"/>
                  </a:lnTo>
                  <a:lnTo>
                    <a:pt x="380" y="127"/>
                  </a:lnTo>
                  <a:lnTo>
                    <a:pt x="389" y="159"/>
                  </a:lnTo>
                  <a:lnTo>
                    <a:pt x="392" y="195"/>
                  </a:lnTo>
                  <a:lnTo>
                    <a:pt x="389" y="231"/>
                  </a:lnTo>
                  <a:lnTo>
                    <a:pt x="380" y="263"/>
                  </a:lnTo>
                  <a:lnTo>
                    <a:pt x="366" y="294"/>
                  </a:lnTo>
                  <a:lnTo>
                    <a:pt x="346" y="321"/>
                  </a:lnTo>
                  <a:lnTo>
                    <a:pt x="323" y="345"/>
                  </a:lnTo>
                  <a:lnTo>
                    <a:pt x="295" y="364"/>
                  </a:lnTo>
                  <a:lnTo>
                    <a:pt x="265" y="378"/>
                  </a:lnTo>
                  <a:lnTo>
                    <a:pt x="231" y="387"/>
                  </a:lnTo>
                  <a:lnTo>
                    <a:pt x="197" y="392"/>
                  </a:lnTo>
                  <a:lnTo>
                    <a:pt x="161" y="387"/>
                  </a:lnTo>
                  <a:lnTo>
                    <a:pt x="127" y="378"/>
                  </a:lnTo>
                  <a:lnTo>
                    <a:pt x="97" y="364"/>
                  </a:lnTo>
                  <a:lnTo>
                    <a:pt x="69" y="345"/>
                  </a:lnTo>
                  <a:lnTo>
                    <a:pt x="46" y="321"/>
                  </a:lnTo>
                  <a:lnTo>
                    <a:pt x="26" y="294"/>
                  </a:lnTo>
                  <a:lnTo>
                    <a:pt x="12" y="263"/>
                  </a:lnTo>
                  <a:lnTo>
                    <a:pt x="3" y="231"/>
                  </a:lnTo>
                  <a:lnTo>
                    <a:pt x="0" y="195"/>
                  </a:lnTo>
                  <a:lnTo>
                    <a:pt x="3" y="159"/>
                  </a:lnTo>
                  <a:lnTo>
                    <a:pt x="12" y="127"/>
                  </a:lnTo>
                  <a:lnTo>
                    <a:pt x="26" y="96"/>
                  </a:lnTo>
                  <a:lnTo>
                    <a:pt x="46" y="69"/>
                  </a:lnTo>
                  <a:lnTo>
                    <a:pt x="69" y="45"/>
                  </a:lnTo>
                  <a:lnTo>
                    <a:pt x="97" y="26"/>
                  </a:lnTo>
                  <a:lnTo>
                    <a:pt x="127" y="12"/>
                  </a:lnTo>
                  <a:lnTo>
                    <a:pt x="161" y="3"/>
                  </a:lnTo>
                  <a:lnTo>
                    <a:pt x="1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3" name="Freeform 26">
              <a:extLst>
                <a:ext uri="{FF2B5EF4-FFF2-40B4-BE49-F238E27FC236}">
                  <a16:creationId xmlns:a16="http://schemas.microsoft.com/office/drawing/2014/main" id="{E854C085-1599-4215-BE17-6FC9C4B13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9" y="1093"/>
              <a:ext cx="432" cy="288"/>
            </a:xfrm>
            <a:custGeom>
              <a:avLst/>
              <a:gdLst>
                <a:gd name="T0" fmla="*/ 2856 w 3024"/>
                <a:gd name="T1" fmla="*/ 0 h 2018"/>
                <a:gd name="T2" fmla="*/ 2915 w 3024"/>
                <a:gd name="T3" fmla="*/ 12 h 2018"/>
                <a:gd name="T4" fmla="*/ 2964 w 3024"/>
                <a:gd name="T5" fmla="*/ 40 h 2018"/>
                <a:gd name="T6" fmla="*/ 3001 w 3024"/>
                <a:gd name="T7" fmla="*/ 84 h 2018"/>
                <a:gd name="T8" fmla="*/ 3021 w 3024"/>
                <a:gd name="T9" fmla="*/ 139 h 2018"/>
                <a:gd name="T10" fmla="*/ 3024 w 3024"/>
                <a:gd name="T11" fmla="*/ 869 h 2018"/>
                <a:gd name="T12" fmla="*/ 3013 w 3024"/>
                <a:gd name="T13" fmla="*/ 912 h 2018"/>
                <a:gd name="T14" fmla="*/ 2982 w 3024"/>
                <a:gd name="T15" fmla="*/ 941 h 2018"/>
                <a:gd name="T16" fmla="*/ 2941 w 3024"/>
                <a:gd name="T17" fmla="*/ 954 h 2018"/>
                <a:gd name="T18" fmla="*/ 2806 w 3024"/>
                <a:gd name="T19" fmla="*/ 950 h 2018"/>
                <a:gd name="T20" fmla="*/ 2768 w 3024"/>
                <a:gd name="T21" fmla="*/ 928 h 2018"/>
                <a:gd name="T22" fmla="*/ 2747 w 3024"/>
                <a:gd name="T23" fmla="*/ 891 h 2018"/>
                <a:gd name="T24" fmla="*/ 2744 w 3024"/>
                <a:gd name="T25" fmla="*/ 562 h 2018"/>
                <a:gd name="T26" fmla="*/ 2664 w 3024"/>
                <a:gd name="T27" fmla="*/ 549 h 2018"/>
                <a:gd name="T28" fmla="*/ 2591 w 3024"/>
                <a:gd name="T29" fmla="*/ 516 h 2018"/>
                <a:gd name="T30" fmla="*/ 2532 w 3024"/>
                <a:gd name="T31" fmla="*/ 465 h 2018"/>
                <a:gd name="T32" fmla="*/ 2490 w 3024"/>
                <a:gd name="T33" fmla="*/ 399 h 2018"/>
                <a:gd name="T34" fmla="*/ 2467 w 3024"/>
                <a:gd name="T35" fmla="*/ 322 h 2018"/>
                <a:gd name="T36" fmla="*/ 560 w 3024"/>
                <a:gd name="T37" fmla="*/ 280 h 2018"/>
                <a:gd name="T38" fmla="*/ 548 w 3024"/>
                <a:gd name="T39" fmla="*/ 362 h 2018"/>
                <a:gd name="T40" fmla="*/ 515 w 3024"/>
                <a:gd name="T41" fmla="*/ 433 h 2018"/>
                <a:gd name="T42" fmla="*/ 463 w 3024"/>
                <a:gd name="T43" fmla="*/ 492 h 2018"/>
                <a:gd name="T44" fmla="*/ 398 w 3024"/>
                <a:gd name="T45" fmla="*/ 535 h 2018"/>
                <a:gd name="T46" fmla="*/ 322 w 3024"/>
                <a:gd name="T47" fmla="*/ 558 h 2018"/>
                <a:gd name="T48" fmla="*/ 280 w 3024"/>
                <a:gd name="T49" fmla="*/ 1458 h 2018"/>
                <a:gd name="T50" fmla="*/ 360 w 3024"/>
                <a:gd name="T51" fmla="*/ 1469 h 2018"/>
                <a:gd name="T52" fmla="*/ 433 w 3024"/>
                <a:gd name="T53" fmla="*/ 1502 h 2018"/>
                <a:gd name="T54" fmla="*/ 492 w 3024"/>
                <a:gd name="T55" fmla="*/ 1553 h 2018"/>
                <a:gd name="T56" fmla="*/ 534 w 3024"/>
                <a:gd name="T57" fmla="*/ 1619 h 2018"/>
                <a:gd name="T58" fmla="*/ 557 w 3024"/>
                <a:gd name="T59" fmla="*/ 1696 h 2018"/>
                <a:gd name="T60" fmla="*/ 2101 w 3024"/>
                <a:gd name="T61" fmla="*/ 1738 h 2018"/>
                <a:gd name="T62" fmla="*/ 2142 w 3024"/>
                <a:gd name="T63" fmla="*/ 1749 h 2018"/>
                <a:gd name="T64" fmla="*/ 2173 w 3024"/>
                <a:gd name="T65" fmla="*/ 1778 h 2018"/>
                <a:gd name="T66" fmla="*/ 2184 w 3024"/>
                <a:gd name="T67" fmla="*/ 1821 h 2018"/>
                <a:gd name="T68" fmla="*/ 2181 w 3024"/>
                <a:gd name="T69" fmla="*/ 1955 h 2018"/>
                <a:gd name="T70" fmla="*/ 2160 w 3024"/>
                <a:gd name="T71" fmla="*/ 1992 h 2018"/>
                <a:gd name="T72" fmla="*/ 2122 w 3024"/>
                <a:gd name="T73" fmla="*/ 2014 h 2018"/>
                <a:gd name="T74" fmla="*/ 168 w 3024"/>
                <a:gd name="T75" fmla="*/ 2018 h 2018"/>
                <a:gd name="T76" fmla="*/ 109 w 3024"/>
                <a:gd name="T77" fmla="*/ 2006 h 2018"/>
                <a:gd name="T78" fmla="*/ 60 w 3024"/>
                <a:gd name="T79" fmla="*/ 1978 h 2018"/>
                <a:gd name="T80" fmla="*/ 23 w 3024"/>
                <a:gd name="T81" fmla="*/ 1934 h 2018"/>
                <a:gd name="T82" fmla="*/ 3 w 3024"/>
                <a:gd name="T83" fmla="*/ 1879 h 2018"/>
                <a:gd name="T84" fmla="*/ 0 w 3024"/>
                <a:gd name="T85" fmla="*/ 170 h 2018"/>
                <a:gd name="T86" fmla="*/ 10 w 3024"/>
                <a:gd name="T87" fmla="*/ 110 h 2018"/>
                <a:gd name="T88" fmla="*/ 40 w 3024"/>
                <a:gd name="T89" fmla="*/ 61 h 2018"/>
                <a:gd name="T90" fmla="*/ 83 w 3024"/>
                <a:gd name="T91" fmla="*/ 24 h 2018"/>
                <a:gd name="T92" fmla="*/ 137 w 3024"/>
                <a:gd name="T93" fmla="*/ 4 h 2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024" h="2018">
                  <a:moveTo>
                    <a:pt x="168" y="0"/>
                  </a:moveTo>
                  <a:lnTo>
                    <a:pt x="2856" y="0"/>
                  </a:lnTo>
                  <a:lnTo>
                    <a:pt x="2887" y="4"/>
                  </a:lnTo>
                  <a:lnTo>
                    <a:pt x="2915" y="12"/>
                  </a:lnTo>
                  <a:lnTo>
                    <a:pt x="2941" y="24"/>
                  </a:lnTo>
                  <a:lnTo>
                    <a:pt x="2964" y="40"/>
                  </a:lnTo>
                  <a:lnTo>
                    <a:pt x="2984" y="61"/>
                  </a:lnTo>
                  <a:lnTo>
                    <a:pt x="3001" y="84"/>
                  </a:lnTo>
                  <a:lnTo>
                    <a:pt x="3014" y="110"/>
                  </a:lnTo>
                  <a:lnTo>
                    <a:pt x="3021" y="139"/>
                  </a:lnTo>
                  <a:lnTo>
                    <a:pt x="3024" y="170"/>
                  </a:lnTo>
                  <a:lnTo>
                    <a:pt x="3024" y="869"/>
                  </a:lnTo>
                  <a:lnTo>
                    <a:pt x="3021" y="891"/>
                  </a:lnTo>
                  <a:lnTo>
                    <a:pt x="3013" y="912"/>
                  </a:lnTo>
                  <a:lnTo>
                    <a:pt x="3000" y="928"/>
                  </a:lnTo>
                  <a:lnTo>
                    <a:pt x="2982" y="941"/>
                  </a:lnTo>
                  <a:lnTo>
                    <a:pt x="2962" y="950"/>
                  </a:lnTo>
                  <a:lnTo>
                    <a:pt x="2941" y="954"/>
                  </a:lnTo>
                  <a:lnTo>
                    <a:pt x="2829" y="954"/>
                  </a:lnTo>
                  <a:lnTo>
                    <a:pt x="2806" y="950"/>
                  </a:lnTo>
                  <a:lnTo>
                    <a:pt x="2786" y="941"/>
                  </a:lnTo>
                  <a:lnTo>
                    <a:pt x="2768" y="928"/>
                  </a:lnTo>
                  <a:lnTo>
                    <a:pt x="2755" y="912"/>
                  </a:lnTo>
                  <a:lnTo>
                    <a:pt x="2747" y="891"/>
                  </a:lnTo>
                  <a:lnTo>
                    <a:pt x="2744" y="869"/>
                  </a:lnTo>
                  <a:lnTo>
                    <a:pt x="2744" y="562"/>
                  </a:lnTo>
                  <a:lnTo>
                    <a:pt x="2702" y="558"/>
                  </a:lnTo>
                  <a:lnTo>
                    <a:pt x="2664" y="549"/>
                  </a:lnTo>
                  <a:lnTo>
                    <a:pt x="2626" y="535"/>
                  </a:lnTo>
                  <a:lnTo>
                    <a:pt x="2591" y="516"/>
                  </a:lnTo>
                  <a:lnTo>
                    <a:pt x="2561" y="492"/>
                  </a:lnTo>
                  <a:lnTo>
                    <a:pt x="2532" y="465"/>
                  </a:lnTo>
                  <a:lnTo>
                    <a:pt x="2509" y="433"/>
                  </a:lnTo>
                  <a:lnTo>
                    <a:pt x="2490" y="399"/>
                  </a:lnTo>
                  <a:lnTo>
                    <a:pt x="2476" y="362"/>
                  </a:lnTo>
                  <a:lnTo>
                    <a:pt x="2467" y="322"/>
                  </a:lnTo>
                  <a:lnTo>
                    <a:pt x="2464" y="280"/>
                  </a:lnTo>
                  <a:lnTo>
                    <a:pt x="560" y="280"/>
                  </a:lnTo>
                  <a:lnTo>
                    <a:pt x="557" y="322"/>
                  </a:lnTo>
                  <a:lnTo>
                    <a:pt x="548" y="362"/>
                  </a:lnTo>
                  <a:lnTo>
                    <a:pt x="534" y="399"/>
                  </a:lnTo>
                  <a:lnTo>
                    <a:pt x="515" y="433"/>
                  </a:lnTo>
                  <a:lnTo>
                    <a:pt x="492" y="465"/>
                  </a:lnTo>
                  <a:lnTo>
                    <a:pt x="463" y="492"/>
                  </a:lnTo>
                  <a:lnTo>
                    <a:pt x="433" y="516"/>
                  </a:lnTo>
                  <a:lnTo>
                    <a:pt x="398" y="535"/>
                  </a:lnTo>
                  <a:lnTo>
                    <a:pt x="360" y="549"/>
                  </a:lnTo>
                  <a:lnTo>
                    <a:pt x="322" y="558"/>
                  </a:lnTo>
                  <a:lnTo>
                    <a:pt x="280" y="562"/>
                  </a:lnTo>
                  <a:lnTo>
                    <a:pt x="280" y="1458"/>
                  </a:lnTo>
                  <a:lnTo>
                    <a:pt x="322" y="1460"/>
                  </a:lnTo>
                  <a:lnTo>
                    <a:pt x="360" y="1469"/>
                  </a:lnTo>
                  <a:lnTo>
                    <a:pt x="398" y="1483"/>
                  </a:lnTo>
                  <a:lnTo>
                    <a:pt x="433" y="1502"/>
                  </a:lnTo>
                  <a:lnTo>
                    <a:pt x="463" y="1526"/>
                  </a:lnTo>
                  <a:lnTo>
                    <a:pt x="492" y="1553"/>
                  </a:lnTo>
                  <a:lnTo>
                    <a:pt x="515" y="1585"/>
                  </a:lnTo>
                  <a:lnTo>
                    <a:pt x="534" y="1619"/>
                  </a:lnTo>
                  <a:lnTo>
                    <a:pt x="548" y="1656"/>
                  </a:lnTo>
                  <a:lnTo>
                    <a:pt x="557" y="1696"/>
                  </a:lnTo>
                  <a:lnTo>
                    <a:pt x="560" y="1738"/>
                  </a:lnTo>
                  <a:lnTo>
                    <a:pt x="2101" y="1738"/>
                  </a:lnTo>
                  <a:lnTo>
                    <a:pt x="2122" y="1740"/>
                  </a:lnTo>
                  <a:lnTo>
                    <a:pt x="2142" y="1749"/>
                  </a:lnTo>
                  <a:lnTo>
                    <a:pt x="2160" y="1762"/>
                  </a:lnTo>
                  <a:lnTo>
                    <a:pt x="2173" y="1778"/>
                  </a:lnTo>
                  <a:lnTo>
                    <a:pt x="2181" y="1799"/>
                  </a:lnTo>
                  <a:lnTo>
                    <a:pt x="2184" y="1821"/>
                  </a:lnTo>
                  <a:lnTo>
                    <a:pt x="2184" y="1933"/>
                  </a:lnTo>
                  <a:lnTo>
                    <a:pt x="2181" y="1955"/>
                  </a:lnTo>
                  <a:lnTo>
                    <a:pt x="2173" y="1976"/>
                  </a:lnTo>
                  <a:lnTo>
                    <a:pt x="2160" y="1992"/>
                  </a:lnTo>
                  <a:lnTo>
                    <a:pt x="2142" y="2005"/>
                  </a:lnTo>
                  <a:lnTo>
                    <a:pt x="2122" y="2014"/>
                  </a:lnTo>
                  <a:lnTo>
                    <a:pt x="2101" y="2018"/>
                  </a:lnTo>
                  <a:lnTo>
                    <a:pt x="168" y="2018"/>
                  </a:lnTo>
                  <a:lnTo>
                    <a:pt x="137" y="2014"/>
                  </a:lnTo>
                  <a:lnTo>
                    <a:pt x="109" y="2006"/>
                  </a:lnTo>
                  <a:lnTo>
                    <a:pt x="83" y="1994"/>
                  </a:lnTo>
                  <a:lnTo>
                    <a:pt x="60" y="1978"/>
                  </a:lnTo>
                  <a:lnTo>
                    <a:pt x="40" y="1957"/>
                  </a:lnTo>
                  <a:lnTo>
                    <a:pt x="23" y="1934"/>
                  </a:lnTo>
                  <a:lnTo>
                    <a:pt x="10" y="1908"/>
                  </a:lnTo>
                  <a:lnTo>
                    <a:pt x="3" y="1879"/>
                  </a:lnTo>
                  <a:lnTo>
                    <a:pt x="0" y="1850"/>
                  </a:lnTo>
                  <a:lnTo>
                    <a:pt x="0" y="170"/>
                  </a:lnTo>
                  <a:lnTo>
                    <a:pt x="3" y="139"/>
                  </a:lnTo>
                  <a:lnTo>
                    <a:pt x="10" y="110"/>
                  </a:lnTo>
                  <a:lnTo>
                    <a:pt x="23" y="84"/>
                  </a:lnTo>
                  <a:lnTo>
                    <a:pt x="40" y="61"/>
                  </a:lnTo>
                  <a:lnTo>
                    <a:pt x="60" y="40"/>
                  </a:lnTo>
                  <a:lnTo>
                    <a:pt x="83" y="24"/>
                  </a:lnTo>
                  <a:lnTo>
                    <a:pt x="109" y="12"/>
                  </a:lnTo>
                  <a:lnTo>
                    <a:pt x="137" y="4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4" name="Freeform 27">
              <a:extLst>
                <a:ext uri="{FF2B5EF4-FFF2-40B4-BE49-F238E27FC236}">
                  <a16:creationId xmlns:a16="http://schemas.microsoft.com/office/drawing/2014/main" id="{4FD95E66-871B-4076-B910-BB9B8DA33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81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5" name="Freeform 28">
              <a:extLst>
                <a:ext uri="{FF2B5EF4-FFF2-40B4-BE49-F238E27FC236}">
                  <a16:creationId xmlns:a16="http://schemas.microsoft.com/office/drawing/2014/main" id="{BC46661C-EBA7-4BE9-B539-CD0DE6229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17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6" name="Freeform 29">
              <a:extLst>
                <a:ext uri="{FF2B5EF4-FFF2-40B4-BE49-F238E27FC236}">
                  <a16:creationId xmlns:a16="http://schemas.microsoft.com/office/drawing/2014/main" id="{EB0EB935-979D-4940-AA7F-2B39F8ECE2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253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grpSp>
        <p:nvGrpSpPr>
          <p:cNvPr id="47" name="Group 155">
            <a:extLst>
              <a:ext uri="{FF2B5EF4-FFF2-40B4-BE49-F238E27FC236}">
                <a16:creationId xmlns:a16="http://schemas.microsoft.com/office/drawing/2014/main" id="{B31AC486-1422-4031-A5DA-A9A4F1616CE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368201" y="2340730"/>
            <a:ext cx="281095" cy="281095"/>
            <a:chOff x="3291" y="2116"/>
            <a:chExt cx="480" cy="480"/>
          </a:xfrm>
          <a:solidFill>
            <a:schemeClr val="accent5"/>
          </a:solidFill>
        </p:grpSpPr>
        <p:sp>
          <p:nvSpPr>
            <p:cNvPr id="48" name="Freeform 157">
              <a:extLst>
                <a:ext uri="{FF2B5EF4-FFF2-40B4-BE49-F238E27FC236}">
                  <a16:creationId xmlns:a16="http://schemas.microsoft.com/office/drawing/2014/main" id="{85919AF8-2242-44A1-927B-CA4C2980C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eform 158">
              <a:extLst>
                <a:ext uri="{FF2B5EF4-FFF2-40B4-BE49-F238E27FC236}">
                  <a16:creationId xmlns:a16="http://schemas.microsoft.com/office/drawing/2014/main" id="{FF7FBB07-6573-453D-A19D-C8F686D342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0" name="Rectángulo 49">
            <a:extLst>
              <a:ext uri="{FF2B5EF4-FFF2-40B4-BE49-F238E27FC236}">
                <a16:creationId xmlns:a16="http://schemas.microsoft.com/office/drawing/2014/main" id="{39BBB59B-D269-42F0-BA0F-23128A93666C}"/>
              </a:ext>
            </a:extLst>
          </p:cNvPr>
          <p:cNvSpPr/>
          <p:nvPr/>
        </p:nvSpPr>
        <p:spPr>
          <a:xfrm>
            <a:off x="9633821" y="2318218"/>
            <a:ext cx="21871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$18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0,0 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grpSp>
        <p:nvGrpSpPr>
          <p:cNvPr id="59" name="Group 155">
            <a:extLst>
              <a:ext uri="{FF2B5EF4-FFF2-40B4-BE49-F238E27FC236}">
                <a16:creationId xmlns:a16="http://schemas.microsoft.com/office/drawing/2014/main" id="{1457ABAC-A3F6-4A28-8207-F5A980D01D9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384724" y="5317521"/>
            <a:ext cx="281095" cy="281095"/>
            <a:chOff x="3291" y="2116"/>
            <a:chExt cx="480" cy="480"/>
          </a:xfrm>
          <a:solidFill>
            <a:schemeClr val="accent5"/>
          </a:solidFill>
        </p:grpSpPr>
        <p:sp>
          <p:nvSpPr>
            <p:cNvPr id="60" name="Freeform 157">
              <a:extLst>
                <a:ext uri="{FF2B5EF4-FFF2-40B4-BE49-F238E27FC236}">
                  <a16:creationId xmlns:a16="http://schemas.microsoft.com/office/drawing/2014/main" id="{19B13325-2374-4DDA-B280-5B3C8641A2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58">
              <a:extLst>
                <a:ext uri="{FF2B5EF4-FFF2-40B4-BE49-F238E27FC236}">
                  <a16:creationId xmlns:a16="http://schemas.microsoft.com/office/drawing/2014/main" id="{0347CF49-D21E-4E66-A990-C5F1C45E42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2" name="Rectángulo 61">
            <a:extLst>
              <a:ext uri="{FF2B5EF4-FFF2-40B4-BE49-F238E27FC236}">
                <a16:creationId xmlns:a16="http://schemas.microsoft.com/office/drawing/2014/main" id="{7FA5E9B8-C4DF-4B99-ADC6-17A4C7D538DA}"/>
              </a:ext>
            </a:extLst>
          </p:cNvPr>
          <p:cNvSpPr/>
          <p:nvPr/>
        </p:nvSpPr>
        <p:spPr>
          <a:xfrm>
            <a:off x="9650344" y="5295009"/>
            <a:ext cx="21705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$45,0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</p:spTree>
    <p:extLst>
      <p:ext uri="{BB962C8B-B14F-4D97-AF65-F5344CB8AC3E}">
        <p14:creationId xmlns:p14="http://schemas.microsoft.com/office/powerpoint/2010/main" val="34377664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39" grpId="0"/>
      <p:bldP spid="27" grpId="0" autoUpdateAnimBg="0"/>
      <p:bldP spid="30" grpId="0" autoUpdateAnimBg="0"/>
      <p:bldP spid="33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>
            <a:extLst>
              <a:ext uri="{FF2B5EF4-FFF2-40B4-BE49-F238E27FC236}">
                <a16:creationId xmlns:a16="http://schemas.microsoft.com/office/drawing/2014/main" id="{1FCE7519-9A78-C24A-95FE-3F1964D72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373" y="389884"/>
            <a:ext cx="10407339" cy="1282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1219170">
              <a:defRPr/>
            </a:pPr>
            <a:r>
              <a:rPr lang="es-ES" sz="2667" dirty="0">
                <a:solidFill>
                  <a:srgbClr val="253D90"/>
                </a:solidFill>
                <a:latin typeface="+mj-lt"/>
              </a:rPr>
              <a:t>Diseñamos y ejecutamos programas, proyectos y servicios que brinden herramientas para el crecimiento de las empresas</a:t>
            </a:r>
          </a:p>
          <a:p>
            <a:pPr>
              <a:lnSpc>
                <a:spcPct val="90000"/>
              </a:lnSpc>
            </a:pPr>
            <a:endParaRPr lang="es-CO" sz="2667" dirty="0">
              <a:solidFill>
                <a:srgbClr val="253D90"/>
              </a:solidFill>
              <a:latin typeface="+mj-lt"/>
            </a:endParaRPr>
          </a:p>
        </p:txBody>
      </p:sp>
      <p:sp>
        <p:nvSpPr>
          <p:cNvPr id="15" name="Arc 34">
            <a:extLst>
              <a:ext uri="{FF2B5EF4-FFF2-40B4-BE49-F238E27FC236}">
                <a16:creationId xmlns:a16="http://schemas.microsoft.com/office/drawing/2014/main" id="{E162F3AA-ADF4-4BD0-8A1A-08A8EEA9EFB5}"/>
              </a:ext>
            </a:extLst>
          </p:cNvPr>
          <p:cNvSpPr/>
          <p:nvPr/>
        </p:nvSpPr>
        <p:spPr>
          <a:xfrm rot="18819844">
            <a:off x="-114840" y="115318"/>
            <a:ext cx="1449312" cy="1475265"/>
          </a:xfrm>
          <a:prstGeom prst="arc">
            <a:avLst>
              <a:gd name="adj1" fmla="val 16196098"/>
              <a:gd name="adj2" fmla="val 15344087"/>
            </a:avLst>
          </a:prstGeom>
          <a:noFill/>
          <a:ln w="373063" cap="rnd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1388DFC0-E327-4B6F-824A-EDEB165BF1F5}"/>
              </a:ext>
            </a:extLst>
          </p:cNvPr>
          <p:cNvSpPr/>
          <p:nvPr/>
        </p:nvSpPr>
        <p:spPr>
          <a:xfrm>
            <a:off x="-57401" y="170533"/>
            <a:ext cx="1334433" cy="1335712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 sz="2400"/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C3554177-BAA0-480A-8B13-E377B5A84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72" y="444132"/>
            <a:ext cx="940744" cy="93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s-ES_tradnl" sz="6667" b="1" dirty="0">
                <a:solidFill>
                  <a:schemeClr val="tx2"/>
                </a:solidFill>
                <a:latin typeface="AmpleSoft-Bold" panose="02000000000000000000" pitchFamily="50" charset="0"/>
                <a:cs typeface="AmpleSoft Bold"/>
              </a:rPr>
              <a:t>3</a:t>
            </a:r>
            <a:endParaRPr lang="da-DK" sz="6667" b="1" dirty="0">
              <a:solidFill>
                <a:schemeClr val="tx2"/>
              </a:solidFill>
              <a:latin typeface="AmpleSoft Bold"/>
              <a:cs typeface="AmpleSoft Bold"/>
            </a:endParaRPr>
          </a:p>
        </p:txBody>
      </p:sp>
      <p:sp>
        <p:nvSpPr>
          <p:cNvPr id="39" name="object 4">
            <a:extLst>
              <a:ext uri="{FF2B5EF4-FFF2-40B4-BE49-F238E27FC236}">
                <a16:creationId xmlns:a16="http://schemas.microsoft.com/office/drawing/2014/main" id="{80343365-E42F-49B3-BD48-32E55E319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9024" y="1451943"/>
            <a:ext cx="43657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8127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O" altLang="es-CO" sz="2800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Herramientas para Innovar</a:t>
            </a:r>
            <a:endParaRPr kumimoji="0" lang="es-CO" altLang="es-CO" sz="2800" b="0" i="0" u="none" strike="noStrike" kern="1200" cap="none" spc="0" normalizeH="0" baseline="0" noProof="0" dirty="0">
              <a:ln>
                <a:noFill/>
              </a:ln>
              <a:solidFill>
                <a:srgbClr val="FF0353"/>
              </a:solidFill>
              <a:effectLst/>
              <a:uLnTx/>
              <a:uFillTx/>
              <a:latin typeface="AmpleSoft-Bold"/>
              <a:cs typeface="Calibri" panose="020F0502020204030204" pitchFamily="34" charset="0"/>
            </a:endParaRPr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F0CC08DB-B78D-4E80-B0C6-CC1EF4B3DAAA}"/>
              </a:ext>
            </a:extLst>
          </p:cNvPr>
          <p:cNvCxnSpPr>
            <a:cxnSpLocks/>
          </p:cNvCxnSpPr>
          <p:nvPr/>
        </p:nvCxnSpPr>
        <p:spPr>
          <a:xfrm flipV="1">
            <a:off x="4174608" y="3113616"/>
            <a:ext cx="5352004" cy="1"/>
          </a:xfrm>
          <a:prstGeom prst="line">
            <a:avLst/>
          </a:prstGeom>
          <a:ln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Box 2">
            <a:extLst>
              <a:ext uri="{FF2B5EF4-FFF2-40B4-BE49-F238E27FC236}">
                <a16:creationId xmlns:a16="http://schemas.microsoft.com/office/drawing/2014/main" id="{FF34F709-0FD1-46CF-A5AD-6E2CFB6A5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8" y="1936366"/>
            <a:ext cx="5386404" cy="1095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s-ES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 un programa para habilitar capacidades para generar nuevos modelos de negocios en grandes corporaciones conectando con startups</a:t>
            </a:r>
          </a:p>
          <a:p>
            <a:pPr defTabSz="685783">
              <a:lnSpc>
                <a:spcPct val="80000"/>
              </a:lnSpc>
              <a:defRPr/>
            </a:pPr>
            <a:r>
              <a:rPr lang="es-CO" altLang="es-CO" sz="2133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10</a:t>
            </a:r>
            <a:r>
              <a:rPr lang="es-CO" altLang="es-CO" sz="1800" b="1" dirty="0">
                <a:solidFill>
                  <a:srgbClr val="59595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s-ES_tradnl" sz="1600" dirty="0">
                <a:solidFill>
                  <a:srgbClr val="253D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Empresas intervenidas</a:t>
            </a:r>
            <a:endParaRPr kumimoji="1" lang="es-ES_tradnl" sz="1867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DF317E6F-9802-41EF-B0BD-6264FB22A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9024" y="1991406"/>
            <a:ext cx="25333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400" dirty="0">
                <a:solidFill>
                  <a:schemeClr val="accent1"/>
                </a:solidFill>
                <a:latin typeface="AmpleSoft-Bold"/>
                <a:cs typeface="Calibri" panose="020F0502020204030204" pitchFamily="34" charset="0"/>
              </a:rPr>
              <a:t>Emprendimiento Corporativo</a:t>
            </a:r>
          </a:p>
        </p:txBody>
      </p:sp>
      <p:sp>
        <p:nvSpPr>
          <p:cNvPr id="20" name="Text Box 2">
            <a:extLst>
              <a:ext uri="{FF2B5EF4-FFF2-40B4-BE49-F238E27FC236}">
                <a16:creationId xmlns:a16="http://schemas.microsoft.com/office/drawing/2014/main" id="{53A09B3A-1B21-488A-8806-41B1C1131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4608" y="3177041"/>
            <a:ext cx="5598439" cy="1487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Fortalecer capacidades de liderazgo de emprendedores con potencial de alto impacto, a través del desafío de sus modelos mentales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133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8 </a:t>
            </a:r>
            <a:r>
              <a:rPr lang="es-CO" altLang="es-CO" sz="1600" dirty="0">
                <a:solidFill>
                  <a:srgbClr val="253D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Versiones en 2020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133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240</a:t>
            </a:r>
            <a:r>
              <a:rPr lang="es-CO" altLang="es-CO" sz="1800" dirty="0">
                <a:solidFill>
                  <a:srgbClr val="59595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s-CO" altLang="es-CO" sz="1600" dirty="0">
                <a:solidFill>
                  <a:srgbClr val="253D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Líderes intervenidos</a:t>
            </a:r>
            <a:endParaRPr kumimoji="1" lang="es-ES_tradnl" sz="1867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object 4">
            <a:extLst>
              <a:ext uri="{FF2B5EF4-FFF2-40B4-BE49-F238E27FC236}">
                <a16:creationId xmlns:a16="http://schemas.microsoft.com/office/drawing/2014/main" id="{BCF2535C-5AF1-4231-AA47-FA567A164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0309" y="3496045"/>
            <a:ext cx="1493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400" dirty="0">
                <a:solidFill>
                  <a:schemeClr val="accent1"/>
                </a:solidFill>
                <a:latin typeface="AmpleSoft-Bold"/>
                <a:cs typeface="Calibri" panose="020F0502020204030204" pitchFamily="34" charset="0"/>
              </a:rPr>
              <a:t>Valientes</a:t>
            </a:r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D91E5DF0-6BA5-4DC6-9581-7BBB1D89A6D5}"/>
              </a:ext>
            </a:extLst>
          </p:cNvPr>
          <p:cNvCxnSpPr>
            <a:cxnSpLocks/>
          </p:cNvCxnSpPr>
          <p:nvPr/>
        </p:nvCxnSpPr>
        <p:spPr>
          <a:xfrm flipV="1">
            <a:off x="4174608" y="4674871"/>
            <a:ext cx="5352004" cy="1"/>
          </a:xfrm>
          <a:prstGeom prst="line">
            <a:avLst/>
          </a:prstGeom>
          <a:ln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 Box 2">
            <a:extLst>
              <a:ext uri="{FF2B5EF4-FFF2-40B4-BE49-F238E27FC236}">
                <a16:creationId xmlns:a16="http://schemas.microsoft.com/office/drawing/2014/main" id="{452898A6-962A-4B73-9921-6CA1369D9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387" y="4768115"/>
            <a:ext cx="5352004" cy="1411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Enfocado en empresas que se atrevan a crear y captar nuevas oportunidades de negocio.</a:t>
            </a:r>
            <a:endParaRPr lang="es-CO" altLang="es-CO" sz="1800" b="1" dirty="0">
              <a:solidFill>
                <a:srgbClr val="595959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defTabSz="685783">
              <a:lnSpc>
                <a:spcPct val="80000"/>
              </a:lnSpc>
              <a:defRPr/>
            </a:pPr>
            <a:r>
              <a:rPr lang="es-CO" altLang="es-CO" sz="2133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80</a:t>
            </a:r>
            <a:r>
              <a:rPr lang="es-CO" altLang="es-CO" sz="1800" b="1" dirty="0">
                <a:solidFill>
                  <a:srgbClr val="59595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s-ES_tradnl" sz="1600" dirty="0">
                <a:solidFill>
                  <a:srgbClr val="253D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Empresas intervenidas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endParaRPr lang="es-CO" altLang="es-CO" sz="1800" dirty="0">
              <a:solidFill>
                <a:srgbClr val="595959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117" lvl="1" indent="0" defTabSz="609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endParaRPr kumimoji="1" lang="es-ES_tradnl" sz="1867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Imagen 33" descr="Imagen que contiene dibujo, señal&#10;&#10;Descripción generada automáticamente">
            <a:extLst>
              <a:ext uri="{FF2B5EF4-FFF2-40B4-BE49-F238E27FC236}">
                <a16:creationId xmlns:a16="http://schemas.microsoft.com/office/drawing/2014/main" id="{A2CED94E-BB0B-44EE-A065-5C83F390E66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3287" y="4815131"/>
            <a:ext cx="1604836" cy="365817"/>
          </a:xfrm>
          <a:prstGeom prst="rect">
            <a:avLst/>
          </a:prstGeom>
        </p:spPr>
      </p:pic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32C9A070-6C47-4CB4-92AE-EF7C419CC290}"/>
              </a:ext>
            </a:extLst>
          </p:cNvPr>
          <p:cNvCxnSpPr>
            <a:cxnSpLocks/>
          </p:cNvCxnSpPr>
          <p:nvPr/>
        </p:nvCxnSpPr>
        <p:spPr>
          <a:xfrm flipV="1">
            <a:off x="4140208" y="5677912"/>
            <a:ext cx="5352004" cy="1"/>
          </a:xfrm>
          <a:prstGeom prst="line">
            <a:avLst/>
          </a:prstGeom>
          <a:ln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 Box 2">
            <a:extLst>
              <a:ext uri="{FF2B5EF4-FFF2-40B4-BE49-F238E27FC236}">
                <a16:creationId xmlns:a16="http://schemas.microsoft.com/office/drawing/2014/main" id="{99D7DEED-69E3-4924-B127-8F4BB153A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5470" y="5772490"/>
            <a:ext cx="559843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que empresas consolidadas creen y consoliden un sistema de gestión de la innovación</a:t>
            </a:r>
            <a:endParaRPr lang="es-CO" altLang="es-CO" sz="1800" b="1" dirty="0">
              <a:solidFill>
                <a:srgbClr val="595959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133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35</a:t>
            </a:r>
            <a:r>
              <a:rPr lang="es-CO" altLang="es-CO" sz="1800" b="1" dirty="0">
                <a:solidFill>
                  <a:srgbClr val="59595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s-CO" altLang="es-CO" sz="1600" dirty="0">
                <a:solidFill>
                  <a:srgbClr val="253D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Empresas con sistema de gestión de la 	innovación </a:t>
            </a:r>
          </a:p>
          <a:p>
            <a:pPr marL="2117" lvl="1" indent="0" defTabSz="609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endParaRPr kumimoji="1" lang="es-ES_tradnl" sz="1867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5" name="Imagen 3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32E9BE34-07E1-4B2A-B550-937B188361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3287" y="5894407"/>
            <a:ext cx="1604836" cy="367589"/>
          </a:xfrm>
          <a:prstGeom prst="rect">
            <a:avLst/>
          </a:prstGeom>
        </p:spPr>
      </p:pic>
      <p:grpSp>
        <p:nvGrpSpPr>
          <p:cNvPr id="36" name="Group 155">
            <a:extLst>
              <a:ext uri="{FF2B5EF4-FFF2-40B4-BE49-F238E27FC236}">
                <a16:creationId xmlns:a16="http://schemas.microsoft.com/office/drawing/2014/main" id="{6E633119-438D-4055-B8B9-5FBA0A52304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691708" y="2127386"/>
            <a:ext cx="281095" cy="281095"/>
            <a:chOff x="3291" y="2116"/>
            <a:chExt cx="480" cy="480"/>
          </a:xfrm>
          <a:solidFill>
            <a:schemeClr val="accent5"/>
          </a:solidFill>
        </p:grpSpPr>
        <p:sp>
          <p:nvSpPr>
            <p:cNvPr id="37" name="Freeform 157">
              <a:extLst>
                <a:ext uri="{FF2B5EF4-FFF2-40B4-BE49-F238E27FC236}">
                  <a16:creationId xmlns:a16="http://schemas.microsoft.com/office/drawing/2014/main" id="{537807A1-2387-4C5C-808C-1B8C13C88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Freeform 158">
              <a:extLst>
                <a:ext uri="{FF2B5EF4-FFF2-40B4-BE49-F238E27FC236}">
                  <a16:creationId xmlns:a16="http://schemas.microsoft.com/office/drawing/2014/main" id="{434C4A3E-A3A5-4E5C-B8A1-323CF31154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0" name="Rectángulo 39">
            <a:extLst>
              <a:ext uri="{FF2B5EF4-FFF2-40B4-BE49-F238E27FC236}">
                <a16:creationId xmlns:a16="http://schemas.microsoft.com/office/drawing/2014/main" id="{E75922DB-09E3-475D-A193-E0E09FE78577}"/>
              </a:ext>
            </a:extLst>
          </p:cNvPr>
          <p:cNvSpPr/>
          <p:nvPr/>
        </p:nvSpPr>
        <p:spPr>
          <a:xfrm>
            <a:off x="9957328" y="2104874"/>
            <a:ext cx="21000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$100,0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grpSp>
        <p:nvGrpSpPr>
          <p:cNvPr id="49" name="Group 155">
            <a:extLst>
              <a:ext uri="{FF2B5EF4-FFF2-40B4-BE49-F238E27FC236}">
                <a16:creationId xmlns:a16="http://schemas.microsoft.com/office/drawing/2014/main" id="{65F6A06C-CC60-4963-ADDB-920959191D9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638729" y="3696995"/>
            <a:ext cx="281095" cy="281095"/>
            <a:chOff x="3291" y="2116"/>
            <a:chExt cx="480" cy="480"/>
          </a:xfrm>
          <a:solidFill>
            <a:schemeClr val="accent5"/>
          </a:solidFill>
        </p:grpSpPr>
        <p:sp>
          <p:nvSpPr>
            <p:cNvPr id="50" name="Freeform 157">
              <a:extLst>
                <a:ext uri="{FF2B5EF4-FFF2-40B4-BE49-F238E27FC236}">
                  <a16:creationId xmlns:a16="http://schemas.microsoft.com/office/drawing/2014/main" id="{E452B633-9D85-4E17-8927-AC8972037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Freeform 158">
              <a:extLst>
                <a:ext uri="{FF2B5EF4-FFF2-40B4-BE49-F238E27FC236}">
                  <a16:creationId xmlns:a16="http://schemas.microsoft.com/office/drawing/2014/main" id="{3E2AF95F-149E-47DC-B464-4C360B9DF2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2" name="Rectángulo 51">
            <a:extLst>
              <a:ext uri="{FF2B5EF4-FFF2-40B4-BE49-F238E27FC236}">
                <a16:creationId xmlns:a16="http://schemas.microsoft.com/office/drawing/2014/main" id="{91738F30-D8CD-4502-8E0D-F0D40906A533}"/>
              </a:ext>
            </a:extLst>
          </p:cNvPr>
          <p:cNvSpPr/>
          <p:nvPr/>
        </p:nvSpPr>
        <p:spPr>
          <a:xfrm>
            <a:off x="9904349" y="3674483"/>
            <a:ext cx="21530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$115,0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A74BA594-5203-4E50-BC13-D7D01385B913}"/>
              </a:ext>
            </a:extLst>
          </p:cNvPr>
          <p:cNvSpPr/>
          <p:nvPr/>
        </p:nvSpPr>
        <p:spPr>
          <a:xfrm>
            <a:off x="9887827" y="3961947"/>
            <a:ext cx="24914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$85,0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ingreso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grpSp>
        <p:nvGrpSpPr>
          <p:cNvPr id="54" name="Group 22">
            <a:extLst>
              <a:ext uri="{FF2B5EF4-FFF2-40B4-BE49-F238E27FC236}">
                <a16:creationId xmlns:a16="http://schemas.microsoft.com/office/drawing/2014/main" id="{3E40BDEA-A9B8-4A7F-82D4-C437E7E9C62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639489" y="4043516"/>
            <a:ext cx="294290" cy="201098"/>
            <a:chOff x="2699" y="1093"/>
            <a:chExt cx="480" cy="328"/>
          </a:xfrm>
          <a:solidFill>
            <a:schemeClr val="accent5"/>
          </a:solidFill>
        </p:grpSpPr>
        <p:sp>
          <p:nvSpPr>
            <p:cNvPr id="55" name="Freeform 24">
              <a:extLst>
                <a:ext uri="{FF2B5EF4-FFF2-40B4-BE49-F238E27FC236}">
                  <a16:creationId xmlns:a16="http://schemas.microsoft.com/office/drawing/2014/main" id="{12F86BF6-3920-4B12-8609-BD3231A0A2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1" y="1161"/>
              <a:ext cx="152" cy="152"/>
            </a:xfrm>
            <a:custGeom>
              <a:avLst/>
              <a:gdLst>
                <a:gd name="T0" fmla="*/ 495 w 1064"/>
                <a:gd name="T1" fmla="*/ 283 h 1064"/>
                <a:gd name="T2" fmla="*/ 426 w 1064"/>
                <a:gd name="T3" fmla="*/ 303 h 1064"/>
                <a:gd name="T4" fmla="*/ 367 w 1064"/>
                <a:gd name="T5" fmla="*/ 342 h 1064"/>
                <a:gd name="T6" fmla="*/ 321 w 1064"/>
                <a:gd name="T7" fmla="*/ 395 h 1064"/>
                <a:gd name="T8" fmla="*/ 290 w 1064"/>
                <a:gd name="T9" fmla="*/ 459 h 1064"/>
                <a:gd name="T10" fmla="*/ 280 w 1064"/>
                <a:gd name="T11" fmla="*/ 533 h 1064"/>
                <a:gd name="T12" fmla="*/ 290 w 1064"/>
                <a:gd name="T13" fmla="*/ 605 h 1064"/>
                <a:gd name="T14" fmla="*/ 321 w 1064"/>
                <a:gd name="T15" fmla="*/ 669 h 1064"/>
                <a:gd name="T16" fmla="*/ 367 w 1064"/>
                <a:gd name="T17" fmla="*/ 722 h 1064"/>
                <a:gd name="T18" fmla="*/ 426 w 1064"/>
                <a:gd name="T19" fmla="*/ 761 h 1064"/>
                <a:gd name="T20" fmla="*/ 495 w 1064"/>
                <a:gd name="T21" fmla="*/ 781 h 1064"/>
                <a:gd name="T22" fmla="*/ 569 w 1064"/>
                <a:gd name="T23" fmla="*/ 781 h 1064"/>
                <a:gd name="T24" fmla="*/ 638 w 1064"/>
                <a:gd name="T25" fmla="*/ 761 h 1064"/>
                <a:gd name="T26" fmla="*/ 697 w 1064"/>
                <a:gd name="T27" fmla="*/ 722 h 1064"/>
                <a:gd name="T28" fmla="*/ 743 w 1064"/>
                <a:gd name="T29" fmla="*/ 669 h 1064"/>
                <a:gd name="T30" fmla="*/ 774 w 1064"/>
                <a:gd name="T31" fmla="*/ 605 h 1064"/>
                <a:gd name="T32" fmla="*/ 784 w 1064"/>
                <a:gd name="T33" fmla="*/ 533 h 1064"/>
                <a:gd name="T34" fmla="*/ 774 w 1064"/>
                <a:gd name="T35" fmla="*/ 459 h 1064"/>
                <a:gd name="T36" fmla="*/ 743 w 1064"/>
                <a:gd name="T37" fmla="*/ 395 h 1064"/>
                <a:gd name="T38" fmla="*/ 697 w 1064"/>
                <a:gd name="T39" fmla="*/ 342 h 1064"/>
                <a:gd name="T40" fmla="*/ 638 w 1064"/>
                <a:gd name="T41" fmla="*/ 303 h 1064"/>
                <a:gd name="T42" fmla="*/ 569 w 1064"/>
                <a:gd name="T43" fmla="*/ 283 h 1064"/>
                <a:gd name="T44" fmla="*/ 533 w 1064"/>
                <a:gd name="T45" fmla="*/ 0 h 1064"/>
                <a:gd name="T46" fmla="*/ 646 w 1064"/>
                <a:gd name="T47" fmla="*/ 12 h 1064"/>
                <a:gd name="T48" fmla="*/ 751 w 1064"/>
                <a:gd name="T49" fmla="*/ 48 h 1064"/>
                <a:gd name="T50" fmla="*/ 846 w 1064"/>
                <a:gd name="T51" fmla="*/ 103 h 1064"/>
                <a:gd name="T52" fmla="*/ 927 w 1064"/>
                <a:gd name="T53" fmla="*/ 176 h 1064"/>
                <a:gd name="T54" fmla="*/ 992 w 1064"/>
                <a:gd name="T55" fmla="*/ 264 h 1064"/>
                <a:gd name="T56" fmla="*/ 1037 w 1064"/>
                <a:gd name="T57" fmla="*/ 365 h 1064"/>
                <a:gd name="T58" fmla="*/ 1061 w 1064"/>
                <a:gd name="T59" fmla="*/ 474 h 1064"/>
                <a:gd name="T60" fmla="*/ 1061 w 1064"/>
                <a:gd name="T61" fmla="*/ 590 h 1064"/>
                <a:gd name="T62" fmla="*/ 1037 w 1064"/>
                <a:gd name="T63" fmla="*/ 699 h 1064"/>
                <a:gd name="T64" fmla="*/ 992 w 1064"/>
                <a:gd name="T65" fmla="*/ 800 h 1064"/>
                <a:gd name="T66" fmla="*/ 927 w 1064"/>
                <a:gd name="T67" fmla="*/ 888 h 1064"/>
                <a:gd name="T68" fmla="*/ 846 w 1064"/>
                <a:gd name="T69" fmla="*/ 961 h 1064"/>
                <a:gd name="T70" fmla="*/ 751 w 1064"/>
                <a:gd name="T71" fmla="*/ 1016 h 1064"/>
                <a:gd name="T72" fmla="*/ 646 w 1064"/>
                <a:gd name="T73" fmla="*/ 1052 h 1064"/>
                <a:gd name="T74" fmla="*/ 533 w 1064"/>
                <a:gd name="T75" fmla="*/ 1064 h 1064"/>
                <a:gd name="T76" fmla="*/ 418 w 1064"/>
                <a:gd name="T77" fmla="*/ 1052 h 1064"/>
                <a:gd name="T78" fmla="*/ 313 w 1064"/>
                <a:gd name="T79" fmla="*/ 1016 h 1064"/>
                <a:gd name="T80" fmla="*/ 218 w 1064"/>
                <a:gd name="T81" fmla="*/ 961 h 1064"/>
                <a:gd name="T82" fmla="*/ 137 w 1064"/>
                <a:gd name="T83" fmla="*/ 888 h 1064"/>
                <a:gd name="T84" fmla="*/ 72 w 1064"/>
                <a:gd name="T85" fmla="*/ 800 h 1064"/>
                <a:gd name="T86" fmla="*/ 27 w 1064"/>
                <a:gd name="T87" fmla="*/ 699 h 1064"/>
                <a:gd name="T88" fmla="*/ 3 w 1064"/>
                <a:gd name="T89" fmla="*/ 590 h 1064"/>
                <a:gd name="T90" fmla="*/ 3 w 1064"/>
                <a:gd name="T91" fmla="*/ 474 h 1064"/>
                <a:gd name="T92" fmla="*/ 27 w 1064"/>
                <a:gd name="T93" fmla="*/ 365 h 1064"/>
                <a:gd name="T94" fmla="*/ 72 w 1064"/>
                <a:gd name="T95" fmla="*/ 264 h 1064"/>
                <a:gd name="T96" fmla="*/ 137 w 1064"/>
                <a:gd name="T97" fmla="*/ 176 h 1064"/>
                <a:gd name="T98" fmla="*/ 218 w 1064"/>
                <a:gd name="T99" fmla="*/ 103 h 1064"/>
                <a:gd name="T100" fmla="*/ 313 w 1064"/>
                <a:gd name="T101" fmla="*/ 48 h 1064"/>
                <a:gd name="T102" fmla="*/ 418 w 1064"/>
                <a:gd name="T103" fmla="*/ 12 h 1064"/>
                <a:gd name="T104" fmla="*/ 533 w 1064"/>
                <a:gd name="T105" fmla="*/ 0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64" h="1064">
                  <a:moveTo>
                    <a:pt x="533" y="280"/>
                  </a:moveTo>
                  <a:lnTo>
                    <a:pt x="495" y="283"/>
                  </a:lnTo>
                  <a:lnTo>
                    <a:pt x="459" y="290"/>
                  </a:lnTo>
                  <a:lnTo>
                    <a:pt x="426" y="303"/>
                  </a:lnTo>
                  <a:lnTo>
                    <a:pt x="395" y="321"/>
                  </a:lnTo>
                  <a:lnTo>
                    <a:pt x="367" y="342"/>
                  </a:lnTo>
                  <a:lnTo>
                    <a:pt x="342" y="367"/>
                  </a:lnTo>
                  <a:lnTo>
                    <a:pt x="321" y="395"/>
                  </a:lnTo>
                  <a:lnTo>
                    <a:pt x="303" y="426"/>
                  </a:lnTo>
                  <a:lnTo>
                    <a:pt x="290" y="459"/>
                  </a:lnTo>
                  <a:lnTo>
                    <a:pt x="283" y="495"/>
                  </a:lnTo>
                  <a:lnTo>
                    <a:pt x="280" y="533"/>
                  </a:lnTo>
                  <a:lnTo>
                    <a:pt x="283" y="569"/>
                  </a:lnTo>
                  <a:lnTo>
                    <a:pt x="290" y="605"/>
                  </a:lnTo>
                  <a:lnTo>
                    <a:pt x="303" y="638"/>
                  </a:lnTo>
                  <a:lnTo>
                    <a:pt x="321" y="669"/>
                  </a:lnTo>
                  <a:lnTo>
                    <a:pt x="342" y="697"/>
                  </a:lnTo>
                  <a:lnTo>
                    <a:pt x="367" y="722"/>
                  </a:lnTo>
                  <a:lnTo>
                    <a:pt x="395" y="743"/>
                  </a:lnTo>
                  <a:lnTo>
                    <a:pt x="426" y="761"/>
                  </a:lnTo>
                  <a:lnTo>
                    <a:pt x="459" y="774"/>
                  </a:lnTo>
                  <a:lnTo>
                    <a:pt x="495" y="781"/>
                  </a:lnTo>
                  <a:lnTo>
                    <a:pt x="533" y="784"/>
                  </a:lnTo>
                  <a:lnTo>
                    <a:pt x="569" y="781"/>
                  </a:lnTo>
                  <a:lnTo>
                    <a:pt x="605" y="774"/>
                  </a:lnTo>
                  <a:lnTo>
                    <a:pt x="638" y="761"/>
                  </a:lnTo>
                  <a:lnTo>
                    <a:pt x="669" y="743"/>
                  </a:lnTo>
                  <a:lnTo>
                    <a:pt x="697" y="722"/>
                  </a:lnTo>
                  <a:lnTo>
                    <a:pt x="722" y="697"/>
                  </a:lnTo>
                  <a:lnTo>
                    <a:pt x="743" y="669"/>
                  </a:lnTo>
                  <a:lnTo>
                    <a:pt x="761" y="638"/>
                  </a:lnTo>
                  <a:lnTo>
                    <a:pt x="774" y="605"/>
                  </a:lnTo>
                  <a:lnTo>
                    <a:pt x="781" y="569"/>
                  </a:lnTo>
                  <a:lnTo>
                    <a:pt x="784" y="533"/>
                  </a:lnTo>
                  <a:lnTo>
                    <a:pt x="781" y="495"/>
                  </a:lnTo>
                  <a:lnTo>
                    <a:pt x="774" y="459"/>
                  </a:lnTo>
                  <a:lnTo>
                    <a:pt x="761" y="426"/>
                  </a:lnTo>
                  <a:lnTo>
                    <a:pt x="743" y="395"/>
                  </a:lnTo>
                  <a:lnTo>
                    <a:pt x="722" y="367"/>
                  </a:lnTo>
                  <a:lnTo>
                    <a:pt x="697" y="342"/>
                  </a:lnTo>
                  <a:lnTo>
                    <a:pt x="669" y="321"/>
                  </a:lnTo>
                  <a:lnTo>
                    <a:pt x="638" y="303"/>
                  </a:lnTo>
                  <a:lnTo>
                    <a:pt x="605" y="290"/>
                  </a:lnTo>
                  <a:lnTo>
                    <a:pt x="569" y="283"/>
                  </a:lnTo>
                  <a:lnTo>
                    <a:pt x="533" y="280"/>
                  </a:lnTo>
                  <a:close/>
                  <a:moveTo>
                    <a:pt x="533" y="0"/>
                  </a:moveTo>
                  <a:lnTo>
                    <a:pt x="590" y="3"/>
                  </a:lnTo>
                  <a:lnTo>
                    <a:pt x="646" y="12"/>
                  </a:lnTo>
                  <a:lnTo>
                    <a:pt x="699" y="27"/>
                  </a:lnTo>
                  <a:lnTo>
                    <a:pt x="751" y="48"/>
                  </a:lnTo>
                  <a:lnTo>
                    <a:pt x="800" y="72"/>
                  </a:lnTo>
                  <a:lnTo>
                    <a:pt x="846" y="103"/>
                  </a:lnTo>
                  <a:lnTo>
                    <a:pt x="888" y="137"/>
                  </a:lnTo>
                  <a:lnTo>
                    <a:pt x="927" y="176"/>
                  </a:lnTo>
                  <a:lnTo>
                    <a:pt x="961" y="218"/>
                  </a:lnTo>
                  <a:lnTo>
                    <a:pt x="992" y="264"/>
                  </a:lnTo>
                  <a:lnTo>
                    <a:pt x="1016" y="313"/>
                  </a:lnTo>
                  <a:lnTo>
                    <a:pt x="1037" y="365"/>
                  </a:lnTo>
                  <a:lnTo>
                    <a:pt x="1052" y="418"/>
                  </a:lnTo>
                  <a:lnTo>
                    <a:pt x="1061" y="474"/>
                  </a:lnTo>
                  <a:lnTo>
                    <a:pt x="1064" y="533"/>
                  </a:lnTo>
                  <a:lnTo>
                    <a:pt x="1061" y="590"/>
                  </a:lnTo>
                  <a:lnTo>
                    <a:pt x="1052" y="646"/>
                  </a:lnTo>
                  <a:lnTo>
                    <a:pt x="1037" y="699"/>
                  </a:lnTo>
                  <a:lnTo>
                    <a:pt x="1016" y="751"/>
                  </a:lnTo>
                  <a:lnTo>
                    <a:pt x="992" y="800"/>
                  </a:lnTo>
                  <a:lnTo>
                    <a:pt x="961" y="846"/>
                  </a:lnTo>
                  <a:lnTo>
                    <a:pt x="927" y="888"/>
                  </a:lnTo>
                  <a:lnTo>
                    <a:pt x="888" y="927"/>
                  </a:lnTo>
                  <a:lnTo>
                    <a:pt x="846" y="961"/>
                  </a:lnTo>
                  <a:lnTo>
                    <a:pt x="800" y="992"/>
                  </a:lnTo>
                  <a:lnTo>
                    <a:pt x="751" y="1016"/>
                  </a:lnTo>
                  <a:lnTo>
                    <a:pt x="699" y="1037"/>
                  </a:lnTo>
                  <a:lnTo>
                    <a:pt x="646" y="1052"/>
                  </a:lnTo>
                  <a:lnTo>
                    <a:pt x="590" y="1061"/>
                  </a:lnTo>
                  <a:lnTo>
                    <a:pt x="533" y="1064"/>
                  </a:lnTo>
                  <a:lnTo>
                    <a:pt x="474" y="1061"/>
                  </a:lnTo>
                  <a:lnTo>
                    <a:pt x="418" y="1052"/>
                  </a:lnTo>
                  <a:lnTo>
                    <a:pt x="365" y="1037"/>
                  </a:lnTo>
                  <a:lnTo>
                    <a:pt x="313" y="1016"/>
                  </a:lnTo>
                  <a:lnTo>
                    <a:pt x="264" y="992"/>
                  </a:lnTo>
                  <a:lnTo>
                    <a:pt x="218" y="961"/>
                  </a:lnTo>
                  <a:lnTo>
                    <a:pt x="176" y="927"/>
                  </a:lnTo>
                  <a:lnTo>
                    <a:pt x="137" y="888"/>
                  </a:lnTo>
                  <a:lnTo>
                    <a:pt x="103" y="846"/>
                  </a:lnTo>
                  <a:lnTo>
                    <a:pt x="72" y="800"/>
                  </a:lnTo>
                  <a:lnTo>
                    <a:pt x="48" y="751"/>
                  </a:lnTo>
                  <a:lnTo>
                    <a:pt x="27" y="699"/>
                  </a:lnTo>
                  <a:lnTo>
                    <a:pt x="12" y="646"/>
                  </a:lnTo>
                  <a:lnTo>
                    <a:pt x="3" y="590"/>
                  </a:lnTo>
                  <a:lnTo>
                    <a:pt x="0" y="533"/>
                  </a:lnTo>
                  <a:lnTo>
                    <a:pt x="3" y="474"/>
                  </a:lnTo>
                  <a:lnTo>
                    <a:pt x="12" y="418"/>
                  </a:lnTo>
                  <a:lnTo>
                    <a:pt x="27" y="365"/>
                  </a:lnTo>
                  <a:lnTo>
                    <a:pt x="48" y="313"/>
                  </a:lnTo>
                  <a:lnTo>
                    <a:pt x="72" y="264"/>
                  </a:lnTo>
                  <a:lnTo>
                    <a:pt x="103" y="218"/>
                  </a:lnTo>
                  <a:lnTo>
                    <a:pt x="137" y="176"/>
                  </a:lnTo>
                  <a:lnTo>
                    <a:pt x="176" y="137"/>
                  </a:lnTo>
                  <a:lnTo>
                    <a:pt x="218" y="103"/>
                  </a:lnTo>
                  <a:lnTo>
                    <a:pt x="264" y="72"/>
                  </a:lnTo>
                  <a:lnTo>
                    <a:pt x="313" y="48"/>
                  </a:lnTo>
                  <a:lnTo>
                    <a:pt x="365" y="27"/>
                  </a:lnTo>
                  <a:lnTo>
                    <a:pt x="418" y="12"/>
                  </a:lnTo>
                  <a:lnTo>
                    <a:pt x="474" y="3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6" name="Freeform 25">
              <a:extLst>
                <a:ext uri="{FF2B5EF4-FFF2-40B4-BE49-F238E27FC236}">
                  <a16:creationId xmlns:a16="http://schemas.microsoft.com/office/drawing/2014/main" id="{995BDB40-87E4-4F9F-8C70-62EEE1E75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" y="1213"/>
              <a:ext cx="56" cy="56"/>
            </a:xfrm>
            <a:custGeom>
              <a:avLst/>
              <a:gdLst>
                <a:gd name="T0" fmla="*/ 197 w 392"/>
                <a:gd name="T1" fmla="*/ 0 h 392"/>
                <a:gd name="T2" fmla="*/ 231 w 392"/>
                <a:gd name="T3" fmla="*/ 3 h 392"/>
                <a:gd name="T4" fmla="*/ 265 w 392"/>
                <a:gd name="T5" fmla="*/ 12 h 392"/>
                <a:gd name="T6" fmla="*/ 295 w 392"/>
                <a:gd name="T7" fmla="*/ 26 h 392"/>
                <a:gd name="T8" fmla="*/ 323 w 392"/>
                <a:gd name="T9" fmla="*/ 45 h 392"/>
                <a:gd name="T10" fmla="*/ 346 w 392"/>
                <a:gd name="T11" fmla="*/ 69 h 392"/>
                <a:gd name="T12" fmla="*/ 366 w 392"/>
                <a:gd name="T13" fmla="*/ 96 h 392"/>
                <a:gd name="T14" fmla="*/ 380 w 392"/>
                <a:gd name="T15" fmla="*/ 127 h 392"/>
                <a:gd name="T16" fmla="*/ 389 w 392"/>
                <a:gd name="T17" fmla="*/ 159 h 392"/>
                <a:gd name="T18" fmla="*/ 392 w 392"/>
                <a:gd name="T19" fmla="*/ 195 h 392"/>
                <a:gd name="T20" fmla="*/ 389 w 392"/>
                <a:gd name="T21" fmla="*/ 231 h 392"/>
                <a:gd name="T22" fmla="*/ 380 w 392"/>
                <a:gd name="T23" fmla="*/ 263 h 392"/>
                <a:gd name="T24" fmla="*/ 366 w 392"/>
                <a:gd name="T25" fmla="*/ 294 h 392"/>
                <a:gd name="T26" fmla="*/ 346 w 392"/>
                <a:gd name="T27" fmla="*/ 321 h 392"/>
                <a:gd name="T28" fmla="*/ 323 w 392"/>
                <a:gd name="T29" fmla="*/ 345 h 392"/>
                <a:gd name="T30" fmla="*/ 295 w 392"/>
                <a:gd name="T31" fmla="*/ 364 h 392"/>
                <a:gd name="T32" fmla="*/ 265 w 392"/>
                <a:gd name="T33" fmla="*/ 378 h 392"/>
                <a:gd name="T34" fmla="*/ 231 w 392"/>
                <a:gd name="T35" fmla="*/ 387 h 392"/>
                <a:gd name="T36" fmla="*/ 197 w 392"/>
                <a:gd name="T37" fmla="*/ 392 h 392"/>
                <a:gd name="T38" fmla="*/ 161 w 392"/>
                <a:gd name="T39" fmla="*/ 387 h 392"/>
                <a:gd name="T40" fmla="*/ 127 w 392"/>
                <a:gd name="T41" fmla="*/ 378 h 392"/>
                <a:gd name="T42" fmla="*/ 97 w 392"/>
                <a:gd name="T43" fmla="*/ 364 h 392"/>
                <a:gd name="T44" fmla="*/ 69 w 392"/>
                <a:gd name="T45" fmla="*/ 345 h 392"/>
                <a:gd name="T46" fmla="*/ 46 w 392"/>
                <a:gd name="T47" fmla="*/ 321 h 392"/>
                <a:gd name="T48" fmla="*/ 26 w 392"/>
                <a:gd name="T49" fmla="*/ 294 h 392"/>
                <a:gd name="T50" fmla="*/ 12 w 392"/>
                <a:gd name="T51" fmla="*/ 263 h 392"/>
                <a:gd name="T52" fmla="*/ 3 w 392"/>
                <a:gd name="T53" fmla="*/ 231 h 392"/>
                <a:gd name="T54" fmla="*/ 0 w 392"/>
                <a:gd name="T55" fmla="*/ 195 h 392"/>
                <a:gd name="T56" fmla="*/ 3 w 392"/>
                <a:gd name="T57" fmla="*/ 159 h 392"/>
                <a:gd name="T58" fmla="*/ 12 w 392"/>
                <a:gd name="T59" fmla="*/ 127 h 392"/>
                <a:gd name="T60" fmla="*/ 26 w 392"/>
                <a:gd name="T61" fmla="*/ 96 h 392"/>
                <a:gd name="T62" fmla="*/ 46 w 392"/>
                <a:gd name="T63" fmla="*/ 69 h 392"/>
                <a:gd name="T64" fmla="*/ 69 w 392"/>
                <a:gd name="T65" fmla="*/ 45 h 392"/>
                <a:gd name="T66" fmla="*/ 97 w 392"/>
                <a:gd name="T67" fmla="*/ 26 h 392"/>
                <a:gd name="T68" fmla="*/ 127 w 392"/>
                <a:gd name="T69" fmla="*/ 12 h 392"/>
                <a:gd name="T70" fmla="*/ 161 w 392"/>
                <a:gd name="T71" fmla="*/ 3 h 392"/>
                <a:gd name="T72" fmla="*/ 197 w 392"/>
                <a:gd name="T73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2" h="392">
                  <a:moveTo>
                    <a:pt x="197" y="0"/>
                  </a:moveTo>
                  <a:lnTo>
                    <a:pt x="231" y="3"/>
                  </a:lnTo>
                  <a:lnTo>
                    <a:pt x="265" y="12"/>
                  </a:lnTo>
                  <a:lnTo>
                    <a:pt x="295" y="26"/>
                  </a:lnTo>
                  <a:lnTo>
                    <a:pt x="323" y="45"/>
                  </a:lnTo>
                  <a:lnTo>
                    <a:pt x="346" y="69"/>
                  </a:lnTo>
                  <a:lnTo>
                    <a:pt x="366" y="96"/>
                  </a:lnTo>
                  <a:lnTo>
                    <a:pt x="380" y="127"/>
                  </a:lnTo>
                  <a:lnTo>
                    <a:pt x="389" y="159"/>
                  </a:lnTo>
                  <a:lnTo>
                    <a:pt x="392" y="195"/>
                  </a:lnTo>
                  <a:lnTo>
                    <a:pt x="389" y="231"/>
                  </a:lnTo>
                  <a:lnTo>
                    <a:pt x="380" y="263"/>
                  </a:lnTo>
                  <a:lnTo>
                    <a:pt x="366" y="294"/>
                  </a:lnTo>
                  <a:lnTo>
                    <a:pt x="346" y="321"/>
                  </a:lnTo>
                  <a:lnTo>
                    <a:pt x="323" y="345"/>
                  </a:lnTo>
                  <a:lnTo>
                    <a:pt x="295" y="364"/>
                  </a:lnTo>
                  <a:lnTo>
                    <a:pt x="265" y="378"/>
                  </a:lnTo>
                  <a:lnTo>
                    <a:pt x="231" y="387"/>
                  </a:lnTo>
                  <a:lnTo>
                    <a:pt x="197" y="392"/>
                  </a:lnTo>
                  <a:lnTo>
                    <a:pt x="161" y="387"/>
                  </a:lnTo>
                  <a:lnTo>
                    <a:pt x="127" y="378"/>
                  </a:lnTo>
                  <a:lnTo>
                    <a:pt x="97" y="364"/>
                  </a:lnTo>
                  <a:lnTo>
                    <a:pt x="69" y="345"/>
                  </a:lnTo>
                  <a:lnTo>
                    <a:pt x="46" y="321"/>
                  </a:lnTo>
                  <a:lnTo>
                    <a:pt x="26" y="294"/>
                  </a:lnTo>
                  <a:lnTo>
                    <a:pt x="12" y="263"/>
                  </a:lnTo>
                  <a:lnTo>
                    <a:pt x="3" y="231"/>
                  </a:lnTo>
                  <a:lnTo>
                    <a:pt x="0" y="195"/>
                  </a:lnTo>
                  <a:lnTo>
                    <a:pt x="3" y="159"/>
                  </a:lnTo>
                  <a:lnTo>
                    <a:pt x="12" y="127"/>
                  </a:lnTo>
                  <a:lnTo>
                    <a:pt x="26" y="96"/>
                  </a:lnTo>
                  <a:lnTo>
                    <a:pt x="46" y="69"/>
                  </a:lnTo>
                  <a:lnTo>
                    <a:pt x="69" y="45"/>
                  </a:lnTo>
                  <a:lnTo>
                    <a:pt x="97" y="26"/>
                  </a:lnTo>
                  <a:lnTo>
                    <a:pt x="127" y="12"/>
                  </a:lnTo>
                  <a:lnTo>
                    <a:pt x="161" y="3"/>
                  </a:lnTo>
                  <a:lnTo>
                    <a:pt x="1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" name="Freeform 26">
              <a:extLst>
                <a:ext uri="{FF2B5EF4-FFF2-40B4-BE49-F238E27FC236}">
                  <a16:creationId xmlns:a16="http://schemas.microsoft.com/office/drawing/2014/main" id="{E8EEB733-490F-4C83-B32E-98D9FBE34C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9" y="1093"/>
              <a:ext cx="432" cy="288"/>
            </a:xfrm>
            <a:custGeom>
              <a:avLst/>
              <a:gdLst>
                <a:gd name="T0" fmla="*/ 2856 w 3024"/>
                <a:gd name="T1" fmla="*/ 0 h 2018"/>
                <a:gd name="T2" fmla="*/ 2915 w 3024"/>
                <a:gd name="T3" fmla="*/ 12 h 2018"/>
                <a:gd name="T4" fmla="*/ 2964 w 3024"/>
                <a:gd name="T5" fmla="*/ 40 h 2018"/>
                <a:gd name="T6" fmla="*/ 3001 w 3024"/>
                <a:gd name="T7" fmla="*/ 84 h 2018"/>
                <a:gd name="T8" fmla="*/ 3021 w 3024"/>
                <a:gd name="T9" fmla="*/ 139 h 2018"/>
                <a:gd name="T10" fmla="*/ 3024 w 3024"/>
                <a:gd name="T11" fmla="*/ 869 h 2018"/>
                <a:gd name="T12" fmla="*/ 3013 w 3024"/>
                <a:gd name="T13" fmla="*/ 912 h 2018"/>
                <a:gd name="T14" fmla="*/ 2982 w 3024"/>
                <a:gd name="T15" fmla="*/ 941 h 2018"/>
                <a:gd name="T16" fmla="*/ 2941 w 3024"/>
                <a:gd name="T17" fmla="*/ 954 h 2018"/>
                <a:gd name="T18" fmla="*/ 2806 w 3024"/>
                <a:gd name="T19" fmla="*/ 950 h 2018"/>
                <a:gd name="T20" fmla="*/ 2768 w 3024"/>
                <a:gd name="T21" fmla="*/ 928 h 2018"/>
                <a:gd name="T22" fmla="*/ 2747 w 3024"/>
                <a:gd name="T23" fmla="*/ 891 h 2018"/>
                <a:gd name="T24" fmla="*/ 2744 w 3024"/>
                <a:gd name="T25" fmla="*/ 562 h 2018"/>
                <a:gd name="T26" fmla="*/ 2664 w 3024"/>
                <a:gd name="T27" fmla="*/ 549 h 2018"/>
                <a:gd name="T28" fmla="*/ 2591 w 3024"/>
                <a:gd name="T29" fmla="*/ 516 h 2018"/>
                <a:gd name="T30" fmla="*/ 2532 w 3024"/>
                <a:gd name="T31" fmla="*/ 465 h 2018"/>
                <a:gd name="T32" fmla="*/ 2490 w 3024"/>
                <a:gd name="T33" fmla="*/ 399 h 2018"/>
                <a:gd name="T34" fmla="*/ 2467 w 3024"/>
                <a:gd name="T35" fmla="*/ 322 h 2018"/>
                <a:gd name="T36" fmla="*/ 560 w 3024"/>
                <a:gd name="T37" fmla="*/ 280 h 2018"/>
                <a:gd name="T38" fmla="*/ 548 w 3024"/>
                <a:gd name="T39" fmla="*/ 362 h 2018"/>
                <a:gd name="T40" fmla="*/ 515 w 3024"/>
                <a:gd name="T41" fmla="*/ 433 h 2018"/>
                <a:gd name="T42" fmla="*/ 463 w 3024"/>
                <a:gd name="T43" fmla="*/ 492 h 2018"/>
                <a:gd name="T44" fmla="*/ 398 w 3024"/>
                <a:gd name="T45" fmla="*/ 535 h 2018"/>
                <a:gd name="T46" fmla="*/ 322 w 3024"/>
                <a:gd name="T47" fmla="*/ 558 h 2018"/>
                <a:gd name="T48" fmla="*/ 280 w 3024"/>
                <a:gd name="T49" fmla="*/ 1458 h 2018"/>
                <a:gd name="T50" fmla="*/ 360 w 3024"/>
                <a:gd name="T51" fmla="*/ 1469 h 2018"/>
                <a:gd name="T52" fmla="*/ 433 w 3024"/>
                <a:gd name="T53" fmla="*/ 1502 h 2018"/>
                <a:gd name="T54" fmla="*/ 492 w 3024"/>
                <a:gd name="T55" fmla="*/ 1553 h 2018"/>
                <a:gd name="T56" fmla="*/ 534 w 3024"/>
                <a:gd name="T57" fmla="*/ 1619 h 2018"/>
                <a:gd name="T58" fmla="*/ 557 w 3024"/>
                <a:gd name="T59" fmla="*/ 1696 h 2018"/>
                <a:gd name="T60" fmla="*/ 2101 w 3024"/>
                <a:gd name="T61" fmla="*/ 1738 h 2018"/>
                <a:gd name="T62" fmla="*/ 2142 w 3024"/>
                <a:gd name="T63" fmla="*/ 1749 h 2018"/>
                <a:gd name="T64" fmla="*/ 2173 w 3024"/>
                <a:gd name="T65" fmla="*/ 1778 h 2018"/>
                <a:gd name="T66" fmla="*/ 2184 w 3024"/>
                <a:gd name="T67" fmla="*/ 1821 h 2018"/>
                <a:gd name="T68" fmla="*/ 2181 w 3024"/>
                <a:gd name="T69" fmla="*/ 1955 h 2018"/>
                <a:gd name="T70" fmla="*/ 2160 w 3024"/>
                <a:gd name="T71" fmla="*/ 1992 h 2018"/>
                <a:gd name="T72" fmla="*/ 2122 w 3024"/>
                <a:gd name="T73" fmla="*/ 2014 h 2018"/>
                <a:gd name="T74" fmla="*/ 168 w 3024"/>
                <a:gd name="T75" fmla="*/ 2018 h 2018"/>
                <a:gd name="T76" fmla="*/ 109 w 3024"/>
                <a:gd name="T77" fmla="*/ 2006 h 2018"/>
                <a:gd name="T78" fmla="*/ 60 w 3024"/>
                <a:gd name="T79" fmla="*/ 1978 h 2018"/>
                <a:gd name="T80" fmla="*/ 23 w 3024"/>
                <a:gd name="T81" fmla="*/ 1934 h 2018"/>
                <a:gd name="T82" fmla="*/ 3 w 3024"/>
                <a:gd name="T83" fmla="*/ 1879 h 2018"/>
                <a:gd name="T84" fmla="*/ 0 w 3024"/>
                <a:gd name="T85" fmla="*/ 170 h 2018"/>
                <a:gd name="T86" fmla="*/ 10 w 3024"/>
                <a:gd name="T87" fmla="*/ 110 h 2018"/>
                <a:gd name="T88" fmla="*/ 40 w 3024"/>
                <a:gd name="T89" fmla="*/ 61 h 2018"/>
                <a:gd name="T90" fmla="*/ 83 w 3024"/>
                <a:gd name="T91" fmla="*/ 24 h 2018"/>
                <a:gd name="T92" fmla="*/ 137 w 3024"/>
                <a:gd name="T93" fmla="*/ 4 h 2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024" h="2018">
                  <a:moveTo>
                    <a:pt x="168" y="0"/>
                  </a:moveTo>
                  <a:lnTo>
                    <a:pt x="2856" y="0"/>
                  </a:lnTo>
                  <a:lnTo>
                    <a:pt x="2887" y="4"/>
                  </a:lnTo>
                  <a:lnTo>
                    <a:pt x="2915" y="12"/>
                  </a:lnTo>
                  <a:lnTo>
                    <a:pt x="2941" y="24"/>
                  </a:lnTo>
                  <a:lnTo>
                    <a:pt x="2964" y="40"/>
                  </a:lnTo>
                  <a:lnTo>
                    <a:pt x="2984" y="61"/>
                  </a:lnTo>
                  <a:lnTo>
                    <a:pt x="3001" y="84"/>
                  </a:lnTo>
                  <a:lnTo>
                    <a:pt x="3014" y="110"/>
                  </a:lnTo>
                  <a:lnTo>
                    <a:pt x="3021" y="139"/>
                  </a:lnTo>
                  <a:lnTo>
                    <a:pt x="3024" y="170"/>
                  </a:lnTo>
                  <a:lnTo>
                    <a:pt x="3024" y="869"/>
                  </a:lnTo>
                  <a:lnTo>
                    <a:pt x="3021" y="891"/>
                  </a:lnTo>
                  <a:lnTo>
                    <a:pt x="3013" y="912"/>
                  </a:lnTo>
                  <a:lnTo>
                    <a:pt x="3000" y="928"/>
                  </a:lnTo>
                  <a:lnTo>
                    <a:pt x="2982" y="941"/>
                  </a:lnTo>
                  <a:lnTo>
                    <a:pt x="2962" y="950"/>
                  </a:lnTo>
                  <a:lnTo>
                    <a:pt x="2941" y="954"/>
                  </a:lnTo>
                  <a:lnTo>
                    <a:pt x="2829" y="954"/>
                  </a:lnTo>
                  <a:lnTo>
                    <a:pt x="2806" y="950"/>
                  </a:lnTo>
                  <a:lnTo>
                    <a:pt x="2786" y="941"/>
                  </a:lnTo>
                  <a:lnTo>
                    <a:pt x="2768" y="928"/>
                  </a:lnTo>
                  <a:lnTo>
                    <a:pt x="2755" y="912"/>
                  </a:lnTo>
                  <a:lnTo>
                    <a:pt x="2747" y="891"/>
                  </a:lnTo>
                  <a:lnTo>
                    <a:pt x="2744" y="869"/>
                  </a:lnTo>
                  <a:lnTo>
                    <a:pt x="2744" y="562"/>
                  </a:lnTo>
                  <a:lnTo>
                    <a:pt x="2702" y="558"/>
                  </a:lnTo>
                  <a:lnTo>
                    <a:pt x="2664" y="549"/>
                  </a:lnTo>
                  <a:lnTo>
                    <a:pt x="2626" y="535"/>
                  </a:lnTo>
                  <a:lnTo>
                    <a:pt x="2591" y="516"/>
                  </a:lnTo>
                  <a:lnTo>
                    <a:pt x="2561" y="492"/>
                  </a:lnTo>
                  <a:lnTo>
                    <a:pt x="2532" y="465"/>
                  </a:lnTo>
                  <a:lnTo>
                    <a:pt x="2509" y="433"/>
                  </a:lnTo>
                  <a:lnTo>
                    <a:pt x="2490" y="399"/>
                  </a:lnTo>
                  <a:lnTo>
                    <a:pt x="2476" y="362"/>
                  </a:lnTo>
                  <a:lnTo>
                    <a:pt x="2467" y="322"/>
                  </a:lnTo>
                  <a:lnTo>
                    <a:pt x="2464" y="280"/>
                  </a:lnTo>
                  <a:lnTo>
                    <a:pt x="560" y="280"/>
                  </a:lnTo>
                  <a:lnTo>
                    <a:pt x="557" y="322"/>
                  </a:lnTo>
                  <a:lnTo>
                    <a:pt x="548" y="362"/>
                  </a:lnTo>
                  <a:lnTo>
                    <a:pt x="534" y="399"/>
                  </a:lnTo>
                  <a:lnTo>
                    <a:pt x="515" y="433"/>
                  </a:lnTo>
                  <a:lnTo>
                    <a:pt x="492" y="465"/>
                  </a:lnTo>
                  <a:lnTo>
                    <a:pt x="463" y="492"/>
                  </a:lnTo>
                  <a:lnTo>
                    <a:pt x="433" y="516"/>
                  </a:lnTo>
                  <a:lnTo>
                    <a:pt x="398" y="535"/>
                  </a:lnTo>
                  <a:lnTo>
                    <a:pt x="360" y="549"/>
                  </a:lnTo>
                  <a:lnTo>
                    <a:pt x="322" y="558"/>
                  </a:lnTo>
                  <a:lnTo>
                    <a:pt x="280" y="562"/>
                  </a:lnTo>
                  <a:lnTo>
                    <a:pt x="280" y="1458"/>
                  </a:lnTo>
                  <a:lnTo>
                    <a:pt x="322" y="1460"/>
                  </a:lnTo>
                  <a:lnTo>
                    <a:pt x="360" y="1469"/>
                  </a:lnTo>
                  <a:lnTo>
                    <a:pt x="398" y="1483"/>
                  </a:lnTo>
                  <a:lnTo>
                    <a:pt x="433" y="1502"/>
                  </a:lnTo>
                  <a:lnTo>
                    <a:pt x="463" y="1526"/>
                  </a:lnTo>
                  <a:lnTo>
                    <a:pt x="492" y="1553"/>
                  </a:lnTo>
                  <a:lnTo>
                    <a:pt x="515" y="1585"/>
                  </a:lnTo>
                  <a:lnTo>
                    <a:pt x="534" y="1619"/>
                  </a:lnTo>
                  <a:lnTo>
                    <a:pt x="548" y="1656"/>
                  </a:lnTo>
                  <a:lnTo>
                    <a:pt x="557" y="1696"/>
                  </a:lnTo>
                  <a:lnTo>
                    <a:pt x="560" y="1738"/>
                  </a:lnTo>
                  <a:lnTo>
                    <a:pt x="2101" y="1738"/>
                  </a:lnTo>
                  <a:lnTo>
                    <a:pt x="2122" y="1740"/>
                  </a:lnTo>
                  <a:lnTo>
                    <a:pt x="2142" y="1749"/>
                  </a:lnTo>
                  <a:lnTo>
                    <a:pt x="2160" y="1762"/>
                  </a:lnTo>
                  <a:lnTo>
                    <a:pt x="2173" y="1778"/>
                  </a:lnTo>
                  <a:lnTo>
                    <a:pt x="2181" y="1799"/>
                  </a:lnTo>
                  <a:lnTo>
                    <a:pt x="2184" y="1821"/>
                  </a:lnTo>
                  <a:lnTo>
                    <a:pt x="2184" y="1933"/>
                  </a:lnTo>
                  <a:lnTo>
                    <a:pt x="2181" y="1955"/>
                  </a:lnTo>
                  <a:lnTo>
                    <a:pt x="2173" y="1976"/>
                  </a:lnTo>
                  <a:lnTo>
                    <a:pt x="2160" y="1992"/>
                  </a:lnTo>
                  <a:lnTo>
                    <a:pt x="2142" y="2005"/>
                  </a:lnTo>
                  <a:lnTo>
                    <a:pt x="2122" y="2014"/>
                  </a:lnTo>
                  <a:lnTo>
                    <a:pt x="2101" y="2018"/>
                  </a:lnTo>
                  <a:lnTo>
                    <a:pt x="168" y="2018"/>
                  </a:lnTo>
                  <a:lnTo>
                    <a:pt x="137" y="2014"/>
                  </a:lnTo>
                  <a:lnTo>
                    <a:pt x="109" y="2006"/>
                  </a:lnTo>
                  <a:lnTo>
                    <a:pt x="83" y="1994"/>
                  </a:lnTo>
                  <a:lnTo>
                    <a:pt x="60" y="1978"/>
                  </a:lnTo>
                  <a:lnTo>
                    <a:pt x="40" y="1957"/>
                  </a:lnTo>
                  <a:lnTo>
                    <a:pt x="23" y="1934"/>
                  </a:lnTo>
                  <a:lnTo>
                    <a:pt x="10" y="1908"/>
                  </a:lnTo>
                  <a:lnTo>
                    <a:pt x="3" y="1879"/>
                  </a:lnTo>
                  <a:lnTo>
                    <a:pt x="0" y="1850"/>
                  </a:lnTo>
                  <a:lnTo>
                    <a:pt x="0" y="170"/>
                  </a:lnTo>
                  <a:lnTo>
                    <a:pt x="3" y="139"/>
                  </a:lnTo>
                  <a:lnTo>
                    <a:pt x="10" y="110"/>
                  </a:lnTo>
                  <a:lnTo>
                    <a:pt x="23" y="84"/>
                  </a:lnTo>
                  <a:lnTo>
                    <a:pt x="40" y="61"/>
                  </a:lnTo>
                  <a:lnTo>
                    <a:pt x="60" y="40"/>
                  </a:lnTo>
                  <a:lnTo>
                    <a:pt x="83" y="24"/>
                  </a:lnTo>
                  <a:lnTo>
                    <a:pt x="109" y="12"/>
                  </a:lnTo>
                  <a:lnTo>
                    <a:pt x="137" y="4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8" name="Freeform 27">
              <a:extLst>
                <a:ext uri="{FF2B5EF4-FFF2-40B4-BE49-F238E27FC236}">
                  <a16:creationId xmlns:a16="http://schemas.microsoft.com/office/drawing/2014/main" id="{3B7666FF-E864-40E9-B2ED-595613F92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81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9" name="Freeform 28">
              <a:extLst>
                <a:ext uri="{FF2B5EF4-FFF2-40B4-BE49-F238E27FC236}">
                  <a16:creationId xmlns:a16="http://schemas.microsoft.com/office/drawing/2014/main" id="{A14DCE88-0138-4D2F-A601-FF9ECC7A9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17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0" name="Freeform 29">
              <a:extLst>
                <a:ext uri="{FF2B5EF4-FFF2-40B4-BE49-F238E27FC236}">
                  <a16:creationId xmlns:a16="http://schemas.microsoft.com/office/drawing/2014/main" id="{818DC82A-4528-4FF2-BC0E-C29FD672AA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253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grpSp>
        <p:nvGrpSpPr>
          <p:cNvPr id="61" name="Group 155">
            <a:extLst>
              <a:ext uri="{FF2B5EF4-FFF2-40B4-BE49-F238E27FC236}">
                <a16:creationId xmlns:a16="http://schemas.microsoft.com/office/drawing/2014/main" id="{A2DE67D7-708E-48F4-8DAB-1D7FB6718B0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623254" y="5507726"/>
            <a:ext cx="281095" cy="281095"/>
            <a:chOff x="3291" y="2116"/>
            <a:chExt cx="480" cy="480"/>
          </a:xfrm>
          <a:solidFill>
            <a:schemeClr val="accent5"/>
          </a:solidFill>
        </p:grpSpPr>
        <p:sp>
          <p:nvSpPr>
            <p:cNvPr id="62" name="Freeform 157">
              <a:extLst>
                <a:ext uri="{FF2B5EF4-FFF2-40B4-BE49-F238E27FC236}">
                  <a16:creationId xmlns:a16="http://schemas.microsoft.com/office/drawing/2014/main" id="{3A171F93-00F9-427F-A20A-289B491D8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Freeform 158">
              <a:extLst>
                <a:ext uri="{FF2B5EF4-FFF2-40B4-BE49-F238E27FC236}">
                  <a16:creationId xmlns:a16="http://schemas.microsoft.com/office/drawing/2014/main" id="{CBA0D255-6B3C-4720-B3FF-7CBCFD45BC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4" name="Rectángulo 63">
            <a:extLst>
              <a:ext uri="{FF2B5EF4-FFF2-40B4-BE49-F238E27FC236}">
                <a16:creationId xmlns:a16="http://schemas.microsoft.com/office/drawing/2014/main" id="{93F03692-0EA9-4B19-A71D-04123646BB08}"/>
              </a:ext>
            </a:extLst>
          </p:cNvPr>
          <p:cNvSpPr/>
          <p:nvPr/>
        </p:nvSpPr>
        <p:spPr>
          <a:xfrm>
            <a:off x="9866088" y="5473114"/>
            <a:ext cx="21057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231,0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</p:spTree>
    <p:extLst>
      <p:ext uri="{BB962C8B-B14F-4D97-AF65-F5344CB8AC3E}">
        <p14:creationId xmlns:p14="http://schemas.microsoft.com/office/powerpoint/2010/main" val="26247386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39" grpId="0"/>
      <p:bldP spid="17" grpId="0" autoUpdateAnimBg="0"/>
      <p:bldP spid="18" grpId="0"/>
      <p:bldP spid="20" grpId="0" autoUpdateAnimBg="0"/>
      <p:bldP spid="21" grpId="0"/>
      <p:bldP spid="23" grpId="0" autoUpdateAnimBg="0"/>
      <p:bldP spid="34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>
            <a:extLst>
              <a:ext uri="{FF2B5EF4-FFF2-40B4-BE49-F238E27FC236}">
                <a16:creationId xmlns:a16="http://schemas.microsoft.com/office/drawing/2014/main" id="{1FCE7519-9A78-C24A-95FE-3F1964D72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373" y="389884"/>
            <a:ext cx="10407339" cy="1282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1219170">
              <a:defRPr/>
            </a:pPr>
            <a:r>
              <a:rPr lang="es-ES" sz="2667" dirty="0">
                <a:solidFill>
                  <a:srgbClr val="253D90"/>
                </a:solidFill>
                <a:latin typeface="+mj-lt"/>
              </a:rPr>
              <a:t>Diseñamos y ejecutamos programas, proyectos y servicios que brinden herramientas para el crecimiento de las empresas</a:t>
            </a:r>
          </a:p>
          <a:p>
            <a:pPr>
              <a:lnSpc>
                <a:spcPct val="90000"/>
              </a:lnSpc>
            </a:pPr>
            <a:endParaRPr lang="es-CO" sz="2667" dirty="0">
              <a:solidFill>
                <a:srgbClr val="253D90"/>
              </a:solidFill>
              <a:latin typeface="+mj-lt"/>
            </a:endParaRPr>
          </a:p>
        </p:txBody>
      </p:sp>
      <p:sp>
        <p:nvSpPr>
          <p:cNvPr id="15" name="Arc 34">
            <a:extLst>
              <a:ext uri="{FF2B5EF4-FFF2-40B4-BE49-F238E27FC236}">
                <a16:creationId xmlns:a16="http://schemas.microsoft.com/office/drawing/2014/main" id="{E162F3AA-ADF4-4BD0-8A1A-08A8EEA9EFB5}"/>
              </a:ext>
            </a:extLst>
          </p:cNvPr>
          <p:cNvSpPr/>
          <p:nvPr/>
        </p:nvSpPr>
        <p:spPr>
          <a:xfrm rot="18819844">
            <a:off x="-114840" y="115318"/>
            <a:ext cx="1449312" cy="1475265"/>
          </a:xfrm>
          <a:prstGeom prst="arc">
            <a:avLst>
              <a:gd name="adj1" fmla="val 16196098"/>
              <a:gd name="adj2" fmla="val 15344087"/>
            </a:avLst>
          </a:prstGeom>
          <a:noFill/>
          <a:ln w="373063" cap="rnd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1388DFC0-E327-4B6F-824A-EDEB165BF1F5}"/>
              </a:ext>
            </a:extLst>
          </p:cNvPr>
          <p:cNvSpPr/>
          <p:nvPr/>
        </p:nvSpPr>
        <p:spPr>
          <a:xfrm>
            <a:off x="-57401" y="170533"/>
            <a:ext cx="1334433" cy="1335712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 sz="2400"/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C3554177-BAA0-480A-8B13-E377B5A84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72" y="444132"/>
            <a:ext cx="940744" cy="93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s-ES_tradnl" sz="6667" b="1" dirty="0">
                <a:solidFill>
                  <a:schemeClr val="tx2"/>
                </a:solidFill>
                <a:latin typeface="AmpleSoft-Bold" panose="02000000000000000000" pitchFamily="50" charset="0"/>
                <a:cs typeface="AmpleSoft Bold"/>
              </a:rPr>
              <a:t>3</a:t>
            </a:r>
            <a:endParaRPr lang="da-DK" sz="6667" b="1" dirty="0">
              <a:solidFill>
                <a:schemeClr val="tx2"/>
              </a:solidFill>
              <a:latin typeface="AmpleSoft Bold"/>
              <a:cs typeface="AmpleSoft Bold"/>
            </a:endParaRPr>
          </a:p>
        </p:txBody>
      </p:sp>
      <p:sp>
        <p:nvSpPr>
          <p:cNvPr id="39" name="object 4">
            <a:extLst>
              <a:ext uri="{FF2B5EF4-FFF2-40B4-BE49-F238E27FC236}">
                <a16:creationId xmlns:a16="http://schemas.microsoft.com/office/drawing/2014/main" id="{80343365-E42F-49B3-BD48-32E55E319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7963" y="1709227"/>
            <a:ext cx="4365779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8127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O" altLang="es-CO" sz="2667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Herramientas para Innovar</a:t>
            </a:r>
            <a:endParaRPr kumimoji="0" lang="es-CO" altLang="es-CO" sz="2667" b="0" i="0" u="none" strike="noStrike" kern="1200" cap="none" spc="0" normalizeH="0" baseline="0" noProof="0" dirty="0">
              <a:ln>
                <a:noFill/>
              </a:ln>
              <a:solidFill>
                <a:srgbClr val="FF0353"/>
              </a:solidFill>
              <a:effectLst/>
              <a:uLnTx/>
              <a:uFillTx/>
              <a:latin typeface="AmpleSoft-Bold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F0CC08DB-B78D-4E80-B0C6-CC1EF4B3DAAA}"/>
              </a:ext>
            </a:extLst>
          </p:cNvPr>
          <p:cNvCxnSpPr>
            <a:cxnSpLocks/>
          </p:cNvCxnSpPr>
          <p:nvPr/>
        </p:nvCxnSpPr>
        <p:spPr>
          <a:xfrm flipV="1">
            <a:off x="3719793" y="4290943"/>
            <a:ext cx="5939172" cy="1"/>
          </a:xfrm>
          <a:prstGeom prst="line">
            <a:avLst/>
          </a:prstGeom>
          <a:ln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Box 2">
            <a:extLst>
              <a:ext uri="{FF2B5EF4-FFF2-40B4-BE49-F238E27FC236}">
                <a16:creationId xmlns:a16="http://schemas.microsoft.com/office/drawing/2014/main" id="{7D160567-281B-418B-A882-ED19748E9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0464" y="2253288"/>
            <a:ext cx="6442754" cy="18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Sabemos que de la mano de inversionistas expertos, con ganas de reconectar con ese estado vertiginoso que nace al invertir en nuevos negocios, podemos acelerar el crecimiento empresarial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endParaRPr lang="es-CO" altLang="es-CO" sz="1800" b="1" dirty="0">
              <a:solidFill>
                <a:srgbClr val="595959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defTabSz="685783">
              <a:lnSpc>
                <a:spcPct val="80000"/>
              </a:lnSpc>
              <a:defRPr/>
            </a:pPr>
            <a:r>
              <a:rPr lang="es-CO" altLang="es-CO" sz="2133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260</a:t>
            </a:r>
            <a:r>
              <a:rPr lang="es-CO" altLang="es-CO" sz="1800" b="1" dirty="0">
                <a:solidFill>
                  <a:srgbClr val="59595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s-ES_tradnl" sz="1600" dirty="0">
                <a:solidFill>
                  <a:srgbClr val="253D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Emprendedores y/o inversionistas 	entrenados en valoración e inversión de riesgo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133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4</a:t>
            </a:r>
            <a:r>
              <a:rPr lang="es-CO" altLang="es-CO" sz="18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s-CO" altLang="es-CO" sz="1600" dirty="0">
                <a:solidFill>
                  <a:srgbClr val="253D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Empresas reciben inversión de capital</a:t>
            </a:r>
            <a:endParaRPr kumimoji="1" lang="es-ES_tradnl" sz="1867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6CDB3A18-0B5D-4B5A-BC74-134DB7C98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1393" y="2223381"/>
            <a:ext cx="2438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400" dirty="0">
                <a:solidFill>
                  <a:schemeClr val="accent1"/>
                </a:solidFill>
                <a:latin typeface="AmpleSoft-Bold"/>
                <a:cs typeface="Calibri" panose="020F0502020204030204" pitchFamily="34" charset="0"/>
              </a:rPr>
              <a:t>Estrategia de financiamiento</a:t>
            </a:r>
          </a:p>
        </p:txBody>
      </p:sp>
      <p:pic>
        <p:nvPicPr>
          <p:cNvPr id="20" name="Picture 2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AFCE05C-005C-464B-A6E9-61A396EB8D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474" y="3085559"/>
            <a:ext cx="822859" cy="232218"/>
          </a:xfrm>
          <a:prstGeom prst="rect">
            <a:avLst/>
          </a:prstGeom>
        </p:spPr>
      </p:pic>
      <p:pic>
        <p:nvPicPr>
          <p:cNvPr id="22" name="Picture 19" descr="Logo_FE_color.png">
            <a:extLst>
              <a:ext uri="{FF2B5EF4-FFF2-40B4-BE49-F238E27FC236}">
                <a16:creationId xmlns:a16="http://schemas.microsoft.com/office/drawing/2014/main" id="{C869B8E6-AA24-4E9C-9FF8-55604D538E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" t="17690" r="10183" b="17690"/>
          <a:stretch/>
        </p:blipFill>
        <p:spPr>
          <a:xfrm>
            <a:off x="1706346" y="3563416"/>
            <a:ext cx="1301855" cy="246110"/>
          </a:xfrm>
          <a:prstGeom prst="rect">
            <a:avLst/>
          </a:prstGeom>
        </p:spPr>
      </p:pic>
      <p:pic>
        <p:nvPicPr>
          <p:cNvPr id="23" name="Imagen 1">
            <a:extLst>
              <a:ext uri="{FF2B5EF4-FFF2-40B4-BE49-F238E27FC236}">
                <a16:creationId xmlns:a16="http://schemas.microsoft.com/office/drawing/2014/main" id="{9C698F52-99BF-49A5-9684-CD5D57E3E7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0726" y="3294353"/>
            <a:ext cx="1036548" cy="360064"/>
          </a:xfrm>
          <a:prstGeom prst="rect">
            <a:avLst/>
          </a:prstGeom>
        </p:spPr>
      </p:pic>
      <p:sp>
        <p:nvSpPr>
          <p:cNvPr id="28" name="Text Box 2">
            <a:extLst>
              <a:ext uri="{FF2B5EF4-FFF2-40B4-BE49-F238E27FC236}">
                <a16:creationId xmlns:a16="http://schemas.microsoft.com/office/drawing/2014/main" id="{6713C97C-B149-4823-9E5F-74F4D25B5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0464" y="4605050"/>
            <a:ext cx="6245339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Generar y habilitar espacios de coworking, eventos de fortalecimiento y capacitaciones donde los emprendedores desarrollen proyectos que impulsen el crecimiento de la sociedad</a:t>
            </a:r>
            <a:endParaRPr lang="es-CO" altLang="es-CO" sz="16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endParaRPr lang="es-CO" altLang="es-CO" sz="1800" b="1" dirty="0">
              <a:solidFill>
                <a:srgbClr val="595959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133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15</a:t>
            </a:r>
            <a:r>
              <a:rPr lang="es-CO" altLang="es-CO" sz="1800" b="1" dirty="0">
                <a:solidFill>
                  <a:srgbClr val="59595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s-CO" altLang="es-CO" sz="1600" dirty="0">
                <a:solidFill>
                  <a:srgbClr val="253D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Espacios de coworking fortalecidos</a:t>
            </a:r>
          </a:p>
          <a:p>
            <a:pPr marL="2117" lvl="1" indent="0" defTabSz="609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endParaRPr kumimoji="1" lang="es-ES_tradnl" sz="1867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object 4">
            <a:extLst>
              <a:ext uri="{FF2B5EF4-FFF2-40B4-BE49-F238E27FC236}">
                <a16:creationId xmlns:a16="http://schemas.microsoft.com/office/drawing/2014/main" id="{8DC7F0F0-9BBC-445C-825D-B41848D89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5890" y="4837983"/>
            <a:ext cx="19745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400" dirty="0" err="1">
                <a:solidFill>
                  <a:schemeClr val="accent1"/>
                </a:solidFill>
                <a:latin typeface="AmpleSoft-Bold"/>
                <a:cs typeface="Calibri" panose="020F0502020204030204" pitchFamily="34" charset="0"/>
              </a:rPr>
              <a:t>Impact</a:t>
            </a:r>
            <a:r>
              <a:rPr lang="es-CO" altLang="es-CO" sz="2400" dirty="0">
                <a:solidFill>
                  <a:schemeClr val="accent1"/>
                </a:solidFill>
                <a:latin typeface="AmpleSoft-Bold"/>
                <a:cs typeface="Calibri" panose="020F0502020204030204" pitchFamily="34" charset="0"/>
              </a:rPr>
              <a:t> HUB</a:t>
            </a:r>
          </a:p>
        </p:txBody>
      </p:sp>
      <p:pic>
        <p:nvPicPr>
          <p:cNvPr id="35" name="Picture 26">
            <a:extLst>
              <a:ext uri="{FF2B5EF4-FFF2-40B4-BE49-F238E27FC236}">
                <a16:creationId xmlns:a16="http://schemas.microsoft.com/office/drawing/2014/main" id="{B1A278E7-B0A9-4747-B4A0-A1DAA8879F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6977" y="3022133"/>
            <a:ext cx="723202" cy="305553"/>
          </a:xfrm>
          <a:prstGeom prst="rect">
            <a:avLst/>
          </a:prstGeom>
        </p:spPr>
      </p:pic>
      <p:pic>
        <p:nvPicPr>
          <p:cNvPr id="36" name="Picture 2" descr="Image result for finaktiva">
            <a:extLst>
              <a:ext uri="{FF2B5EF4-FFF2-40B4-BE49-F238E27FC236}">
                <a16:creationId xmlns:a16="http://schemas.microsoft.com/office/drawing/2014/main" id="{BEC81069-4282-4820-8ADA-A8DA491AB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4360" y="3367996"/>
            <a:ext cx="892836" cy="2461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oup 155">
            <a:extLst>
              <a:ext uri="{FF2B5EF4-FFF2-40B4-BE49-F238E27FC236}">
                <a16:creationId xmlns:a16="http://schemas.microsoft.com/office/drawing/2014/main" id="{A8AB9203-B582-44AA-976D-A26A0E0AD66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701345" y="2706091"/>
            <a:ext cx="281095" cy="281095"/>
            <a:chOff x="3291" y="2116"/>
            <a:chExt cx="480" cy="480"/>
          </a:xfrm>
          <a:solidFill>
            <a:schemeClr val="accent5"/>
          </a:solidFill>
        </p:grpSpPr>
        <p:sp>
          <p:nvSpPr>
            <p:cNvPr id="38" name="Freeform 157">
              <a:extLst>
                <a:ext uri="{FF2B5EF4-FFF2-40B4-BE49-F238E27FC236}">
                  <a16:creationId xmlns:a16="http://schemas.microsoft.com/office/drawing/2014/main" id="{E9CBB7FF-63E8-42C3-B372-D3FBA55D42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eform 158">
              <a:extLst>
                <a:ext uri="{FF2B5EF4-FFF2-40B4-BE49-F238E27FC236}">
                  <a16:creationId xmlns:a16="http://schemas.microsoft.com/office/drawing/2014/main" id="{DAB0A3F7-1C42-42FC-BC25-66A8809CA1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1" name="Rectángulo 40">
            <a:extLst>
              <a:ext uri="{FF2B5EF4-FFF2-40B4-BE49-F238E27FC236}">
                <a16:creationId xmlns:a16="http://schemas.microsoft.com/office/drawing/2014/main" id="{504EC404-D038-43DC-8C2E-BFF235E2CADD}"/>
              </a:ext>
            </a:extLst>
          </p:cNvPr>
          <p:cNvSpPr/>
          <p:nvPr/>
        </p:nvSpPr>
        <p:spPr>
          <a:xfrm>
            <a:off x="9966966" y="2683579"/>
            <a:ext cx="21787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$1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35,0MM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640AA931-03A0-4FAE-9ED9-623BEB7208B5}"/>
              </a:ext>
            </a:extLst>
          </p:cNvPr>
          <p:cNvSpPr/>
          <p:nvPr/>
        </p:nvSpPr>
        <p:spPr>
          <a:xfrm>
            <a:off x="9950443" y="2971043"/>
            <a:ext cx="24914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$25,0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ingreso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grpSp>
        <p:nvGrpSpPr>
          <p:cNvPr id="43" name="Group 22">
            <a:extLst>
              <a:ext uri="{FF2B5EF4-FFF2-40B4-BE49-F238E27FC236}">
                <a16:creationId xmlns:a16="http://schemas.microsoft.com/office/drawing/2014/main" id="{AD73739B-7D76-40D2-A500-C2D313D60CE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702105" y="3052612"/>
            <a:ext cx="294290" cy="201098"/>
            <a:chOff x="2699" y="1093"/>
            <a:chExt cx="480" cy="328"/>
          </a:xfrm>
          <a:solidFill>
            <a:schemeClr val="accent5"/>
          </a:solidFill>
        </p:grpSpPr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BEBAEC62-536A-49F5-979C-CF80C63156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1" y="1161"/>
              <a:ext cx="152" cy="152"/>
            </a:xfrm>
            <a:custGeom>
              <a:avLst/>
              <a:gdLst>
                <a:gd name="T0" fmla="*/ 495 w 1064"/>
                <a:gd name="T1" fmla="*/ 283 h 1064"/>
                <a:gd name="T2" fmla="*/ 426 w 1064"/>
                <a:gd name="T3" fmla="*/ 303 h 1064"/>
                <a:gd name="T4" fmla="*/ 367 w 1064"/>
                <a:gd name="T5" fmla="*/ 342 h 1064"/>
                <a:gd name="T6" fmla="*/ 321 w 1064"/>
                <a:gd name="T7" fmla="*/ 395 h 1064"/>
                <a:gd name="T8" fmla="*/ 290 w 1064"/>
                <a:gd name="T9" fmla="*/ 459 h 1064"/>
                <a:gd name="T10" fmla="*/ 280 w 1064"/>
                <a:gd name="T11" fmla="*/ 533 h 1064"/>
                <a:gd name="T12" fmla="*/ 290 w 1064"/>
                <a:gd name="T13" fmla="*/ 605 h 1064"/>
                <a:gd name="T14" fmla="*/ 321 w 1064"/>
                <a:gd name="T15" fmla="*/ 669 h 1064"/>
                <a:gd name="T16" fmla="*/ 367 w 1064"/>
                <a:gd name="T17" fmla="*/ 722 h 1064"/>
                <a:gd name="T18" fmla="*/ 426 w 1064"/>
                <a:gd name="T19" fmla="*/ 761 h 1064"/>
                <a:gd name="T20" fmla="*/ 495 w 1064"/>
                <a:gd name="T21" fmla="*/ 781 h 1064"/>
                <a:gd name="T22" fmla="*/ 569 w 1064"/>
                <a:gd name="T23" fmla="*/ 781 h 1064"/>
                <a:gd name="T24" fmla="*/ 638 w 1064"/>
                <a:gd name="T25" fmla="*/ 761 h 1064"/>
                <a:gd name="T26" fmla="*/ 697 w 1064"/>
                <a:gd name="T27" fmla="*/ 722 h 1064"/>
                <a:gd name="T28" fmla="*/ 743 w 1064"/>
                <a:gd name="T29" fmla="*/ 669 h 1064"/>
                <a:gd name="T30" fmla="*/ 774 w 1064"/>
                <a:gd name="T31" fmla="*/ 605 h 1064"/>
                <a:gd name="T32" fmla="*/ 784 w 1064"/>
                <a:gd name="T33" fmla="*/ 533 h 1064"/>
                <a:gd name="T34" fmla="*/ 774 w 1064"/>
                <a:gd name="T35" fmla="*/ 459 h 1064"/>
                <a:gd name="T36" fmla="*/ 743 w 1064"/>
                <a:gd name="T37" fmla="*/ 395 h 1064"/>
                <a:gd name="T38" fmla="*/ 697 w 1064"/>
                <a:gd name="T39" fmla="*/ 342 h 1064"/>
                <a:gd name="T40" fmla="*/ 638 w 1064"/>
                <a:gd name="T41" fmla="*/ 303 h 1064"/>
                <a:gd name="T42" fmla="*/ 569 w 1064"/>
                <a:gd name="T43" fmla="*/ 283 h 1064"/>
                <a:gd name="T44" fmla="*/ 533 w 1064"/>
                <a:gd name="T45" fmla="*/ 0 h 1064"/>
                <a:gd name="T46" fmla="*/ 646 w 1064"/>
                <a:gd name="T47" fmla="*/ 12 h 1064"/>
                <a:gd name="T48" fmla="*/ 751 w 1064"/>
                <a:gd name="T49" fmla="*/ 48 h 1064"/>
                <a:gd name="T50" fmla="*/ 846 w 1064"/>
                <a:gd name="T51" fmla="*/ 103 h 1064"/>
                <a:gd name="T52" fmla="*/ 927 w 1064"/>
                <a:gd name="T53" fmla="*/ 176 h 1064"/>
                <a:gd name="T54" fmla="*/ 992 w 1064"/>
                <a:gd name="T55" fmla="*/ 264 h 1064"/>
                <a:gd name="T56" fmla="*/ 1037 w 1064"/>
                <a:gd name="T57" fmla="*/ 365 h 1064"/>
                <a:gd name="T58" fmla="*/ 1061 w 1064"/>
                <a:gd name="T59" fmla="*/ 474 h 1064"/>
                <a:gd name="T60" fmla="*/ 1061 w 1064"/>
                <a:gd name="T61" fmla="*/ 590 h 1064"/>
                <a:gd name="T62" fmla="*/ 1037 w 1064"/>
                <a:gd name="T63" fmla="*/ 699 h 1064"/>
                <a:gd name="T64" fmla="*/ 992 w 1064"/>
                <a:gd name="T65" fmla="*/ 800 h 1064"/>
                <a:gd name="T66" fmla="*/ 927 w 1064"/>
                <a:gd name="T67" fmla="*/ 888 h 1064"/>
                <a:gd name="T68" fmla="*/ 846 w 1064"/>
                <a:gd name="T69" fmla="*/ 961 h 1064"/>
                <a:gd name="T70" fmla="*/ 751 w 1064"/>
                <a:gd name="T71" fmla="*/ 1016 h 1064"/>
                <a:gd name="T72" fmla="*/ 646 w 1064"/>
                <a:gd name="T73" fmla="*/ 1052 h 1064"/>
                <a:gd name="T74" fmla="*/ 533 w 1064"/>
                <a:gd name="T75" fmla="*/ 1064 h 1064"/>
                <a:gd name="T76" fmla="*/ 418 w 1064"/>
                <a:gd name="T77" fmla="*/ 1052 h 1064"/>
                <a:gd name="T78" fmla="*/ 313 w 1064"/>
                <a:gd name="T79" fmla="*/ 1016 h 1064"/>
                <a:gd name="T80" fmla="*/ 218 w 1064"/>
                <a:gd name="T81" fmla="*/ 961 h 1064"/>
                <a:gd name="T82" fmla="*/ 137 w 1064"/>
                <a:gd name="T83" fmla="*/ 888 h 1064"/>
                <a:gd name="T84" fmla="*/ 72 w 1064"/>
                <a:gd name="T85" fmla="*/ 800 h 1064"/>
                <a:gd name="T86" fmla="*/ 27 w 1064"/>
                <a:gd name="T87" fmla="*/ 699 h 1064"/>
                <a:gd name="T88" fmla="*/ 3 w 1064"/>
                <a:gd name="T89" fmla="*/ 590 h 1064"/>
                <a:gd name="T90" fmla="*/ 3 w 1064"/>
                <a:gd name="T91" fmla="*/ 474 h 1064"/>
                <a:gd name="T92" fmla="*/ 27 w 1064"/>
                <a:gd name="T93" fmla="*/ 365 h 1064"/>
                <a:gd name="T94" fmla="*/ 72 w 1064"/>
                <a:gd name="T95" fmla="*/ 264 h 1064"/>
                <a:gd name="T96" fmla="*/ 137 w 1064"/>
                <a:gd name="T97" fmla="*/ 176 h 1064"/>
                <a:gd name="T98" fmla="*/ 218 w 1064"/>
                <a:gd name="T99" fmla="*/ 103 h 1064"/>
                <a:gd name="T100" fmla="*/ 313 w 1064"/>
                <a:gd name="T101" fmla="*/ 48 h 1064"/>
                <a:gd name="T102" fmla="*/ 418 w 1064"/>
                <a:gd name="T103" fmla="*/ 12 h 1064"/>
                <a:gd name="T104" fmla="*/ 533 w 1064"/>
                <a:gd name="T105" fmla="*/ 0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64" h="1064">
                  <a:moveTo>
                    <a:pt x="533" y="280"/>
                  </a:moveTo>
                  <a:lnTo>
                    <a:pt x="495" y="283"/>
                  </a:lnTo>
                  <a:lnTo>
                    <a:pt x="459" y="290"/>
                  </a:lnTo>
                  <a:lnTo>
                    <a:pt x="426" y="303"/>
                  </a:lnTo>
                  <a:lnTo>
                    <a:pt x="395" y="321"/>
                  </a:lnTo>
                  <a:lnTo>
                    <a:pt x="367" y="342"/>
                  </a:lnTo>
                  <a:lnTo>
                    <a:pt x="342" y="367"/>
                  </a:lnTo>
                  <a:lnTo>
                    <a:pt x="321" y="395"/>
                  </a:lnTo>
                  <a:lnTo>
                    <a:pt x="303" y="426"/>
                  </a:lnTo>
                  <a:lnTo>
                    <a:pt x="290" y="459"/>
                  </a:lnTo>
                  <a:lnTo>
                    <a:pt x="283" y="495"/>
                  </a:lnTo>
                  <a:lnTo>
                    <a:pt x="280" y="533"/>
                  </a:lnTo>
                  <a:lnTo>
                    <a:pt x="283" y="569"/>
                  </a:lnTo>
                  <a:lnTo>
                    <a:pt x="290" y="605"/>
                  </a:lnTo>
                  <a:lnTo>
                    <a:pt x="303" y="638"/>
                  </a:lnTo>
                  <a:lnTo>
                    <a:pt x="321" y="669"/>
                  </a:lnTo>
                  <a:lnTo>
                    <a:pt x="342" y="697"/>
                  </a:lnTo>
                  <a:lnTo>
                    <a:pt x="367" y="722"/>
                  </a:lnTo>
                  <a:lnTo>
                    <a:pt x="395" y="743"/>
                  </a:lnTo>
                  <a:lnTo>
                    <a:pt x="426" y="761"/>
                  </a:lnTo>
                  <a:lnTo>
                    <a:pt x="459" y="774"/>
                  </a:lnTo>
                  <a:lnTo>
                    <a:pt x="495" y="781"/>
                  </a:lnTo>
                  <a:lnTo>
                    <a:pt x="533" y="784"/>
                  </a:lnTo>
                  <a:lnTo>
                    <a:pt x="569" y="781"/>
                  </a:lnTo>
                  <a:lnTo>
                    <a:pt x="605" y="774"/>
                  </a:lnTo>
                  <a:lnTo>
                    <a:pt x="638" y="761"/>
                  </a:lnTo>
                  <a:lnTo>
                    <a:pt x="669" y="743"/>
                  </a:lnTo>
                  <a:lnTo>
                    <a:pt x="697" y="722"/>
                  </a:lnTo>
                  <a:lnTo>
                    <a:pt x="722" y="697"/>
                  </a:lnTo>
                  <a:lnTo>
                    <a:pt x="743" y="669"/>
                  </a:lnTo>
                  <a:lnTo>
                    <a:pt x="761" y="638"/>
                  </a:lnTo>
                  <a:lnTo>
                    <a:pt x="774" y="605"/>
                  </a:lnTo>
                  <a:lnTo>
                    <a:pt x="781" y="569"/>
                  </a:lnTo>
                  <a:lnTo>
                    <a:pt x="784" y="533"/>
                  </a:lnTo>
                  <a:lnTo>
                    <a:pt x="781" y="495"/>
                  </a:lnTo>
                  <a:lnTo>
                    <a:pt x="774" y="459"/>
                  </a:lnTo>
                  <a:lnTo>
                    <a:pt x="761" y="426"/>
                  </a:lnTo>
                  <a:lnTo>
                    <a:pt x="743" y="395"/>
                  </a:lnTo>
                  <a:lnTo>
                    <a:pt x="722" y="367"/>
                  </a:lnTo>
                  <a:lnTo>
                    <a:pt x="697" y="342"/>
                  </a:lnTo>
                  <a:lnTo>
                    <a:pt x="669" y="321"/>
                  </a:lnTo>
                  <a:lnTo>
                    <a:pt x="638" y="303"/>
                  </a:lnTo>
                  <a:lnTo>
                    <a:pt x="605" y="290"/>
                  </a:lnTo>
                  <a:lnTo>
                    <a:pt x="569" y="283"/>
                  </a:lnTo>
                  <a:lnTo>
                    <a:pt x="533" y="280"/>
                  </a:lnTo>
                  <a:close/>
                  <a:moveTo>
                    <a:pt x="533" y="0"/>
                  </a:moveTo>
                  <a:lnTo>
                    <a:pt x="590" y="3"/>
                  </a:lnTo>
                  <a:lnTo>
                    <a:pt x="646" y="12"/>
                  </a:lnTo>
                  <a:lnTo>
                    <a:pt x="699" y="27"/>
                  </a:lnTo>
                  <a:lnTo>
                    <a:pt x="751" y="48"/>
                  </a:lnTo>
                  <a:lnTo>
                    <a:pt x="800" y="72"/>
                  </a:lnTo>
                  <a:lnTo>
                    <a:pt x="846" y="103"/>
                  </a:lnTo>
                  <a:lnTo>
                    <a:pt x="888" y="137"/>
                  </a:lnTo>
                  <a:lnTo>
                    <a:pt x="927" y="176"/>
                  </a:lnTo>
                  <a:lnTo>
                    <a:pt x="961" y="218"/>
                  </a:lnTo>
                  <a:lnTo>
                    <a:pt x="992" y="264"/>
                  </a:lnTo>
                  <a:lnTo>
                    <a:pt x="1016" y="313"/>
                  </a:lnTo>
                  <a:lnTo>
                    <a:pt x="1037" y="365"/>
                  </a:lnTo>
                  <a:lnTo>
                    <a:pt x="1052" y="418"/>
                  </a:lnTo>
                  <a:lnTo>
                    <a:pt x="1061" y="474"/>
                  </a:lnTo>
                  <a:lnTo>
                    <a:pt x="1064" y="533"/>
                  </a:lnTo>
                  <a:lnTo>
                    <a:pt x="1061" y="590"/>
                  </a:lnTo>
                  <a:lnTo>
                    <a:pt x="1052" y="646"/>
                  </a:lnTo>
                  <a:lnTo>
                    <a:pt x="1037" y="699"/>
                  </a:lnTo>
                  <a:lnTo>
                    <a:pt x="1016" y="751"/>
                  </a:lnTo>
                  <a:lnTo>
                    <a:pt x="992" y="800"/>
                  </a:lnTo>
                  <a:lnTo>
                    <a:pt x="961" y="846"/>
                  </a:lnTo>
                  <a:lnTo>
                    <a:pt x="927" y="888"/>
                  </a:lnTo>
                  <a:lnTo>
                    <a:pt x="888" y="927"/>
                  </a:lnTo>
                  <a:lnTo>
                    <a:pt x="846" y="961"/>
                  </a:lnTo>
                  <a:lnTo>
                    <a:pt x="800" y="992"/>
                  </a:lnTo>
                  <a:lnTo>
                    <a:pt x="751" y="1016"/>
                  </a:lnTo>
                  <a:lnTo>
                    <a:pt x="699" y="1037"/>
                  </a:lnTo>
                  <a:lnTo>
                    <a:pt x="646" y="1052"/>
                  </a:lnTo>
                  <a:lnTo>
                    <a:pt x="590" y="1061"/>
                  </a:lnTo>
                  <a:lnTo>
                    <a:pt x="533" y="1064"/>
                  </a:lnTo>
                  <a:lnTo>
                    <a:pt x="474" y="1061"/>
                  </a:lnTo>
                  <a:lnTo>
                    <a:pt x="418" y="1052"/>
                  </a:lnTo>
                  <a:lnTo>
                    <a:pt x="365" y="1037"/>
                  </a:lnTo>
                  <a:lnTo>
                    <a:pt x="313" y="1016"/>
                  </a:lnTo>
                  <a:lnTo>
                    <a:pt x="264" y="992"/>
                  </a:lnTo>
                  <a:lnTo>
                    <a:pt x="218" y="961"/>
                  </a:lnTo>
                  <a:lnTo>
                    <a:pt x="176" y="927"/>
                  </a:lnTo>
                  <a:lnTo>
                    <a:pt x="137" y="888"/>
                  </a:lnTo>
                  <a:lnTo>
                    <a:pt x="103" y="846"/>
                  </a:lnTo>
                  <a:lnTo>
                    <a:pt x="72" y="800"/>
                  </a:lnTo>
                  <a:lnTo>
                    <a:pt x="48" y="751"/>
                  </a:lnTo>
                  <a:lnTo>
                    <a:pt x="27" y="699"/>
                  </a:lnTo>
                  <a:lnTo>
                    <a:pt x="12" y="646"/>
                  </a:lnTo>
                  <a:lnTo>
                    <a:pt x="3" y="590"/>
                  </a:lnTo>
                  <a:lnTo>
                    <a:pt x="0" y="533"/>
                  </a:lnTo>
                  <a:lnTo>
                    <a:pt x="3" y="474"/>
                  </a:lnTo>
                  <a:lnTo>
                    <a:pt x="12" y="418"/>
                  </a:lnTo>
                  <a:lnTo>
                    <a:pt x="27" y="365"/>
                  </a:lnTo>
                  <a:lnTo>
                    <a:pt x="48" y="313"/>
                  </a:lnTo>
                  <a:lnTo>
                    <a:pt x="72" y="264"/>
                  </a:lnTo>
                  <a:lnTo>
                    <a:pt x="103" y="218"/>
                  </a:lnTo>
                  <a:lnTo>
                    <a:pt x="137" y="176"/>
                  </a:lnTo>
                  <a:lnTo>
                    <a:pt x="176" y="137"/>
                  </a:lnTo>
                  <a:lnTo>
                    <a:pt x="218" y="103"/>
                  </a:lnTo>
                  <a:lnTo>
                    <a:pt x="264" y="72"/>
                  </a:lnTo>
                  <a:lnTo>
                    <a:pt x="313" y="48"/>
                  </a:lnTo>
                  <a:lnTo>
                    <a:pt x="365" y="27"/>
                  </a:lnTo>
                  <a:lnTo>
                    <a:pt x="418" y="12"/>
                  </a:lnTo>
                  <a:lnTo>
                    <a:pt x="474" y="3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06FA61C4-0854-4A35-9EB3-D515B4B88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" y="1213"/>
              <a:ext cx="56" cy="56"/>
            </a:xfrm>
            <a:custGeom>
              <a:avLst/>
              <a:gdLst>
                <a:gd name="T0" fmla="*/ 197 w 392"/>
                <a:gd name="T1" fmla="*/ 0 h 392"/>
                <a:gd name="T2" fmla="*/ 231 w 392"/>
                <a:gd name="T3" fmla="*/ 3 h 392"/>
                <a:gd name="T4" fmla="*/ 265 w 392"/>
                <a:gd name="T5" fmla="*/ 12 h 392"/>
                <a:gd name="T6" fmla="*/ 295 w 392"/>
                <a:gd name="T7" fmla="*/ 26 h 392"/>
                <a:gd name="T8" fmla="*/ 323 w 392"/>
                <a:gd name="T9" fmla="*/ 45 h 392"/>
                <a:gd name="T10" fmla="*/ 346 w 392"/>
                <a:gd name="T11" fmla="*/ 69 h 392"/>
                <a:gd name="T12" fmla="*/ 366 w 392"/>
                <a:gd name="T13" fmla="*/ 96 h 392"/>
                <a:gd name="T14" fmla="*/ 380 w 392"/>
                <a:gd name="T15" fmla="*/ 127 h 392"/>
                <a:gd name="T16" fmla="*/ 389 w 392"/>
                <a:gd name="T17" fmla="*/ 159 h 392"/>
                <a:gd name="T18" fmla="*/ 392 w 392"/>
                <a:gd name="T19" fmla="*/ 195 h 392"/>
                <a:gd name="T20" fmla="*/ 389 w 392"/>
                <a:gd name="T21" fmla="*/ 231 h 392"/>
                <a:gd name="T22" fmla="*/ 380 w 392"/>
                <a:gd name="T23" fmla="*/ 263 h 392"/>
                <a:gd name="T24" fmla="*/ 366 w 392"/>
                <a:gd name="T25" fmla="*/ 294 h 392"/>
                <a:gd name="T26" fmla="*/ 346 w 392"/>
                <a:gd name="T27" fmla="*/ 321 h 392"/>
                <a:gd name="T28" fmla="*/ 323 w 392"/>
                <a:gd name="T29" fmla="*/ 345 h 392"/>
                <a:gd name="T30" fmla="*/ 295 w 392"/>
                <a:gd name="T31" fmla="*/ 364 h 392"/>
                <a:gd name="T32" fmla="*/ 265 w 392"/>
                <a:gd name="T33" fmla="*/ 378 h 392"/>
                <a:gd name="T34" fmla="*/ 231 w 392"/>
                <a:gd name="T35" fmla="*/ 387 h 392"/>
                <a:gd name="T36" fmla="*/ 197 w 392"/>
                <a:gd name="T37" fmla="*/ 392 h 392"/>
                <a:gd name="T38" fmla="*/ 161 w 392"/>
                <a:gd name="T39" fmla="*/ 387 h 392"/>
                <a:gd name="T40" fmla="*/ 127 w 392"/>
                <a:gd name="T41" fmla="*/ 378 h 392"/>
                <a:gd name="T42" fmla="*/ 97 w 392"/>
                <a:gd name="T43" fmla="*/ 364 h 392"/>
                <a:gd name="T44" fmla="*/ 69 w 392"/>
                <a:gd name="T45" fmla="*/ 345 h 392"/>
                <a:gd name="T46" fmla="*/ 46 w 392"/>
                <a:gd name="T47" fmla="*/ 321 h 392"/>
                <a:gd name="T48" fmla="*/ 26 w 392"/>
                <a:gd name="T49" fmla="*/ 294 h 392"/>
                <a:gd name="T50" fmla="*/ 12 w 392"/>
                <a:gd name="T51" fmla="*/ 263 h 392"/>
                <a:gd name="T52" fmla="*/ 3 w 392"/>
                <a:gd name="T53" fmla="*/ 231 h 392"/>
                <a:gd name="T54" fmla="*/ 0 w 392"/>
                <a:gd name="T55" fmla="*/ 195 h 392"/>
                <a:gd name="T56" fmla="*/ 3 w 392"/>
                <a:gd name="T57" fmla="*/ 159 h 392"/>
                <a:gd name="T58" fmla="*/ 12 w 392"/>
                <a:gd name="T59" fmla="*/ 127 h 392"/>
                <a:gd name="T60" fmla="*/ 26 w 392"/>
                <a:gd name="T61" fmla="*/ 96 h 392"/>
                <a:gd name="T62" fmla="*/ 46 w 392"/>
                <a:gd name="T63" fmla="*/ 69 h 392"/>
                <a:gd name="T64" fmla="*/ 69 w 392"/>
                <a:gd name="T65" fmla="*/ 45 h 392"/>
                <a:gd name="T66" fmla="*/ 97 w 392"/>
                <a:gd name="T67" fmla="*/ 26 h 392"/>
                <a:gd name="T68" fmla="*/ 127 w 392"/>
                <a:gd name="T69" fmla="*/ 12 h 392"/>
                <a:gd name="T70" fmla="*/ 161 w 392"/>
                <a:gd name="T71" fmla="*/ 3 h 392"/>
                <a:gd name="T72" fmla="*/ 197 w 392"/>
                <a:gd name="T73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2" h="392">
                  <a:moveTo>
                    <a:pt x="197" y="0"/>
                  </a:moveTo>
                  <a:lnTo>
                    <a:pt x="231" y="3"/>
                  </a:lnTo>
                  <a:lnTo>
                    <a:pt x="265" y="12"/>
                  </a:lnTo>
                  <a:lnTo>
                    <a:pt x="295" y="26"/>
                  </a:lnTo>
                  <a:lnTo>
                    <a:pt x="323" y="45"/>
                  </a:lnTo>
                  <a:lnTo>
                    <a:pt x="346" y="69"/>
                  </a:lnTo>
                  <a:lnTo>
                    <a:pt x="366" y="96"/>
                  </a:lnTo>
                  <a:lnTo>
                    <a:pt x="380" y="127"/>
                  </a:lnTo>
                  <a:lnTo>
                    <a:pt x="389" y="159"/>
                  </a:lnTo>
                  <a:lnTo>
                    <a:pt x="392" y="195"/>
                  </a:lnTo>
                  <a:lnTo>
                    <a:pt x="389" y="231"/>
                  </a:lnTo>
                  <a:lnTo>
                    <a:pt x="380" y="263"/>
                  </a:lnTo>
                  <a:lnTo>
                    <a:pt x="366" y="294"/>
                  </a:lnTo>
                  <a:lnTo>
                    <a:pt x="346" y="321"/>
                  </a:lnTo>
                  <a:lnTo>
                    <a:pt x="323" y="345"/>
                  </a:lnTo>
                  <a:lnTo>
                    <a:pt x="295" y="364"/>
                  </a:lnTo>
                  <a:lnTo>
                    <a:pt x="265" y="378"/>
                  </a:lnTo>
                  <a:lnTo>
                    <a:pt x="231" y="387"/>
                  </a:lnTo>
                  <a:lnTo>
                    <a:pt x="197" y="392"/>
                  </a:lnTo>
                  <a:lnTo>
                    <a:pt x="161" y="387"/>
                  </a:lnTo>
                  <a:lnTo>
                    <a:pt x="127" y="378"/>
                  </a:lnTo>
                  <a:lnTo>
                    <a:pt x="97" y="364"/>
                  </a:lnTo>
                  <a:lnTo>
                    <a:pt x="69" y="345"/>
                  </a:lnTo>
                  <a:lnTo>
                    <a:pt x="46" y="321"/>
                  </a:lnTo>
                  <a:lnTo>
                    <a:pt x="26" y="294"/>
                  </a:lnTo>
                  <a:lnTo>
                    <a:pt x="12" y="263"/>
                  </a:lnTo>
                  <a:lnTo>
                    <a:pt x="3" y="231"/>
                  </a:lnTo>
                  <a:lnTo>
                    <a:pt x="0" y="195"/>
                  </a:lnTo>
                  <a:lnTo>
                    <a:pt x="3" y="159"/>
                  </a:lnTo>
                  <a:lnTo>
                    <a:pt x="12" y="127"/>
                  </a:lnTo>
                  <a:lnTo>
                    <a:pt x="26" y="96"/>
                  </a:lnTo>
                  <a:lnTo>
                    <a:pt x="46" y="69"/>
                  </a:lnTo>
                  <a:lnTo>
                    <a:pt x="69" y="45"/>
                  </a:lnTo>
                  <a:lnTo>
                    <a:pt x="97" y="26"/>
                  </a:lnTo>
                  <a:lnTo>
                    <a:pt x="127" y="12"/>
                  </a:lnTo>
                  <a:lnTo>
                    <a:pt x="161" y="3"/>
                  </a:lnTo>
                  <a:lnTo>
                    <a:pt x="1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F6E40B93-9C73-4AA7-8376-71F34F77D2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9" y="1093"/>
              <a:ext cx="432" cy="288"/>
            </a:xfrm>
            <a:custGeom>
              <a:avLst/>
              <a:gdLst>
                <a:gd name="T0" fmla="*/ 2856 w 3024"/>
                <a:gd name="T1" fmla="*/ 0 h 2018"/>
                <a:gd name="T2" fmla="*/ 2915 w 3024"/>
                <a:gd name="T3" fmla="*/ 12 h 2018"/>
                <a:gd name="T4" fmla="*/ 2964 w 3024"/>
                <a:gd name="T5" fmla="*/ 40 h 2018"/>
                <a:gd name="T6" fmla="*/ 3001 w 3024"/>
                <a:gd name="T7" fmla="*/ 84 h 2018"/>
                <a:gd name="T8" fmla="*/ 3021 w 3024"/>
                <a:gd name="T9" fmla="*/ 139 h 2018"/>
                <a:gd name="T10" fmla="*/ 3024 w 3024"/>
                <a:gd name="T11" fmla="*/ 869 h 2018"/>
                <a:gd name="T12" fmla="*/ 3013 w 3024"/>
                <a:gd name="T13" fmla="*/ 912 h 2018"/>
                <a:gd name="T14" fmla="*/ 2982 w 3024"/>
                <a:gd name="T15" fmla="*/ 941 h 2018"/>
                <a:gd name="T16" fmla="*/ 2941 w 3024"/>
                <a:gd name="T17" fmla="*/ 954 h 2018"/>
                <a:gd name="T18" fmla="*/ 2806 w 3024"/>
                <a:gd name="T19" fmla="*/ 950 h 2018"/>
                <a:gd name="T20" fmla="*/ 2768 w 3024"/>
                <a:gd name="T21" fmla="*/ 928 h 2018"/>
                <a:gd name="T22" fmla="*/ 2747 w 3024"/>
                <a:gd name="T23" fmla="*/ 891 h 2018"/>
                <a:gd name="T24" fmla="*/ 2744 w 3024"/>
                <a:gd name="T25" fmla="*/ 562 h 2018"/>
                <a:gd name="T26" fmla="*/ 2664 w 3024"/>
                <a:gd name="T27" fmla="*/ 549 h 2018"/>
                <a:gd name="T28" fmla="*/ 2591 w 3024"/>
                <a:gd name="T29" fmla="*/ 516 h 2018"/>
                <a:gd name="T30" fmla="*/ 2532 w 3024"/>
                <a:gd name="T31" fmla="*/ 465 h 2018"/>
                <a:gd name="T32" fmla="*/ 2490 w 3024"/>
                <a:gd name="T33" fmla="*/ 399 h 2018"/>
                <a:gd name="T34" fmla="*/ 2467 w 3024"/>
                <a:gd name="T35" fmla="*/ 322 h 2018"/>
                <a:gd name="T36" fmla="*/ 560 w 3024"/>
                <a:gd name="T37" fmla="*/ 280 h 2018"/>
                <a:gd name="T38" fmla="*/ 548 w 3024"/>
                <a:gd name="T39" fmla="*/ 362 h 2018"/>
                <a:gd name="T40" fmla="*/ 515 w 3024"/>
                <a:gd name="T41" fmla="*/ 433 h 2018"/>
                <a:gd name="T42" fmla="*/ 463 w 3024"/>
                <a:gd name="T43" fmla="*/ 492 h 2018"/>
                <a:gd name="T44" fmla="*/ 398 w 3024"/>
                <a:gd name="T45" fmla="*/ 535 h 2018"/>
                <a:gd name="T46" fmla="*/ 322 w 3024"/>
                <a:gd name="T47" fmla="*/ 558 h 2018"/>
                <a:gd name="T48" fmla="*/ 280 w 3024"/>
                <a:gd name="T49" fmla="*/ 1458 h 2018"/>
                <a:gd name="T50" fmla="*/ 360 w 3024"/>
                <a:gd name="T51" fmla="*/ 1469 h 2018"/>
                <a:gd name="T52" fmla="*/ 433 w 3024"/>
                <a:gd name="T53" fmla="*/ 1502 h 2018"/>
                <a:gd name="T54" fmla="*/ 492 w 3024"/>
                <a:gd name="T55" fmla="*/ 1553 h 2018"/>
                <a:gd name="T56" fmla="*/ 534 w 3024"/>
                <a:gd name="T57" fmla="*/ 1619 h 2018"/>
                <a:gd name="T58" fmla="*/ 557 w 3024"/>
                <a:gd name="T59" fmla="*/ 1696 h 2018"/>
                <a:gd name="T60" fmla="*/ 2101 w 3024"/>
                <a:gd name="T61" fmla="*/ 1738 h 2018"/>
                <a:gd name="T62" fmla="*/ 2142 w 3024"/>
                <a:gd name="T63" fmla="*/ 1749 h 2018"/>
                <a:gd name="T64" fmla="*/ 2173 w 3024"/>
                <a:gd name="T65" fmla="*/ 1778 h 2018"/>
                <a:gd name="T66" fmla="*/ 2184 w 3024"/>
                <a:gd name="T67" fmla="*/ 1821 h 2018"/>
                <a:gd name="T68" fmla="*/ 2181 w 3024"/>
                <a:gd name="T69" fmla="*/ 1955 h 2018"/>
                <a:gd name="T70" fmla="*/ 2160 w 3024"/>
                <a:gd name="T71" fmla="*/ 1992 h 2018"/>
                <a:gd name="T72" fmla="*/ 2122 w 3024"/>
                <a:gd name="T73" fmla="*/ 2014 h 2018"/>
                <a:gd name="T74" fmla="*/ 168 w 3024"/>
                <a:gd name="T75" fmla="*/ 2018 h 2018"/>
                <a:gd name="T76" fmla="*/ 109 w 3024"/>
                <a:gd name="T77" fmla="*/ 2006 h 2018"/>
                <a:gd name="T78" fmla="*/ 60 w 3024"/>
                <a:gd name="T79" fmla="*/ 1978 h 2018"/>
                <a:gd name="T80" fmla="*/ 23 w 3024"/>
                <a:gd name="T81" fmla="*/ 1934 h 2018"/>
                <a:gd name="T82" fmla="*/ 3 w 3024"/>
                <a:gd name="T83" fmla="*/ 1879 h 2018"/>
                <a:gd name="T84" fmla="*/ 0 w 3024"/>
                <a:gd name="T85" fmla="*/ 170 h 2018"/>
                <a:gd name="T86" fmla="*/ 10 w 3024"/>
                <a:gd name="T87" fmla="*/ 110 h 2018"/>
                <a:gd name="T88" fmla="*/ 40 w 3024"/>
                <a:gd name="T89" fmla="*/ 61 h 2018"/>
                <a:gd name="T90" fmla="*/ 83 w 3024"/>
                <a:gd name="T91" fmla="*/ 24 h 2018"/>
                <a:gd name="T92" fmla="*/ 137 w 3024"/>
                <a:gd name="T93" fmla="*/ 4 h 2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024" h="2018">
                  <a:moveTo>
                    <a:pt x="168" y="0"/>
                  </a:moveTo>
                  <a:lnTo>
                    <a:pt x="2856" y="0"/>
                  </a:lnTo>
                  <a:lnTo>
                    <a:pt x="2887" y="4"/>
                  </a:lnTo>
                  <a:lnTo>
                    <a:pt x="2915" y="12"/>
                  </a:lnTo>
                  <a:lnTo>
                    <a:pt x="2941" y="24"/>
                  </a:lnTo>
                  <a:lnTo>
                    <a:pt x="2964" y="40"/>
                  </a:lnTo>
                  <a:lnTo>
                    <a:pt x="2984" y="61"/>
                  </a:lnTo>
                  <a:lnTo>
                    <a:pt x="3001" y="84"/>
                  </a:lnTo>
                  <a:lnTo>
                    <a:pt x="3014" y="110"/>
                  </a:lnTo>
                  <a:lnTo>
                    <a:pt x="3021" y="139"/>
                  </a:lnTo>
                  <a:lnTo>
                    <a:pt x="3024" y="170"/>
                  </a:lnTo>
                  <a:lnTo>
                    <a:pt x="3024" y="869"/>
                  </a:lnTo>
                  <a:lnTo>
                    <a:pt x="3021" y="891"/>
                  </a:lnTo>
                  <a:lnTo>
                    <a:pt x="3013" y="912"/>
                  </a:lnTo>
                  <a:lnTo>
                    <a:pt x="3000" y="928"/>
                  </a:lnTo>
                  <a:lnTo>
                    <a:pt x="2982" y="941"/>
                  </a:lnTo>
                  <a:lnTo>
                    <a:pt x="2962" y="950"/>
                  </a:lnTo>
                  <a:lnTo>
                    <a:pt x="2941" y="954"/>
                  </a:lnTo>
                  <a:lnTo>
                    <a:pt x="2829" y="954"/>
                  </a:lnTo>
                  <a:lnTo>
                    <a:pt x="2806" y="950"/>
                  </a:lnTo>
                  <a:lnTo>
                    <a:pt x="2786" y="941"/>
                  </a:lnTo>
                  <a:lnTo>
                    <a:pt x="2768" y="928"/>
                  </a:lnTo>
                  <a:lnTo>
                    <a:pt x="2755" y="912"/>
                  </a:lnTo>
                  <a:lnTo>
                    <a:pt x="2747" y="891"/>
                  </a:lnTo>
                  <a:lnTo>
                    <a:pt x="2744" y="869"/>
                  </a:lnTo>
                  <a:lnTo>
                    <a:pt x="2744" y="562"/>
                  </a:lnTo>
                  <a:lnTo>
                    <a:pt x="2702" y="558"/>
                  </a:lnTo>
                  <a:lnTo>
                    <a:pt x="2664" y="549"/>
                  </a:lnTo>
                  <a:lnTo>
                    <a:pt x="2626" y="535"/>
                  </a:lnTo>
                  <a:lnTo>
                    <a:pt x="2591" y="516"/>
                  </a:lnTo>
                  <a:lnTo>
                    <a:pt x="2561" y="492"/>
                  </a:lnTo>
                  <a:lnTo>
                    <a:pt x="2532" y="465"/>
                  </a:lnTo>
                  <a:lnTo>
                    <a:pt x="2509" y="433"/>
                  </a:lnTo>
                  <a:lnTo>
                    <a:pt x="2490" y="399"/>
                  </a:lnTo>
                  <a:lnTo>
                    <a:pt x="2476" y="362"/>
                  </a:lnTo>
                  <a:lnTo>
                    <a:pt x="2467" y="322"/>
                  </a:lnTo>
                  <a:lnTo>
                    <a:pt x="2464" y="280"/>
                  </a:lnTo>
                  <a:lnTo>
                    <a:pt x="560" y="280"/>
                  </a:lnTo>
                  <a:lnTo>
                    <a:pt x="557" y="322"/>
                  </a:lnTo>
                  <a:lnTo>
                    <a:pt x="548" y="362"/>
                  </a:lnTo>
                  <a:lnTo>
                    <a:pt x="534" y="399"/>
                  </a:lnTo>
                  <a:lnTo>
                    <a:pt x="515" y="433"/>
                  </a:lnTo>
                  <a:lnTo>
                    <a:pt x="492" y="465"/>
                  </a:lnTo>
                  <a:lnTo>
                    <a:pt x="463" y="492"/>
                  </a:lnTo>
                  <a:lnTo>
                    <a:pt x="433" y="516"/>
                  </a:lnTo>
                  <a:lnTo>
                    <a:pt x="398" y="535"/>
                  </a:lnTo>
                  <a:lnTo>
                    <a:pt x="360" y="549"/>
                  </a:lnTo>
                  <a:lnTo>
                    <a:pt x="322" y="558"/>
                  </a:lnTo>
                  <a:lnTo>
                    <a:pt x="280" y="562"/>
                  </a:lnTo>
                  <a:lnTo>
                    <a:pt x="280" y="1458"/>
                  </a:lnTo>
                  <a:lnTo>
                    <a:pt x="322" y="1460"/>
                  </a:lnTo>
                  <a:lnTo>
                    <a:pt x="360" y="1469"/>
                  </a:lnTo>
                  <a:lnTo>
                    <a:pt x="398" y="1483"/>
                  </a:lnTo>
                  <a:lnTo>
                    <a:pt x="433" y="1502"/>
                  </a:lnTo>
                  <a:lnTo>
                    <a:pt x="463" y="1526"/>
                  </a:lnTo>
                  <a:lnTo>
                    <a:pt x="492" y="1553"/>
                  </a:lnTo>
                  <a:lnTo>
                    <a:pt x="515" y="1585"/>
                  </a:lnTo>
                  <a:lnTo>
                    <a:pt x="534" y="1619"/>
                  </a:lnTo>
                  <a:lnTo>
                    <a:pt x="548" y="1656"/>
                  </a:lnTo>
                  <a:lnTo>
                    <a:pt x="557" y="1696"/>
                  </a:lnTo>
                  <a:lnTo>
                    <a:pt x="560" y="1738"/>
                  </a:lnTo>
                  <a:lnTo>
                    <a:pt x="2101" y="1738"/>
                  </a:lnTo>
                  <a:lnTo>
                    <a:pt x="2122" y="1740"/>
                  </a:lnTo>
                  <a:lnTo>
                    <a:pt x="2142" y="1749"/>
                  </a:lnTo>
                  <a:lnTo>
                    <a:pt x="2160" y="1762"/>
                  </a:lnTo>
                  <a:lnTo>
                    <a:pt x="2173" y="1778"/>
                  </a:lnTo>
                  <a:lnTo>
                    <a:pt x="2181" y="1799"/>
                  </a:lnTo>
                  <a:lnTo>
                    <a:pt x="2184" y="1821"/>
                  </a:lnTo>
                  <a:lnTo>
                    <a:pt x="2184" y="1933"/>
                  </a:lnTo>
                  <a:lnTo>
                    <a:pt x="2181" y="1955"/>
                  </a:lnTo>
                  <a:lnTo>
                    <a:pt x="2173" y="1976"/>
                  </a:lnTo>
                  <a:lnTo>
                    <a:pt x="2160" y="1992"/>
                  </a:lnTo>
                  <a:lnTo>
                    <a:pt x="2142" y="2005"/>
                  </a:lnTo>
                  <a:lnTo>
                    <a:pt x="2122" y="2014"/>
                  </a:lnTo>
                  <a:lnTo>
                    <a:pt x="2101" y="2018"/>
                  </a:lnTo>
                  <a:lnTo>
                    <a:pt x="168" y="2018"/>
                  </a:lnTo>
                  <a:lnTo>
                    <a:pt x="137" y="2014"/>
                  </a:lnTo>
                  <a:lnTo>
                    <a:pt x="109" y="2006"/>
                  </a:lnTo>
                  <a:lnTo>
                    <a:pt x="83" y="1994"/>
                  </a:lnTo>
                  <a:lnTo>
                    <a:pt x="60" y="1978"/>
                  </a:lnTo>
                  <a:lnTo>
                    <a:pt x="40" y="1957"/>
                  </a:lnTo>
                  <a:lnTo>
                    <a:pt x="23" y="1934"/>
                  </a:lnTo>
                  <a:lnTo>
                    <a:pt x="10" y="1908"/>
                  </a:lnTo>
                  <a:lnTo>
                    <a:pt x="3" y="1879"/>
                  </a:lnTo>
                  <a:lnTo>
                    <a:pt x="0" y="1850"/>
                  </a:lnTo>
                  <a:lnTo>
                    <a:pt x="0" y="170"/>
                  </a:lnTo>
                  <a:lnTo>
                    <a:pt x="3" y="139"/>
                  </a:lnTo>
                  <a:lnTo>
                    <a:pt x="10" y="110"/>
                  </a:lnTo>
                  <a:lnTo>
                    <a:pt x="23" y="84"/>
                  </a:lnTo>
                  <a:lnTo>
                    <a:pt x="40" y="61"/>
                  </a:lnTo>
                  <a:lnTo>
                    <a:pt x="60" y="40"/>
                  </a:lnTo>
                  <a:lnTo>
                    <a:pt x="83" y="24"/>
                  </a:lnTo>
                  <a:lnTo>
                    <a:pt x="109" y="12"/>
                  </a:lnTo>
                  <a:lnTo>
                    <a:pt x="137" y="4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BF50F1D6-A960-48BB-9087-A7C490BC19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81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76EAD6B7-1E84-4679-83A2-4094A89E1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17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2C52E5B6-F713-4289-8BFF-281D6326F5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253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grpSp>
        <p:nvGrpSpPr>
          <p:cNvPr id="50" name="Group 155">
            <a:extLst>
              <a:ext uri="{FF2B5EF4-FFF2-40B4-BE49-F238E27FC236}">
                <a16:creationId xmlns:a16="http://schemas.microsoft.com/office/drawing/2014/main" id="{52972F6B-661E-4948-938F-1FE62045E1E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701345" y="4945937"/>
            <a:ext cx="281095" cy="281095"/>
            <a:chOff x="3291" y="2116"/>
            <a:chExt cx="480" cy="480"/>
          </a:xfrm>
          <a:solidFill>
            <a:schemeClr val="accent5"/>
          </a:solidFill>
        </p:grpSpPr>
        <p:sp>
          <p:nvSpPr>
            <p:cNvPr id="51" name="Freeform 157">
              <a:extLst>
                <a:ext uri="{FF2B5EF4-FFF2-40B4-BE49-F238E27FC236}">
                  <a16:creationId xmlns:a16="http://schemas.microsoft.com/office/drawing/2014/main" id="{883C18D1-952D-4EB4-8238-93031BA5AF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158">
              <a:extLst>
                <a:ext uri="{FF2B5EF4-FFF2-40B4-BE49-F238E27FC236}">
                  <a16:creationId xmlns:a16="http://schemas.microsoft.com/office/drawing/2014/main" id="{7BD6C97A-720D-47E9-A6A9-DFA877E4FF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3" name="Rectángulo 52">
            <a:extLst>
              <a:ext uri="{FF2B5EF4-FFF2-40B4-BE49-F238E27FC236}">
                <a16:creationId xmlns:a16="http://schemas.microsoft.com/office/drawing/2014/main" id="{758C9FC6-4F2B-4057-89AE-8A34946D815D}"/>
              </a:ext>
            </a:extLst>
          </p:cNvPr>
          <p:cNvSpPr/>
          <p:nvPr/>
        </p:nvSpPr>
        <p:spPr>
          <a:xfrm>
            <a:off x="9966966" y="4923425"/>
            <a:ext cx="21787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$20,0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 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</p:spTree>
    <p:extLst>
      <p:ext uri="{BB962C8B-B14F-4D97-AF65-F5344CB8AC3E}">
        <p14:creationId xmlns:p14="http://schemas.microsoft.com/office/powerpoint/2010/main" val="20131250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39" grpId="0"/>
      <p:bldP spid="17" grpId="0" autoUpdateAnimBg="0"/>
      <p:bldP spid="18" grpId="0"/>
      <p:bldP spid="28" grpId="0" autoUpdateAnimBg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>
            <a:extLst>
              <a:ext uri="{FF2B5EF4-FFF2-40B4-BE49-F238E27FC236}">
                <a16:creationId xmlns:a16="http://schemas.microsoft.com/office/drawing/2014/main" id="{1ACFD8D3-2256-42B4-AB86-BF128DAE2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7435" y="1858642"/>
            <a:ext cx="1036915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4800" b="1" dirty="0">
                <a:solidFill>
                  <a:schemeClr val="accent1"/>
                </a:solidFill>
                <a:latin typeface="AmpleSoft Regular"/>
                <a:ea typeface="Verdana" panose="020B0604030504040204" pitchFamily="34" charset="0"/>
                <a:cs typeface="AmpleSoft Regular"/>
              </a:rPr>
              <a:t>Nuestro</a:t>
            </a:r>
            <a:r>
              <a:rPr lang="es-CO" sz="4800" b="1" dirty="0">
                <a:solidFill>
                  <a:schemeClr val="accent4"/>
                </a:solidFill>
                <a:latin typeface="AmpleSoft Regular"/>
                <a:ea typeface="Verdana" panose="020B0604030504040204" pitchFamily="34" charset="0"/>
                <a:cs typeface="AmpleSoft Regular"/>
              </a:rPr>
              <a:t> Compromiso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4B40FECE-4807-4D7B-8C14-CF847ED0AE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5419" y="2882490"/>
            <a:ext cx="9266899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3200" dirty="0">
                <a:solidFill>
                  <a:schemeClr val="accent1"/>
                </a:solidFill>
                <a:latin typeface="AmpleSoft Regular"/>
                <a:cs typeface="AmpleSoft Regular"/>
              </a:rPr>
              <a:t>Desafiar y acompañar a las empresas de todos los tamaños y en todas sus etapas a crecer rentable y sosteniblemente, entregando herramientas y servicios diferenciados, relevantes y potentes. </a:t>
            </a:r>
          </a:p>
        </p:txBody>
      </p:sp>
    </p:spTree>
    <p:extLst>
      <p:ext uri="{BB962C8B-B14F-4D97-AF65-F5344CB8AC3E}">
        <p14:creationId xmlns:p14="http://schemas.microsoft.com/office/powerpoint/2010/main" val="2889541368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>
            <a:extLst>
              <a:ext uri="{FF2B5EF4-FFF2-40B4-BE49-F238E27FC236}">
                <a16:creationId xmlns:a16="http://schemas.microsoft.com/office/drawing/2014/main" id="{1FCE7519-9A78-C24A-95FE-3F1964D72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373" y="389884"/>
            <a:ext cx="10407339" cy="1282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1219170">
              <a:defRPr/>
            </a:pPr>
            <a:r>
              <a:rPr lang="es-ES" sz="2667" dirty="0">
                <a:solidFill>
                  <a:srgbClr val="253D90"/>
                </a:solidFill>
                <a:latin typeface="+mj-lt"/>
              </a:rPr>
              <a:t>Diseñamos y ejecutamos programas, proyectos y servicios que brinden herramientas para el crecimiento de las empresas</a:t>
            </a:r>
          </a:p>
          <a:p>
            <a:pPr>
              <a:lnSpc>
                <a:spcPct val="90000"/>
              </a:lnSpc>
            </a:pPr>
            <a:endParaRPr lang="es-CO" sz="2667" dirty="0">
              <a:solidFill>
                <a:srgbClr val="253D90"/>
              </a:solidFill>
              <a:latin typeface="+mj-lt"/>
            </a:endParaRPr>
          </a:p>
        </p:txBody>
      </p:sp>
      <p:sp>
        <p:nvSpPr>
          <p:cNvPr id="15" name="Arc 34">
            <a:extLst>
              <a:ext uri="{FF2B5EF4-FFF2-40B4-BE49-F238E27FC236}">
                <a16:creationId xmlns:a16="http://schemas.microsoft.com/office/drawing/2014/main" id="{E162F3AA-ADF4-4BD0-8A1A-08A8EEA9EFB5}"/>
              </a:ext>
            </a:extLst>
          </p:cNvPr>
          <p:cNvSpPr/>
          <p:nvPr/>
        </p:nvSpPr>
        <p:spPr>
          <a:xfrm rot="18819844">
            <a:off x="-114840" y="115318"/>
            <a:ext cx="1449312" cy="1475265"/>
          </a:xfrm>
          <a:prstGeom prst="arc">
            <a:avLst>
              <a:gd name="adj1" fmla="val 16196098"/>
              <a:gd name="adj2" fmla="val 15344087"/>
            </a:avLst>
          </a:prstGeom>
          <a:noFill/>
          <a:ln w="373063" cap="rnd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1388DFC0-E327-4B6F-824A-EDEB165BF1F5}"/>
              </a:ext>
            </a:extLst>
          </p:cNvPr>
          <p:cNvSpPr/>
          <p:nvPr/>
        </p:nvSpPr>
        <p:spPr>
          <a:xfrm>
            <a:off x="-57401" y="170533"/>
            <a:ext cx="1334433" cy="1335712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 sz="2400"/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C3554177-BAA0-480A-8B13-E377B5A84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72" y="444132"/>
            <a:ext cx="940744" cy="93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s-ES_tradnl" sz="6667" b="1" dirty="0">
                <a:solidFill>
                  <a:schemeClr val="tx2"/>
                </a:solidFill>
                <a:latin typeface="AmpleSoft-Bold" panose="02000000000000000000" pitchFamily="50" charset="0"/>
                <a:cs typeface="AmpleSoft Bold"/>
              </a:rPr>
              <a:t>3</a:t>
            </a:r>
            <a:endParaRPr lang="da-DK" sz="6667" b="1" dirty="0">
              <a:solidFill>
                <a:schemeClr val="tx2"/>
              </a:solidFill>
              <a:latin typeface="AmpleSoft Bold"/>
              <a:cs typeface="AmpleSoft Bold"/>
            </a:endParaRPr>
          </a:p>
        </p:txBody>
      </p:sp>
      <p:sp>
        <p:nvSpPr>
          <p:cNvPr id="39" name="object 4">
            <a:extLst>
              <a:ext uri="{FF2B5EF4-FFF2-40B4-BE49-F238E27FC236}">
                <a16:creationId xmlns:a16="http://schemas.microsoft.com/office/drawing/2014/main" id="{80343365-E42F-49B3-BD48-32E55E319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7032" y="2296487"/>
            <a:ext cx="16897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8127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O" altLang="es-CO" sz="2400" dirty="0">
                <a:solidFill>
                  <a:schemeClr val="accent1"/>
                </a:solidFill>
                <a:latin typeface="AmpleSoft-Bold"/>
                <a:cs typeface="Calibri" panose="020F0502020204030204" pitchFamily="34" charset="0"/>
              </a:rPr>
              <a:t>Proyectos</a:t>
            </a:r>
            <a:endParaRPr kumimoji="0" lang="es-CO" altLang="es-CO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mpleSoft-Bold"/>
              <a:cs typeface="Calibri" panose="020F0502020204030204" pitchFamily="34" charset="0"/>
            </a:endParaRPr>
          </a:p>
        </p:txBody>
      </p:sp>
      <p:grpSp>
        <p:nvGrpSpPr>
          <p:cNvPr id="47" name="Group 155">
            <a:extLst>
              <a:ext uri="{FF2B5EF4-FFF2-40B4-BE49-F238E27FC236}">
                <a16:creationId xmlns:a16="http://schemas.microsoft.com/office/drawing/2014/main" id="{B31AC486-1422-4031-A5DA-A9A4F1616CE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797851" y="3647312"/>
            <a:ext cx="281095" cy="281095"/>
            <a:chOff x="3291" y="2116"/>
            <a:chExt cx="480" cy="480"/>
          </a:xfrm>
          <a:solidFill>
            <a:schemeClr val="accent5"/>
          </a:solidFill>
        </p:grpSpPr>
        <p:sp>
          <p:nvSpPr>
            <p:cNvPr id="48" name="Freeform 157">
              <a:extLst>
                <a:ext uri="{FF2B5EF4-FFF2-40B4-BE49-F238E27FC236}">
                  <a16:creationId xmlns:a16="http://schemas.microsoft.com/office/drawing/2014/main" id="{85919AF8-2242-44A1-927B-CA4C2980C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eform 158">
              <a:extLst>
                <a:ext uri="{FF2B5EF4-FFF2-40B4-BE49-F238E27FC236}">
                  <a16:creationId xmlns:a16="http://schemas.microsoft.com/office/drawing/2014/main" id="{FF7FBB07-6573-453D-A19D-C8F686D342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0" name="Rectángulo 49">
            <a:extLst>
              <a:ext uri="{FF2B5EF4-FFF2-40B4-BE49-F238E27FC236}">
                <a16:creationId xmlns:a16="http://schemas.microsoft.com/office/drawing/2014/main" id="{39BBB59B-D269-42F0-BA0F-23128A93666C}"/>
              </a:ext>
            </a:extLst>
          </p:cNvPr>
          <p:cNvSpPr/>
          <p:nvPr/>
        </p:nvSpPr>
        <p:spPr>
          <a:xfrm>
            <a:off x="10063471" y="3624800"/>
            <a:ext cx="22604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$1.652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 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DD798717-272D-4FE5-9B3F-F6459F2AF770}"/>
              </a:ext>
            </a:extLst>
          </p:cNvPr>
          <p:cNvSpPr/>
          <p:nvPr/>
        </p:nvSpPr>
        <p:spPr>
          <a:xfrm>
            <a:off x="10046949" y="3912264"/>
            <a:ext cx="24914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$26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9,5 MM de ingreso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grpSp>
        <p:nvGrpSpPr>
          <p:cNvPr id="52" name="Group 22">
            <a:extLst>
              <a:ext uri="{FF2B5EF4-FFF2-40B4-BE49-F238E27FC236}">
                <a16:creationId xmlns:a16="http://schemas.microsoft.com/office/drawing/2014/main" id="{A38E1C8C-0AB5-486C-8954-12623D4F85D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798611" y="3993833"/>
            <a:ext cx="294290" cy="201098"/>
            <a:chOff x="2699" y="1093"/>
            <a:chExt cx="480" cy="328"/>
          </a:xfrm>
          <a:solidFill>
            <a:schemeClr val="accent5"/>
          </a:solidFill>
        </p:grpSpPr>
        <p:sp>
          <p:nvSpPr>
            <p:cNvPr id="53" name="Freeform 24">
              <a:extLst>
                <a:ext uri="{FF2B5EF4-FFF2-40B4-BE49-F238E27FC236}">
                  <a16:creationId xmlns:a16="http://schemas.microsoft.com/office/drawing/2014/main" id="{66A695C2-99C4-40FE-B58B-A53E9A707A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1" y="1161"/>
              <a:ext cx="152" cy="152"/>
            </a:xfrm>
            <a:custGeom>
              <a:avLst/>
              <a:gdLst>
                <a:gd name="T0" fmla="*/ 495 w 1064"/>
                <a:gd name="T1" fmla="*/ 283 h 1064"/>
                <a:gd name="T2" fmla="*/ 426 w 1064"/>
                <a:gd name="T3" fmla="*/ 303 h 1064"/>
                <a:gd name="T4" fmla="*/ 367 w 1064"/>
                <a:gd name="T5" fmla="*/ 342 h 1064"/>
                <a:gd name="T6" fmla="*/ 321 w 1064"/>
                <a:gd name="T7" fmla="*/ 395 h 1064"/>
                <a:gd name="T8" fmla="*/ 290 w 1064"/>
                <a:gd name="T9" fmla="*/ 459 h 1064"/>
                <a:gd name="T10" fmla="*/ 280 w 1064"/>
                <a:gd name="T11" fmla="*/ 533 h 1064"/>
                <a:gd name="T12" fmla="*/ 290 w 1064"/>
                <a:gd name="T13" fmla="*/ 605 h 1064"/>
                <a:gd name="T14" fmla="*/ 321 w 1064"/>
                <a:gd name="T15" fmla="*/ 669 h 1064"/>
                <a:gd name="T16" fmla="*/ 367 w 1064"/>
                <a:gd name="T17" fmla="*/ 722 h 1064"/>
                <a:gd name="T18" fmla="*/ 426 w 1064"/>
                <a:gd name="T19" fmla="*/ 761 h 1064"/>
                <a:gd name="T20" fmla="*/ 495 w 1064"/>
                <a:gd name="T21" fmla="*/ 781 h 1064"/>
                <a:gd name="T22" fmla="*/ 569 w 1064"/>
                <a:gd name="T23" fmla="*/ 781 h 1064"/>
                <a:gd name="T24" fmla="*/ 638 w 1064"/>
                <a:gd name="T25" fmla="*/ 761 h 1064"/>
                <a:gd name="T26" fmla="*/ 697 w 1064"/>
                <a:gd name="T27" fmla="*/ 722 h 1064"/>
                <a:gd name="T28" fmla="*/ 743 w 1064"/>
                <a:gd name="T29" fmla="*/ 669 h 1064"/>
                <a:gd name="T30" fmla="*/ 774 w 1064"/>
                <a:gd name="T31" fmla="*/ 605 h 1064"/>
                <a:gd name="T32" fmla="*/ 784 w 1064"/>
                <a:gd name="T33" fmla="*/ 533 h 1064"/>
                <a:gd name="T34" fmla="*/ 774 w 1064"/>
                <a:gd name="T35" fmla="*/ 459 h 1064"/>
                <a:gd name="T36" fmla="*/ 743 w 1064"/>
                <a:gd name="T37" fmla="*/ 395 h 1064"/>
                <a:gd name="T38" fmla="*/ 697 w 1064"/>
                <a:gd name="T39" fmla="*/ 342 h 1064"/>
                <a:gd name="T40" fmla="*/ 638 w 1064"/>
                <a:gd name="T41" fmla="*/ 303 h 1064"/>
                <a:gd name="T42" fmla="*/ 569 w 1064"/>
                <a:gd name="T43" fmla="*/ 283 h 1064"/>
                <a:gd name="T44" fmla="*/ 533 w 1064"/>
                <a:gd name="T45" fmla="*/ 0 h 1064"/>
                <a:gd name="T46" fmla="*/ 646 w 1064"/>
                <a:gd name="T47" fmla="*/ 12 h 1064"/>
                <a:gd name="T48" fmla="*/ 751 w 1064"/>
                <a:gd name="T49" fmla="*/ 48 h 1064"/>
                <a:gd name="T50" fmla="*/ 846 w 1064"/>
                <a:gd name="T51" fmla="*/ 103 h 1064"/>
                <a:gd name="T52" fmla="*/ 927 w 1064"/>
                <a:gd name="T53" fmla="*/ 176 h 1064"/>
                <a:gd name="T54" fmla="*/ 992 w 1064"/>
                <a:gd name="T55" fmla="*/ 264 h 1064"/>
                <a:gd name="T56" fmla="*/ 1037 w 1064"/>
                <a:gd name="T57" fmla="*/ 365 h 1064"/>
                <a:gd name="T58" fmla="*/ 1061 w 1064"/>
                <a:gd name="T59" fmla="*/ 474 h 1064"/>
                <a:gd name="T60" fmla="*/ 1061 w 1064"/>
                <a:gd name="T61" fmla="*/ 590 h 1064"/>
                <a:gd name="T62" fmla="*/ 1037 w 1064"/>
                <a:gd name="T63" fmla="*/ 699 h 1064"/>
                <a:gd name="T64" fmla="*/ 992 w 1064"/>
                <a:gd name="T65" fmla="*/ 800 h 1064"/>
                <a:gd name="T66" fmla="*/ 927 w 1064"/>
                <a:gd name="T67" fmla="*/ 888 h 1064"/>
                <a:gd name="T68" fmla="*/ 846 w 1064"/>
                <a:gd name="T69" fmla="*/ 961 h 1064"/>
                <a:gd name="T70" fmla="*/ 751 w 1064"/>
                <a:gd name="T71" fmla="*/ 1016 h 1064"/>
                <a:gd name="T72" fmla="*/ 646 w 1064"/>
                <a:gd name="T73" fmla="*/ 1052 h 1064"/>
                <a:gd name="T74" fmla="*/ 533 w 1064"/>
                <a:gd name="T75" fmla="*/ 1064 h 1064"/>
                <a:gd name="T76" fmla="*/ 418 w 1064"/>
                <a:gd name="T77" fmla="*/ 1052 h 1064"/>
                <a:gd name="T78" fmla="*/ 313 w 1064"/>
                <a:gd name="T79" fmla="*/ 1016 h 1064"/>
                <a:gd name="T80" fmla="*/ 218 w 1064"/>
                <a:gd name="T81" fmla="*/ 961 h 1064"/>
                <a:gd name="T82" fmla="*/ 137 w 1064"/>
                <a:gd name="T83" fmla="*/ 888 h 1064"/>
                <a:gd name="T84" fmla="*/ 72 w 1064"/>
                <a:gd name="T85" fmla="*/ 800 h 1064"/>
                <a:gd name="T86" fmla="*/ 27 w 1064"/>
                <a:gd name="T87" fmla="*/ 699 h 1064"/>
                <a:gd name="T88" fmla="*/ 3 w 1064"/>
                <a:gd name="T89" fmla="*/ 590 h 1064"/>
                <a:gd name="T90" fmla="*/ 3 w 1064"/>
                <a:gd name="T91" fmla="*/ 474 h 1064"/>
                <a:gd name="T92" fmla="*/ 27 w 1064"/>
                <a:gd name="T93" fmla="*/ 365 h 1064"/>
                <a:gd name="T94" fmla="*/ 72 w 1064"/>
                <a:gd name="T95" fmla="*/ 264 h 1064"/>
                <a:gd name="T96" fmla="*/ 137 w 1064"/>
                <a:gd name="T97" fmla="*/ 176 h 1064"/>
                <a:gd name="T98" fmla="*/ 218 w 1064"/>
                <a:gd name="T99" fmla="*/ 103 h 1064"/>
                <a:gd name="T100" fmla="*/ 313 w 1064"/>
                <a:gd name="T101" fmla="*/ 48 h 1064"/>
                <a:gd name="T102" fmla="*/ 418 w 1064"/>
                <a:gd name="T103" fmla="*/ 12 h 1064"/>
                <a:gd name="T104" fmla="*/ 533 w 1064"/>
                <a:gd name="T105" fmla="*/ 0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64" h="1064">
                  <a:moveTo>
                    <a:pt x="533" y="280"/>
                  </a:moveTo>
                  <a:lnTo>
                    <a:pt x="495" y="283"/>
                  </a:lnTo>
                  <a:lnTo>
                    <a:pt x="459" y="290"/>
                  </a:lnTo>
                  <a:lnTo>
                    <a:pt x="426" y="303"/>
                  </a:lnTo>
                  <a:lnTo>
                    <a:pt x="395" y="321"/>
                  </a:lnTo>
                  <a:lnTo>
                    <a:pt x="367" y="342"/>
                  </a:lnTo>
                  <a:lnTo>
                    <a:pt x="342" y="367"/>
                  </a:lnTo>
                  <a:lnTo>
                    <a:pt x="321" y="395"/>
                  </a:lnTo>
                  <a:lnTo>
                    <a:pt x="303" y="426"/>
                  </a:lnTo>
                  <a:lnTo>
                    <a:pt x="290" y="459"/>
                  </a:lnTo>
                  <a:lnTo>
                    <a:pt x="283" y="495"/>
                  </a:lnTo>
                  <a:lnTo>
                    <a:pt x="280" y="533"/>
                  </a:lnTo>
                  <a:lnTo>
                    <a:pt x="283" y="569"/>
                  </a:lnTo>
                  <a:lnTo>
                    <a:pt x="290" y="605"/>
                  </a:lnTo>
                  <a:lnTo>
                    <a:pt x="303" y="638"/>
                  </a:lnTo>
                  <a:lnTo>
                    <a:pt x="321" y="669"/>
                  </a:lnTo>
                  <a:lnTo>
                    <a:pt x="342" y="697"/>
                  </a:lnTo>
                  <a:lnTo>
                    <a:pt x="367" y="722"/>
                  </a:lnTo>
                  <a:lnTo>
                    <a:pt x="395" y="743"/>
                  </a:lnTo>
                  <a:lnTo>
                    <a:pt x="426" y="761"/>
                  </a:lnTo>
                  <a:lnTo>
                    <a:pt x="459" y="774"/>
                  </a:lnTo>
                  <a:lnTo>
                    <a:pt x="495" y="781"/>
                  </a:lnTo>
                  <a:lnTo>
                    <a:pt x="533" y="784"/>
                  </a:lnTo>
                  <a:lnTo>
                    <a:pt x="569" y="781"/>
                  </a:lnTo>
                  <a:lnTo>
                    <a:pt x="605" y="774"/>
                  </a:lnTo>
                  <a:lnTo>
                    <a:pt x="638" y="761"/>
                  </a:lnTo>
                  <a:lnTo>
                    <a:pt x="669" y="743"/>
                  </a:lnTo>
                  <a:lnTo>
                    <a:pt x="697" y="722"/>
                  </a:lnTo>
                  <a:lnTo>
                    <a:pt x="722" y="697"/>
                  </a:lnTo>
                  <a:lnTo>
                    <a:pt x="743" y="669"/>
                  </a:lnTo>
                  <a:lnTo>
                    <a:pt x="761" y="638"/>
                  </a:lnTo>
                  <a:lnTo>
                    <a:pt x="774" y="605"/>
                  </a:lnTo>
                  <a:lnTo>
                    <a:pt x="781" y="569"/>
                  </a:lnTo>
                  <a:lnTo>
                    <a:pt x="784" y="533"/>
                  </a:lnTo>
                  <a:lnTo>
                    <a:pt x="781" y="495"/>
                  </a:lnTo>
                  <a:lnTo>
                    <a:pt x="774" y="459"/>
                  </a:lnTo>
                  <a:lnTo>
                    <a:pt x="761" y="426"/>
                  </a:lnTo>
                  <a:lnTo>
                    <a:pt x="743" y="395"/>
                  </a:lnTo>
                  <a:lnTo>
                    <a:pt x="722" y="367"/>
                  </a:lnTo>
                  <a:lnTo>
                    <a:pt x="697" y="342"/>
                  </a:lnTo>
                  <a:lnTo>
                    <a:pt x="669" y="321"/>
                  </a:lnTo>
                  <a:lnTo>
                    <a:pt x="638" y="303"/>
                  </a:lnTo>
                  <a:lnTo>
                    <a:pt x="605" y="290"/>
                  </a:lnTo>
                  <a:lnTo>
                    <a:pt x="569" y="283"/>
                  </a:lnTo>
                  <a:lnTo>
                    <a:pt x="533" y="280"/>
                  </a:lnTo>
                  <a:close/>
                  <a:moveTo>
                    <a:pt x="533" y="0"/>
                  </a:moveTo>
                  <a:lnTo>
                    <a:pt x="590" y="3"/>
                  </a:lnTo>
                  <a:lnTo>
                    <a:pt x="646" y="12"/>
                  </a:lnTo>
                  <a:lnTo>
                    <a:pt x="699" y="27"/>
                  </a:lnTo>
                  <a:lnTo>
                    <a:pt x="751" y="48"/>
                  </a:lnTo>
                  <a:lnTo>
                    <a:pt x="800" y="72"/>
                  </a:lnTo>
                  <a:lnTo>
                    <a:pt x="846" y="103"/>
                  </a:lnTo>
                  <a:lnTo>
                    <a:pt x="888" y="137"/>
                  </a:lnTo>
                  <a:lnTo>
                    <a:pt x="927" y="176"/>
                  </a:lnTo>
                  <a:lnTo>
                    <a:pt x="961" y="218"/>
                  </a:lnTo>
                  <a:lnTo>
                    <a:pt x="992" y="264"/>
                  </a:lnTo>
                  <a:lnTo>
                    <a:pt x="1016" y="313"/>
                  </a:lnTo>
                  <a:lnTo>
                    <a:pt x="1037" y="365"/>
                  </a:lnTo>
                  <a:lnTo>
                    <a:pt x="1052" y="418"/>
                  </a:lnTo>
                  <a:lnTo>
                    <a:pt x="1061" y="474"/>
                  </a:lnTo>
                  <a:lnTo>
                    <a:pt x="1064" y="533"/>
                  </a:lnTo>
                  <a:lnTo>
                    <a:pt x="1061" y="590"/>
                  </a:lnTo>
                  <a:lnTo>
                    <a:pt x="1052" y="646"/>
                  </a:lnTo>
                  <a:lnTo>
                    <a:pt x="1037" y="699"/>
                  </a:lnTo>
                  <a:lnTo>
                    <a:pt x="1016" y="751"/>
                  </a:lnTo>
                  <a:lnTo>
                    <a:pt x="992" y="800"/>
                  </a:lnTo>
                  <a:lnTo>
                    <a:pt x="961" y="846"/>
                  </a:lnTo>
                  <a:lnTo>
                    <a:pt x="927" y="888"/>
                  </a:lnTo>
                  <a:lnTo>
                    <a:pt x="888" y="927"/>
                  </a:lnTo>
                  <a:lnTo>
                    <a:pt x="846" y="961"/>
                  </a:lnTo>
                  <a:lnTo>
                    <a:pt x="800" y="992"/>
                  </a:lnTo>
                  <a:lnTo>
                    <a:pt x="751" y="1016"/>
                  </a:lnTo>
                  <a:lnTo>
                    <a:pt x="699" y="1037"/>
                  </a:lnTo>
                  <a:lnTo>
                    <a:pt x="646" y="1052"/>
                  </a:lnTo>
                  <a:lnTo>
                    <a:pt x="590" y="1061"/>
                  </a:lnTo>
                  <a:lnTo>
                    <a:pt x="533" y="1064"/>
                  </a:lnTo>
                  <a:lnTo>
                    <a:pt x="474" y="1061"/>
                  </a:lnTo>
                  <a:lnTo>
                    <a:pt x="418" y="1052"/>
                  </a:lnTo>
                  <a:lnTo>
                    <a:pt x="365" y="1037"/>
                  </a:lnTo>
                  <a:lnTo>
                    <a:pt x="313" y="1016"/>
                  </a:lnTo>
                  <a:lnTo>
                    <a:pt x="264" y="992"/>
                  </a:lnTo>
                  <a:lnTo>
                    <a:pt x="218" y="961"/>
                  </a:lnTo>
                  <a:lnTo>
                    <a:pt x="176" y="927"/>
                  </a:lnTo>
                  <a:lnTo>
                    <a:pt x="137" y="888"/>
                  </a:lnTo>
                  <a:lnTo>
                    <a:pt x="103" y="846"/>
                  </a:lnTo>
                  <a:lnTo>
                    <a:pt x="72" y="800"/>
                  </a:lnTo>
                  <a:lnTo>
                    <a:pt x="48" y="751"/>
                  </a:lnTo>
                  <a:lnTo>
                    <a:pt x="27" y="699"/>
                  </a:lnTo>
                  <a:lnTo>
                    <a:pt x="12" y="646"/>
                  </a:lnTo>
                  <a:lnTo>
                    <a:pt x="3" y="590"/>
                  </a:lnTo>
                  <a:lnTo>
                    <a:pt x="0" y="533"/>
                  </a:lnTo>
                  <a:lnTo>
                    <a:pt x="3" y="474"/>
                  </a:lnTo>
                  <a:lnTo>
                    <a:pt x="12" y="418"/>
                  </a:lnTo>
                  <a:lnTo>
                    <a:pt x="27" y="365"/>
                  </a:lnTo>
                  <a:lnTo>
                    <a:pt x="48" y="313"/>
                  </a:lnTo>
                  <a:lnTo>
                    <a:pt x="72" y="264"/>
                  </a:lnTo>
                  <a:lnTo>
                    <a:pt x="103" y="218"/>
                  </a:lnTo>
                  <a:lnTo>
                    <a:pt x="137" y="176"/>
                  </a:lnTo>
                  <a:lnTo>
                    <a:pt x="176" y="137"/>
                  </a:lnTo>
                  <a:lnTo>
                    <a:pt x="218" y="103"/>
                  </a:lnTo>
                  <a:lnTo>
                    <a:pt x="264" y="72"/>
                  </a:lnTo>
                  <a:lnTo>
                    <a:pt x="313" y="48"/>
                  </a:lnTo>
                  <a:lnTo>
                    <a:pt x="365" y="27"/>
                  </a:lnTo>
                  <a:lnTo>
                    <a:pt x="418" y="12"/>
                  </a:lnTo>
                  <a:lnTo>
                    <a:pt x="474" y="3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4" name="Freeform 25">
              <a:extLst>
                <a:ext uri="{FF2B5EF4-FFF2-40B4-BE49-F238E27FC236}">
                  <a16:creationId xmlns:a16="http://schemas.microsoft.com/office/drawing/2014/main" id="{38740FD3-8948-4BAF-A010-7D98DB18F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" y="1213"/>
              <a:ext cx="56" cy="56"/>
            </a:xfrm>
            <a:custGeom>
              <a:avLst/>
              <a:gdLst>
                <a:gd name="T0" fmla="*/ 197 w 392"/>
                <a:gd name="T1" fmla="*/ 0 h 392"/>
                <a:gd name="T2" fmla="*/ 231 w 392"/>
                <a:gd name="T3" fmla="*/ 3 h 392"/>
                <a:gd name="T4" fmla="*/ 265 w 392"/>
                <a:gd name="T5" fmla="*/ 12 h 392"/>
                <a:gd name="T6" fmla="*/ 295 w 392"/>
                <a:gd name="T7" fmla="*/ 26 h 392"/>
                <a:gd name="T8" fmla="*/ 323 w 392"/>
                <a:gd name="T9" fmla="*/ 45 h 392"/>
                <a:gd name="T10" fmla="*/ 346 w 392"/>
                <a:gd name="T11" fmla="*/ 69 h 392"/>
                <a:gd name="T12" fmla="*/ 366 w 392"/>
                <a:gd name="T13" fmla="*/ 96 h 392"/>
                <a:gd name="T14" fmla="*/ 380 w 392"/>
                <a:gd name="T15" fmla="*/ 127 h 392"/>
                <a:gd name="T16" fmla="*/ 389 w 392"/>
                <a:gd name="T17" fmla="*/ 159 h 392"/>
                <a:gd name="T18" fmla="*/ 392 w 392"/>
                <a:gd name="T19" fmla="*/ 195 h 392"/>
                <a:gd name="T20" fmla="*/ 389 w 392"/>
                <a:gd name="T21" fmla="*/ 231 h 392"/>
                <a:gd name="T22" fmla="*/ 380 w 392"/>
                <a:gd name="T23" fmla="*/ 263 h 392"/>
                <a:gd name="T24" fmla="*/ 366 w 392"/>
                <a:gd name="T25" fmla="*/ 294 h 392"/>
                <a:gd name="T26" fmla="*/ 346 w 392"/>
                <a:gd name="T27" fmla="*/ 321 h 392"/>
                <a:gd name="T28" fmla="*/ 323 w 392"/>
                <a:gd name="T29" fmla="*/ 345 h 392"/>
                <a:gd name="T30" fmla="*/ 295 w 392"/>
                <a:gd name="T31" fmla="*/ 364 h 392"/>
                <a:gd name="T32" fmla="*/ 265 w 392"/>
                <a:gd name="T33" fmla="*/ 378 h 392"/>
                <a:gd name="T34" fmla="*/ 231 w 392"/>
                <a:gd name="T35" fmla="*/ 387 h 392"/>
                <a:gd name="T36" fmla="*/ 197 w 392"/>
                <a:gd name="T37" fmla="*/ 392 h 392"/>
                <a:gd name="T38" fmla="*/ 161 w 392"/>
                <a:gd name="T39" fmla="*/ 387 h 392"/>
                <a:gd name="T40" fmla="*/ 127 w 392"/>
                <a:gd name="T41" fmla="*/ 378 h 392"/>
                <a:gd name="T42" fmla="*/ 97 w 392"/>
                <a:gd name="T43" fmla="*/ 364 h 392"/>
                <a:gd name="T44" fmla="*/ 69 w 392"/>
                <a:gd name="T45" fmla="*/ 345 h 392"/>
                <a:gd name="T46" fmla="*/ 46 w 392"/>
                <a:gd name="T47" fmla="*/ 321 h 392"/>
                <a:gd name="T48" fmla="*/ 26 w 392"/>
                <a:gd name="T49" fmla="*/ 294 h 392"/>
                <a:gd name="T50" fmla="*/ 12 w 392"/>
                <a:gd name="T51" fmla="*/ 263 h 392"/>
                <a:gd name="T52" fmla="*/ 3 w 392"/>
                <a:gd name="T53" fmla="*/ 231 h 392"/>
                <a:gd name="T54" fmla="*/ 0 w 392"/>
                <a:gd name="T55" fmla="*/ 195 h 392"/>
                <a:gd name="T56" fmla="*/ 3 w 392"/>
                <a:gd name="T57" fmla="*/ 159 h 392"/>
                <a:gd name="T58" fmla="*/ 12 w 392"/>
                <a:gd name="T59" fmla="*/ 127 h 392"/>
                <a:gd name="T60" fmla="*/ 26 w 392"/>
                <a:gd name="T61" fmla="*/ 96 h 392"/>
                <a:gd name="T62" fmla="*/ 46 w 392"/>
                <a:gd name="T63" fmla="*/ 69 h 392"/>
                <a:gd name="T64" fmla="*/ 69 w 392"/>
                <a:gd name="T65" fmla="*/ 45 h 392"/>
                <a:gd name="T66" fmla="*/ 97 w 392"/>
                <a:gd name="T67" fmla="*/ 26 h 392"/>
                <a:gd name="T68" fmla="*/ 127 w 392"/>
                <a:gd name="T69" fmla="*/ 12 h 392"/>
                <a:gd name="T70" fmla="*/ 161 w 392"/>
                <a:gd name="T71" fmla="*/ 3 h 392"/>
                <a:gd name="T72" fmla="*/ 197 w 392"/>
                <a:gd name="T73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2" h="392">
                  <a:moveTo>
                    <a:pt x="197" y="0"/>
                  </a:moveTo>
                  <a:lnTo>
                    <a:pt x="231" y="3"/>
                  </a:lnTo>
                  <a:lnTo>
                    <a:pt x="265" y="12"/>
                  </a:lnTo>
                  <a:lnTo>
                    <a:pt x="295" y="26"/>
                  </a:lnTo>
                  <a:lnTo>
                    <a:pt x="323" y="45"/>
                  </a:lnTo>
                  <a:lnTo>
                    <a:pt x="346" y="69"/>
                  </a:lnTo>
                  <a:lnTo>
                    <a:pt x="366" y="96"/>
                  </a:lnTo>
                  <a:lnTo>
                    <a:pt x="380" y="127"/>
                  </a:lnTo>
                  <a:lnTo>
                    <a:pt x="389" y="159"/>
                  </a:lnTo>
                  <a:lnTo>
                    <a:pt x="392" y="195"/>
                  </a:lnTo>
                  <a:lnTo>
                    <a:pt x="389" y="231"/>
                  </a:lnTo>
                  <a:lnTo>
                    <a:pt x="380" y="263"/>
                  </a:lnTo>
                  <a:lnTo>
                    <a:pt x="366" y="294"/>
                  </a:lnTo>
                  <a:lnTo>
                    <a:pt x="346" y="321"/>
                  </a:lnTo>
                  <a:lnTo>
                    <a:pt x="323" y="345"/>
                  </a:lnTo>
                  <a:lnTo>
                    <a:pt x="295" y="364"/>
                  </a:lnTo>
                  <a:lnTo>
                    <a:pt x="265" y="378"/>
                  </a:lnTo>
                  <a:lnTo>
                    <a:pt x="231" y="387"/>
                  </a:lnTo>
                  <a:lnTo>
                    <a:pt x="197" y="392"/>
                  </a:lnTo>
                  <a:lnTo>
                    <a:pt x="161" y="387"/>
                  </a:lnTo>
                  <a:lnTo>
                    <a:pt x="127" y="378"/>
                  </a:lnTo>
                  <a:lnTo>
                    <a:pt x="97" y="364"/>
                  </a:lnTo>
                  <a:lnTo>
                    <a:pt x="69" y="345"/>
                  </a:lnTo>
                  <a:lnTo>
                    <a:pt x="46" y="321"/>
                  </a:lnTo>
                  <a:lnTo>
                    <a:pt x="26" y="294"/>
                  </a:lnTo>
                  <a:lnTo>
                    <a:pt x="12" y="263"/>
                  </a:lnTo>
                  <a:lnTo>
                    <a:pt x="3" y="231"/>
                  </a:lnTo>
                  <a:lnTo>
                    <a:pt x="0" y="195"/>
                  </a:lnTo>
                  <a:lnTo>
                    <a:pt x="3" y="159"/>
                  </a:lnTo>
                  <a:lnTo>
                    <a:pt x="12" y="127"/>
                  </a:lnTo>
                  <a:lnTo>
                    <a:pt x="26" y="96"/>
                  </a:lnTo>
                  <a:lnTo>
                    <a:pt x="46" y="69"/>
                  </a:lnTo>
                  <a:lnTo>
                    <a:pt x="69" y="45"/>
                  </a:lnTo>
                  <a:lnTo>
                    <a:pt x="97" y="26"/>
                  </a:lnTo>
                  <a:lnTo>
                    <a:pt x="127" y="12"/>
                  </a:lnTo>
                  <a:lnTo>
                    <a:pt x="161" y="3"/>
                  </a:lnTo>
                  <a:lnTo>
                    <a:pt x="1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5" name="Freeform 26">
              <a:extLst>
                <a:ext uri="{FF2B5EF4-FFF2-40B4-BE49-F238E27FC236}">
                  <a16:creationId xmlns:a16="http://schemas.microsoft.com/office/drawing/2014/main" id="{DE51CA19-2402-4A97-8A74-58939F1DE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9" y="1093"/>
              <a:ext cx="432" cy="288"/>
            </a:xfrm>
            <a:custGeom>
              <a:avLst/>
              <a:gdLst>
                <a:gd name="T0" fmla="*/ 2856 w 3024"/>
                <a:gd name="T1" fmla="*/ 0 h 2018"/>
                <a:gd name="T2" fmla="*/ 2915 w 3024"/>
                <a:gd name="T3" fmla="*/ 12 h 2018"/>
                <a:gd name="T4" fmla="*/ 2964 w 3024"/>
                <a:gd name="T5" fmla="*/ 40 h 2018"/>
                <a:gd name="T6" fmla="*/ 3001 w 3024"/>
                <a:gd name="T7" fmla="*/ 84 h 2018"/>
                <a:gd name="T8" fmla="*/ 3021 w 3024"/>
                <a:gd name="T9" fmla="*/ 139 h 2018"/>
                <a:gd name="T10" fmla="*/ 3024 w 3024"/>
                <a:gd name="T11" fmla="*/ 869 h 2018"/>
                <a:gd name="T12" fmla="*/ 3013 w 3024"/>
                <a:gd name="T13" fmla="*/ 912 h 2018"/>
                <a:gd name="T14" fmla="*/ 2982 w 3024"/>
                <a:gd name="T15" fmla="*/ 941 h 2018"/>
                <a:gd name="T16" fmla="*/ 2941 w 3024"/>
                <a:gd name="T17" fmla="*/ 954 h 2018"/>
                <a:gd name="T18" fmla="*/ 2806 w 3024"/>
                <a:gd name="T19" fmla="*/ 950 h 2018"/>
                <a:gd name="T20" fmla="*/ 2768 w 3024"/>
                <a:gd name="T21" fmla="*/ 928 h 2018"/>
                <a:gd name="T22" fmla="*/ 2747 w 3024"/>
                <a:gd name="T23" fmla="*/ 891 h 2018"/>
                <a:gd name="T24" fmla="*/ 2744 w 3024"/>
                <a:gd name="T25" fmla="*/ 562 h 2018"/>
                <a:gd name="T26" fmla="*/ 2664 w 3024"/>
                <a:gd name="T27" fmla="*/ 549 h 2018"/>
                <a:gd name="T28" fmla="*/ 2591 w 3024"/>
                <a:gd name="T29" fmla="*/ 516 h 2018"/>
                <a:gd name="T30" fmla="*/ 2532 w 3024"/>
                <a:gd name="T31" fmla="*/ 465 h 2018"/>
                <a:gd name="T32" fmla="*/ 2490 w 3024"/>
                <a:gd name="T33" fmla="*/ 399 h 2018"/>
                <a:gd name="T34" fmla="*/ 2467 w 3024"/>
                <a:gd name="T35" fmla="*/ 322 h 2018"/>
                <a:gd name="T36" fmla="*/ 560 w 3024"/>
                <a:gd name="T37" fmla="*/ 280 h 2018"/>
                <a:gd name="T38" fmla="*/ 548 w 3024"/>
                <a:gd name="T39" fmla="*/ 362 h 2018"/>
                <a:gd name="T40" fmla="*/ 515 w 3024"/>
                <a:gd name="T41" fmla="*/ 433 h 2018"/>
                <a:gd name="T42" fmla="*/ 463 w 3024"/>
                <a:gd name="T43" fmla="*/ 492 h 2018"/>
                <a:gd name="T44" fmla="*/ 398 w 3024"/>
                <a:gd name="T45" fmla="*/ 535 h 2018"/>
                <a:gd name="T46" fmla="*/ 322 w 3024"/>
                <a:gd name="T47" fmla="*/ 558 h 2018"/>
                <a:gd name="T48" fmla="*/ 280 w 3024"/>
                <a:gd name="T49" fmla="*/ 1458 h 2018"/>
                <a:gd name="T50" fmla="*/ 360 w 3024"/>
                <a:gd name="T51" fmla="*/ 1469 h 2018"/>
                <a:gd name="T52" fmla="*/ 433 w 3024"/>
                <a:gd name="T53" fmla="*/ 1502 h 2018"/>
                <a:gd name="T54" fmla="*/ 492 w 3024"/>
                <a:gd name="T55" fmla="*/ 1553 h 2018"/>
                <a:gd name="T56" fmla="*/ 534 w 3024"/>
                <a:gd name="T57" fmla="*/ 1619 h 2018"/>
                <a:gd name="T58" fmla="*/ 557 w 3024"/>
                <a:gd name="T59" fmla="*/ 1696 h 2018"/>
                <a:gd name="T60" fmla="*/ 2101 w 3024"/>
                <a:gd name="T61" fmla="*/ 1738 h 2018"/>
                <a:gd name="T62" fmla="*/ 2142 w 3024"/>
                <a:gd name="T63" fmla="*/ 1749 h 2018"/>
                <a:gd name="T64" fmla="*/ 2173 w 3024"/>
                <a:gd name="T65" fmla="*/ 1778 h 2018"/>
                <a:gd name="T66" fmla="*/ 2184 w 3024"/>
                <a:gd name="T67" fmla="*/ 1821 h 2018"/>
                <a:gd name="T68" fmla="*/ 2181 w 3024"/>
                <a:gd name="T69" fmla="*/ 1955 h 2018"/>
                <a:gd name="T70" fmla="*/ 2160 w 3024"/>
                <a:gd name="T71" fmla="*/ 1992 h 2018"/>
                <a:gd name="T72" fmla="*/ 2122 w 3024"/>
                <a:gd name="T73" fmla="*/ 2014 h 2018"/>
                <a:gd name="T74" fmla="*/ 168 w 3024"/>
                <a:gd name="T75" fmla="*/ 2018 h 2018"/>
                <a:gd name="T76" fmla="*/ 109 w 3024"/>
                <a:gd name="T77" fmla="*/ 2006 h 2018"/>
                <a:gd name="T78" fmla="*/ 60 w 3024"/>
                <a:gd name="T79" fmla="*/ 1978 h 2018"/>
                <a:gd name="T80" fmla="*/ 23 w 3024"/>
                <a:gd name="T81" fmla="*/ 1934 h 2018"/>
                <a:gd name="T82" fmla="*/ 3 w 3024"/>
                <a:gd name="T83" fmla="*/ 1879 h 2018"/>
                <a:gd name="T84" fmla="*/ 0 w 3024"/>
                <a:gd name="T85" fmla="*/ 170 h 2018"/>
                <a:gd name="T86" fmla="*/ 10 w 3024"/>
                <a:gd name="T87" fmla="*/ 110 h 2018"/>
                <a:gd name="T88" fmla="*/ 40 w 3024"/>
                <a:gd name="T89" fmla="*/ 61 h 2018"/>
                <a:gd name="T90" fmla="*/ 83 w 3024"/>
                <a:gd name="T91" fmla="*/ 24 h 2018"/>
                <a:gd name="T92" fmla="*/ 137 w 3024"/>
                <a:gd name="T93" fmla="*/ 4 h 2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024" h="2018">
                  <a:moveTo>
                    <a:pt x="168" y="0"/>
                  </a:moveTo>
                  <a:lnTo>
                    <a:pt x="2856" y="0"/>
                  </a:lnTo>
                  <a:lnTo>
                    <a:pt x="2887" y="4"/>
                  </a:lnTo>
                  <a:lnTo>
                    <a:pt x="2915" y="12"/>
                  </a:lnTo>
                  <a:lnTo>
                    <a:pt x="2941" y="24"/>
                  </a:lnTo>
                  <a:lnTo>
                    <a:pt x="2964" y="40"/>
                  </a:lnTo>
                  <a:lnTo>
                    <a:pt x="2984" y="61"/>
                  </a:lnTo>
                  <a:lnTo>
                    <a:pt x="3001" y="84"/>
                  </a:lnTo>
                  <a:lnTo>
                    <a:pt x="3014" y="110"/>
                  </a:lnTo>
                  <a:lnTo>
                    <a:pt x="3021" y="139"/>
                  </a:lnTo>
                  <a:lnTo>
                    <a:pt x="3024" y="170"/>
                  </a:lnTo>
                  <a:lnTo>
                    <a:pt x="3024" y="869"/>
                  </a:lnTo>
                  <a:lnTo>
                    <a:pt x="3021" y="891"/>
                  </a:lnTo>
                  <a:lnTo>
                    <a:pt x="3013" y="912"/>
                  </a:lnTo>
                  <a:lnTo>
                    <a:pt x="3000" y="928"/>
                  </a:lnTo>
                  <a:lnTo>
                    <a:pt x="2982" y="941"/>
                  </a:lnTo>
                  <a:lnTo>
                    <a:pt x="2962" y="950"/>
                  </a:lnTo>
                  <a:lnTo>
                    <a:pt x="2941" y="954"/>
                  </a:lnTo>
                  <a:lnTo>
                    <a:pt x="2829" y="954"/>
                  </a:lnTo>
                  <a:lnTo>
                    <a:pt x="2806" y="950"/>
                  </a:lnTo>
                  <a:lnTo>
                    <a:pt x="2786" y="941"/>
                  </a:lnTo>
                  <a:lnTo>
                    <a:pt x="2768" y="928"/>
                  </a:lnTo>
                  <a:lnTo>
                    <a:pt x="2755" y="912"/>
                  </a:lnTo>
                  <a:lnTo>
                    <a:pt x="2747" y="891"/>
                  </a:lnTo>
                  <a:lnTo>
                    <a:pt x="2744" y="869"/>
                  </a:lnTo>
                  <a:lnTo>
                    <a:pt x="2744" y="562"/>
                  </a:lnTo>
                  <a:lnTo>
                    <a:pt x="2702" y="558"/>
                  </a:lnTo>
                  <a:lnTo>
                    <a:pt x="2664" y="549"/>
                  </a:lnTo>
                  <a:lnTo>
                    <a:pt x="2626" y="535"/>
                  </a:lnTo>
                  <a:lnTo>
                    <a:pt x="2591" y="516"/>
                  </a:lnTo>
                  <a:lnTo>
                    <a:pt x="2561" y="492"/>
                  </a:lnTo>
                  <a:lnTo>
                    <a:pt x="2532" y="465"/>
                  </a:lnTo>
                  <a:lnTo>
                    <a:pt x="2509" y="433"/>
                  </a:lnTo>
                  <a:lnTo>
                    <a:pt x="2490" y="399"/>
                  </a:lnTo>
                  <a:lnTo>
                    <a:pt x="2476" y="362"/>
                  </a:lnTo>
                  <a:lnTo>
                    <a:pt x="2467" y="322"/>
                  </a:lnTo>
                  <a:lnTo>
                    <a:pt x="2464" y="280"/>
                  </a:lnTo>
                  <a:lnTo>
                    <a:pt x="560" y="280"/>
                  </a:lnTo>
                  <a:lnTo>
                    <a:pt x="557" y="322"/>
                  </a:lnTo>
                  <a:lnTo>
                    <a:pt x="548" y="362"/>
                  </a:lnTo>
                  <a:lnTo>
                    <a:pt x="534" y="399"/>
                  </a:lnTo>
                  <a:lnTo>
                    <a:pt x="515" y="433"/>
                  </a:lnTo>
                  <a:lnTo>
                    <a:pt x="492" y="465"/>
                  </a:lnTo>
                  <a:lnTo>
                    <a:pt x="463" y="492"/>
                  </a:lnTo>
                  <a:lnTo>
                    <a:pt x="433" y="516"/>
                  </a:lnTo>
                  <a:lnTo>
                    <a:pt x="398" y="535"/>
                  </a:lnTo>
                  <a:lnTo>
                    <a:pt x="360" y="549"/>
                  </a:lnTo>
                  <a:lnTo>
                    <a:pt x="322" y="558"/>
                  </a:lnTo>
                  <a:lnTo>
                    <a:pt x="280" y="562"/>
                  </a:lnTo>
                  <a:lnTo>
                    <a:pt x="280" y="1458"/>
                  </a:lnTo>
                  <a:lnTo>
                    <a:pt x="322" y="1460"/>
                  </a:lnTo>
                  <a:lnTo>
                    <a:pt x="360" y="1469"/>
                  </a:lnTo>
                  <a:lnTo>
                    <a:pt x="398" y="1483"/>
                  </a:lnTo>
                  <a:lnTo>
                    <a:pt x="433" y="1502"/>
                  </a:lnTo>
                  <a:lnTo>
                    <a:pt x="463" y="1526"/>
                  </a:lnTo>
                  <a:lnTo>
                    <a:pt x="492" y="1553"/>
                  </a:lnTo>
                  <a:lnTo>
                    <a:pt x="515" y="1585"/>
                  </a:lnTo>
                  <a:lnTo>
                    <a:pt x="534" y="1619"/>
                  </a:lnTo>
                  <a:lnTo>
                    <a:pt x="548" y="1656"/>
                  </a:lnTo>
                  <a:lnTo>
                    <a:pt x="557" y="1696"/>
                  </a:lnTo>
                  <a:lnTo>
                    <a:pt x="560" y="1738"/>
                  </a:lnTo>
                  <a:lnTo>
                    <a:pt x="2101" y="1738"/>
                  </a:lnTo>
                  <a:lnTo>
                    <a:pt x="2122" y="1740"/>
                  </a:lnTo>
                  <a:lnTo>
                    <a:pt x="2142" y="1749"/>
                  </a:lnTo>
                  <a:lnTo>
                    <a:pt x="2160" y="1762"/>
                  </a:lnTo>
                  <a:lnTo>
                    <a:pt x="2173" y="1778"/>
                  </a:lnTo>
                  <a:lnTo>
                    <a:pt x="2181" y="1799"/>
                  </a:lnTo>
                  <a:lnTo>
                    <a:pt x="2184" y="1821"/>
                  </a:lnTo>
                  <a:lnTo>
                    <a:pt x="2184" y="1933"/>
                  </a:lnTo>
                  <a:lnTo>
                    <a:pt x="2181" y="1955"/>
                  </a:lnTo>
                  <a:lnTo>
                    <a:pt x="2173" y="1976"/>
                  </a:lnTo>
                  <a:lnTo>
                    <a:pt x="2160" y="1992"/>
                  </a:lnTo>
                  <a:lnTo>
                    <a:pt x="2142" y="2005"/>
                  </a:lnTo>
                  <a:lnTo>
                    <a:pt x="2122" y="2014"/>
                  </a:lnTo>
                  <a:lnTo>
                    <a:pt x="2101" y="2018"/>
                  </a:lnTo>
                  <a:lnTo>
                    <a:pt x="168" y="2018"/>
                  </a:lnTo>
                  <a:lnTo>
                    <a:pt x="137" y="2014"/>
                  </a:lnTo>
                  <a:lnTo>
                    <a:pt x="109" y="2006"/>
                  </a:lnTo>
                  <a:lnTo>
                    <a:pt x="83" y="1994"/>
                  </a:lnTo>
                  <a:lnTo>
                    <a:pt x="60" y="1978"/>
                  </a:lnTo>
                  <a:lnTo>
                    <a:pt x="40" y="1957"/>
                  </a:lnTo>
                  <a:lnTo>
                    <a:pt x="23" y="1934"/>
                  </a:lnTo>
                  <a:lnTo>
                    <a:pt x="10" y="1908"/>
                  </a:lnTo>
                  <a:lnTo>
                    <a:pt x="3" y="1879"/>
                  </a:lnTo>
                  <a:lnTo>
                    <a:pt x="0" y="1850"/>
                  </a:lnTo>
                  <a:lnTo>
                    <a:pt x="0" y="170"/>
                  </a:lnTo>
                  <a:lnTo>
                    <a:pt x="3" y="139"/>
                  </a:lnTo>
                  <a:lnTo>
                    <a:pt x="10" y="110"/>
                  </a:lnTo>
                  <a:lnTo>
                    <a:pt x="23" y="84"/>
                  </a:lnTo>
                  <a:lnTo>
                    <a:pt x="40" y="61"/>
                  </a:lnTo>
                  <a:lnTo>
                    <a:pt x="60" y="40"/>
                  </a:lnTo>
                  <a:lnTo>
                    <a:pt x="83" y="24"/>
                  </a:lnTo>
                  <a:lnTo>
                    <a:pt x="109" y="12"/>
                  </a:lnTo>
                  <a:lnTo>
                    <a:pt x="137" y="4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6" name="Freeform 27">
              <a:extLst>
                <a:ext uri="{FF2B5EF4-FFF2-40B4-BE49-F238E27FC236}">
                  <a16:creationId xmlns:a16="http://schemas.microsoft.com/office/drawing/2014/main" id="{B2FD585B-89B5-4AB4-A22F-B28CAC624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81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" name="Freeform 28">
              <a:extLst>
                <a:ext uri="{FF2B5EF4-FFF2-40B4-BE49-F238E27FC236}">
                  <a16:creationId xmlns:a16="http://schemas.microsoft.com/office/drawing/2014/main" id="{50897405-8558-47D4-9769-C5120F618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17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8" name="Freeform 29">
              <a:extLst>
                <a:ext uri="{FF2B5EF4-FFF2-40B4-BE49-F238E27FC236}">
                  <a16:creationId xmlns:a16="http://schemas.microsoft.com/office/drawing/2014/main" id="{B3AF2608-E20C-4322-B2AF-4A5B1301A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253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71" name="Text Box 2">
            <a:extLst>
              <a:ext uri="{FF2B5EF4-FFF2-40B4-BE49-F238E27FC236}">
                <a16:creationId xmlns:a16="http://schemas.microsoft.com/office/drawing/2014/main" id="{F88A020C-A335-4B02-BE05-44E836D16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6938" y="2219543"/>
            <a:ext cx="359817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lvl="1" indent="0" algn="just" defTabSz="914377" fontAlgn="base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defRPr/>
            </a:pPr>
            <a:r>
              <a:rPr lang="es-ES_tradnl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Impulsar la competitividad empresarial a través del desarrollo de nuevos productos/servicios que permitan acceder a mercados más rentables y sofisticados</a:t>
            </a:r>
          </a:p>
        </p:txBody>
      </p:sp>
      <p:sp>
        <p:nvSpPr>
          <p:cNvPr id="72" name="Text Box 2">
            <a:extLst>
              <a:ext uri="{FF2B5EF4-FFF2-40B4-BE49-F238E27FC236}">
                <a16:creationId xmlns:a16="http://schemas.microsoft.com/office/drawing/2014/main" id="{150A5A9B-3C8E-4A26-87B6-BC3A27B84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745" y="2219543"/>
            <a:ext cx="3227726" cy="748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85750" indent="-285750" defTabSz="609585" fontAlgn="base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s-CO" altLang="es-CO" sz="2133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14</a:t>
            </a:r>
            <a:r>
              <a:rPr lang="es-CO" altLang="es-CO" sz="1600" dirty="0">
                <a:solidFill>
                  <a:srgbClr val="253D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proyectos definidos</a:t>
            </a:r>
          </a:p>
          <a:p>
            <a:pPr marL="285750" indent="-285750" defTabSz="609585" fontAlgn="base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s-CO" altLang="es-CO" sz="2133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 565 </a:t>
            </a:r>
            <a:r>
              <a:rPr lang="es-CO" altLang="es-CO" sz="1600" dirty="0">
                <a:solidFill>
                  <a:srgbClr val="253D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empresas participantes</a:t>
            </a:r>
          </a:p>
        </p:txBody>
      </p:sp>
      <p:sp>
        <p:nvSpPr>
          <p:cNvPr id="73" name="Text Box 2">
            <a:extLst>
              <a:ext uri="{FF2B5EF4-FFF2-40B4-BE49-F238E27FC236}">
                <a16:creationId xmlns:a16="http://schemas.microsoft.com/office/drawing/2014/main" id="{36A25367-BF28-44EE-BA63-63431A8D8F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745" y="4359576"/>
            <a:ext cx="3084068" cy="124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85750" indent="-285750" defTabSz="609585" fontAlgn="base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s-CO" altLang="es-CO" sz="1600" dirty="0">
                <a:solidFill>
                  <a:srgbClr val="253D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 menos </a:t>
            </a:r>
            <a:r>
              <a:rPr lang="es-CO" altLang="es-CO" sz="2133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20</a:t>
            </a:r>
            <a:r>
              <a:rPr lang="es-CO" altLang="es-CO" sz="1600" dirty="0">
                <a:solidFill>
                  <a:srgbClr val="253D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eventos de formación</a:t>
            </a:r>
          </a:p>
          <a:p>
            <a:pPr marL="285750" indent="-285750" defTabSz="609585" fontAlgn="base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s-CO" altLang="es-CO" sz="1600" dirty="0">
                <a:solidFill>
                  <a:srgbClr val="253D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Promedio de </a:t>
            </a:r>
            <a:r>
              <a:rPr lang="es-CO" altLang="es-CO" sz="2133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15</a:t>
            </a:r>
            <a:r>
              <a:rPr lang="es-CO" altLang="es-CO" sz="1600" dirty="0">
                <a:solidFill>
                  <a:srgbClr val="253D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empresas participantes por evento</a:t>
            </a:r>
          </a:p>
        </p:txBody>
      </p:sp>
      <p:sp>
        <p:nvSpPr>
          <p:cNvPr id="74" name="object 4">
            <a:extLst>
              <a:ext uri="{FF2B5EF4-FFF2-40B4-BE49-F238E27FC236}">
                <a16:creationId xmlns:a16="http://schemas.microsoft.com/office/drawing/2014/main" id="{6972C601-44FF-4F96-8F38-4C8D2322E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551" y="4331963"/>
            <a:ext cx="308406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400" dirty="0">
                <a:solidFill>
                  <a:schemeClr val="accent1"/>
                </a:solidFill>
                <a:latin typeface="AmpleSoft-Bold"/>
                <a:cs typeface="Calibri" panose="020F0502020204030204" pitchFamily="34" charset="0"/>
              </a:rPr>
              <a:t>Formación Especializada </a:t>
            </a:r>
            <a:r>
              <a:rPr lang="es-CO" altLang="es-CO" sz="2400" dirty="0" err="1">
                <a:solidFill>
                  <a:schemeClr val="accent1"/>
                </a:solidFill>
                <a:latin typeface="AmpleSoft-Bold"/>
                <a:cs typeface="Calibri" panose="020F0502020204030204" pitchFamily="34" charset="0"/>
              </a:rPr>
              <a:t>IyDT</a:t>
            </a:r>
            <a:endParaRPr lang="es-CO" altLang="es-CO" sz="2400" dirty="0">
              <a:solidFill>
                <a:schemeClr val="accent1"/>
              </a:solidFill>
              <a:latin typeface="AmpleSoft-Bold"/>
              <a:cs typeface="Calibri" panose="020F050202020403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BE32C0A-734D-4B48-A04F-BB6E722404C8}"/>
              </a:ext>
            </a:extLst>
          </p:cNvPr>
          <p:cNvSpPr/>
          <p:nvPr/>
        </p:nvSpPr>
        <p:spPr>
          <a:xfrm>
            <a:off x="3186939" y="4461438"/>
            <a:ext cx="35981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17" lvl="1" indent="0" algn="just" defTabSz="609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ES_tradnl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Impulsar la innovación a través del conocimiento especializado, que permita generar capacidades técnicas, comerciales, de innovación y gestión dentro de las empresas de las iniciativas </a:t>
            </a:r>
            <a:r>
              <a:rPr lang="es-ES_tradnl" sz="1600" dirty="0" err="1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cluster</a:t>
            </a:r>
            <a:endParaRPr lang="es-ES_tradnl" sz="16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5" name="Conector recto 74">
            <a:extLst>
              <a:ext uri="{FF2B5EF4-FFF2-40B4-BE49-F238E27FC236}">
                <a16:creationId xmlns:a16="http://schemas.microsoft.com/office/drawing/2014/main" id="{6008C9BE-8068-422A-9875-02CDFE79C8B7}"/>
              </a:ext>
            </a:extLst>
          </p:cNvPr>
          <p:cNvCxnSpPr>
            <a:cxnSpLocks/>
          </p:cNvCxnSpPr>
          <p:nvPr/>
        </p:nvCxnSpPr>
        <p:spPr>
          <a:xfrm>
            <a:off x="3204905" y="3963354"/>
            <a:ext cx="6442678" cy="2784"/>
          </a:xfrm>
          <a:prstGeom prst="line">
            <a:avLst/>
          </a:prstGeom>
          <a:ln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object 4">
            <a:extLst>
              <a:ext uri="{FF2B5EF4-FFF2-40B4-BE49-F238E27FC236}">
                <a16:creationId xmlns:a16="http://schemas.microsoft.com/office/drawing/2014/main" id="{50D90B2E-A3F8-4762-ADB1-A13022D6B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2061" y="1515468"/>
            <a:ext cx="43657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8127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O" altLang="es-CO" sz="3200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Plataforma </a:t>
            </a:r>
            <a:r>
              <a:rPr lang="es-CO" altLang="es-CO" sz="3200" dirty="0" err="1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Cluster</a:t>
            </a:r>
            <a:endParaRPr kumimoji="0" lang="es-CO" altLang="es-CO" sz="3200" b="0" i="0" u="none" strike="noStrike" kern="1200" cap="none" spc="0" normalizeH="0" baseline="0" noProof="0" dirty="0">
              <a:ln>
                <a:noFill/>
              </a:ln>
              <a:solidFill>
                <a:srgbClr val="FF0353"/>
              </a:solidFill>
              <a:effectLst/>
              <a:uLnTx/>
              <a:uFillTx/>
              <a:latin typeface="AmpleSoft-Bold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2296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39" grpId="0"/>
      <p:bldP spid="71" grpId="0" autoUpdateAnimBg="0"/>
      <p:bldP spid="72" grpId="0" autoUpdateAnimBg="0"/>
      <p:bldP spid="73" grpId="0" autoUpdateAnimBg="0"/>
      <p:bldP spid="74" grpId="0"/>
      <p:bldP spid="7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>
            <a:extLst>
              <a:ext uri="{FF2B5EF4-FFF2-40B4-BE49-F238E27FC236}">
                <a16:creationId xmlns:a16="http://schemas.microsoft.com/office/drawing/2014/main" id="{1FCE7519-9A78-C24A-95FE-3F1964D72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373" y="389884"/>
            <a:ext cx="10407339" cy="1282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1219170">
              <a:defRPr/>
            </a:pPr>
            <a:r>
              <a:rPr lang="es-ES" sz="2667" dirty="0">
                <a:solidFill>
                  <a:srgbClr val="253D90"/>
                </a:solidFill>
                <a:latin typeface="+mj-lt"/>
              </a:rPr>
              <a:t>Diseñamos y ejecutamos programas, proyectos y servicios que brinden herramientas para el crecimiento de las empresas</a:t>
            </a:r>
          </a:p>
          <a:p>
            <a:pPr>
              <a:lnSpc>
                <a:spcPct val="90000"/>
              </a:lnSpc>
            </a:pPr>
            <a:endParaRPr lang="es-CO" sz="2667" dirty="0">
              <a:solidFill>
                <a:srgbClr val="253D90"/>
              </a:solidFill>
              <a:latin typeface="+mj-lt"/>
            </a:endParaRPr>
          </a:p>
        </p:txBody>
      </p:sp>
      <p:sp>
        <p:nvSpPr>
          <p:cNvPr id="15" name="Arc 34">
            <a:extLst>
              <a:ext uri="{FF2B5EF4-FFF2-40B4-BE49-F238E27FC236}">
                <a16:creationId xmlns:a16="http://schemas.microsoft.com/office/drawing/2014/main" id="{E162F3AA-ADF4-4BD0-8A1A-08A8EEA9EFB5}"/>
              </a:ext>
            </a:extLst>
          </p:cNvPr>
          <p:cNvSpPr/>
          <p:nvPr/>
        </p:nvSpPr>
        <p:spPr>
          <a:xfrm rot="18819844">
            <a:off x="-114840" y="115318"/>
            <a:ext cx="1449312" cy="1475265"/>
          </a:xfrm>
          <a:prstGeom prst="arc">
            <a:avLst>
              <a:gd name="adj1" fmla="val 16196098"/>
              <a:gd name="adj2" fmla="val 15344087"/>
            </a:avLst>
          </a:prstGeom>
          <a:noFill/>
          <a:ln w="373063" cap="rnd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1388DFC0-E327-4B6F-824A-EDEB165BF1F5}"/>
              </a:ext>
            </a:extLst>
          </p:cNvPr>
          <p:cNvSpPr/>
          <p:nvPr/>
        </p:nvSpPr>
        <p:spPr>
          <a:xfrm>
            <a:off x="-57401" y="170533"/>
            <a:ext cx="1334433" cy="1335712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 sz="2400"/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C3554177-BAA0-480A-8B13-E377B5A84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72" y="444132"/>
            <a:ext cx="940744" cy="93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s-ES_tradnl" sz="6667" b="1" dirty="0">
                <a:solidFill>
                  <a:schemeClr val="tx2"/>
                </a:solidFill>
                <a:latin typeface="AmpleSoft-Bold" panose="02000000000000000000" pitchFamily="50" charset="0"/>
                <a:cs typeface="AmpleSoft Bold"/>
              </a:rPr>
              <a:t>3</a:t>
            </a:r>
            <a:endParaRPr lang="da-DK" sz="6667" b="1" dirty="0">
              <a:solidFill>
                <a:schemeClr val="tx2"/>
              </a:solidFill>
              <a:latin typeface="AmpleSoft Bold"/>
              <a:cs typeface="AmpleSoft Bold"/>
            </a:endParaRPr>
          </a:p>
        </p:txBody>
      </p:sp>
      <p:grpSp>
        <p:nvGrpSpPr>
          <p:cNvPr id="47" name="Group 155">
            <a:extLst>
              <a:ext uri="{FF2B5EF4-FFF2-40B4-BE49-F238E27FC236}">
                <a16:creationId xmlns:a16="http://schemas.microsoft.com/office/drawing/2014/main" id="{B31AC486-1422-4031-A5DA-A9A4F1616CE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979222" y="3321460"/>
            <a:ext cx="281095" cy="281095"/>
            <a:chOff x="3291" y="2116"/>
            <a:chExt cx="480" cy="480"/>
          </a:xfrm>
          <a:solidFill>
            <a:schemeClr val="accent5"/>
          </a:solidFill>
        </p:grpSpPr>
        <p:sp>
          <p:nvSpPr>
            <p:cNvPr id="48" name="Freeform 157">
              <a:extLst>
                <a:ext uri="{FF2B5EF4-FFF2-40B4-BE49-F238E27FC236}">
                  <a16:creationId xmlns:a16="http://schemas.microsoft.com/office/drawing/2014/main" id="{85919AF8-2242-44A1-927B-CA4C2980C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eform 158">
              <a:extLst>
                <a:ext uri="{FF2B5EF4-FFF2-40B4-BE49-F238E27FC236}">
                  <a16:creationId xmlns:a16="http://schemas.microsoft.com/office/drawing/2014/main" id="{FF7FBB07-6573-453D-A19D-C8F686D342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0" name="Rectángulo 49">
            <a:extLst>
              <a:ext uri="{FF2B5EF4-FFF2-40B4-BE49-F238E27FC236}">
                <a16:creationId xmlns:a16="http://schemas.microsoft.com/office/drawing/2014/main" id="{39BBB59B-D269-42F0-BA0F-23128A93666C}"/>
              </a:ext>
            </a:extLst>
          </p:cNvPr>
          <p:cNvSpPr/>
          <p:nvPr/>
        </p:nvSpPr>
        <p:spPr>
          <a:xfrm>
            <a:off x="9244843" y="3298948"/>
            <a:ext cx="20395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$280,0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 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DD798717-272D-4FE5-9B3F-F6459F2AF770}"/>
              </a:ext>
            </a:extLst>
          </p:cNvPr>
          <p:cNvSpPr/>
          <p:nvPr/>
        </p:nvSpPr>
        <p:spPr>
          <a:xfrm>
            <a:off x="9228320" y="3586412"/>
            <a:ext cx="24914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$240,0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ingreso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grpSp>
        <p:nvGrpSpPr>
          <p:cNvPr id="52" name="Group 22">
            <a:extLst>
              <a:ext uri="{FF2B5EF4-FFF2-40B4-BE49-F238E27FC236}">
                <a16:creationId xmlns:a16="http://schemas.microsoft.com/office/drawing/2014/main" id="{A38E1C8C-0AB5-486C-8954-12623D4F85D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979982" y="3667981"/>
            <a:ext cx="294290" cy="201098"/>
            <a:chOff x="2699" y="1093"/>
            <a:chExt cx="480" cy="328"/>
          </a:xfrm>
          <a:solidFill>
            <a:schemeClr val="accent5"/>
          </a:solidFill>
        </p:grpSpPr>
        <p:sp>
          <p:nvSpPr>
            <p:cNvPr id="53" name="Freeform 24">
              <a:extLst>
                <a:ext uri="{FF2B5EF4-FFF2-40B4-BE49-F238E27FC236}">
                  <a16:creationId xmlns:a16="http://schemas.microsoft.com/office/drawing/2014/main" id="{66A695C2-99C4-40FE-B58B-A53E9A707A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1" y="1161"/>
              <a:ext cx="152" cy="152"/>
            </a:xfrm>
            <a:custGeom>
              <a:avLst/>
              <a:gdLst>
                <a:gd name="T0" fmla="*/ 495 w 1064"/>
                <a:gd name="T1" fmla="*/ 283 h 1064"/>
                <a:gd name="T2" fmla="*/ 426 w 1064"/>
                <a:gd name="T3" fmla="*/ 303 h 1064"/>
                <a:gd name="T4" fmla="*/ 367 w 1064"/>
                <a:gd name="T5" fmla="*/ 342 h 1064"/>
                <a:gd name="T6" fmla="*/ 321 w 1064"/>
                <a:gd name="T7" fmla="*/ 395 h 1064"/>
                <a:gd name="T8" fmla="*/ 290 w 1064"/>
                <a:gd name="T9" fmla="*/ 459 h 1064"/>
                <a:gd name="T10" fmla="*/ 280 w 1064"/>
                <a:gd name="T11" fmla="*/ 533 h 1064"/>
                <a:gd name="T12" fmla="*/ 290 w 1064"/>
                <a:gd name="T13" fmla="*/ 605 h 1064"/>
                <a:gd name="T14" fmla="*/ 321 w 1064"/>
                <a:gd name="T15" fmla="*/ 669 h 1064"/>
                <a:gd name="T16" fmla="*/ 367 w 1064"/>
                <a:gd name="T17" fmla="*/ 722 h 1064"/>
                <a:gd name="T18" fmla="*/ 426 w 1064"/>
                <a:gd name="T19" fmla="*/ 761 h 1064"/>
                <a:gd name="T20" fmla="*/ 495 w 1064"/>
                <a:gd name="T21" fmla="*/ 781 h 1064"/>
                <a:gd name="T22" fmla="*/ 569 w 1064"/>
                <a:gd name="T23" fmla="*/ 781 h 1064"/>
                <a:gd name="T24" fmla="*/ 638 w 1064"/>
                <a:gd name="T25" fmla="*/ 761 h 1064"/>
                <a:gd name="T26" fmla="*/ 697 w 1064"/>
                <a:gd name="T27" fmla="*/ 722 h 1064"/>
                <a:gd name="T28" fmla="*/ 743 w 1064"/>
                <a:gd name="T29" fmla="*/ 669 h 1064"/>
                <a:gd name="T30" fmla="*/ 774 w 1064"/>
                <a:gd name="T31" fmla="*/ 605 h 1064"/>
                <a:gd name="T32" fmla="*/ 784 w 1064"/>
                <a:gd name="T33" fmla="*/ 533 h 1064"/>
                <a:gd name="T34" fmla="*/ 774 w 1064"/>
                <a:gd name="T35" fmla="*/ 459 h 1064"/>
                <a:gd name="T36" fmla="*/ 743 w 1064"/>
                <a:gd name="T37" fmla="*/ 395 h 1064"/>
                <a:gd name="T38" fmla="*/ 697 w 1064"/>
                <a:gd name="T39" fmla="*/ 342 h 1064"/>
                <a:gd name="T40" fmla="*/ 638 w 1064"/>
                <a:gd name="T41" fmla="*/ 303 h 1064"/>
                <a:gd name="T42" fmla="*/ 569 w 1064"/>
                <a:gd name="T43" fmla="*/ 283 h 1064"/>
                <a:gd name="T44" fmla="*/ 533 w 1064"/>
                <a:gd name="T45" fmla="*/ 0 h 1064"/>
                <a:gd name="T46" fmla="*/ 646 w 1064"/>
                <a:gd name="T47" fmla="*/ 12 h 1064"/>
                <a:gd name="T48" fmla="*/ 751 w 1064"/>
                <a:gd name="T49" fmla="*/ 48 h 1064"/>
                <a:gd name="T50" fmla="*/ 846 w 1064"/>
                <a:gd name="T51" fmla="*/ 103 h 1064"/>
                <a:gd name="T52" fmla="*/ 927 w 1064"/>
                <a:gd name="T53" fmla="*/ 176 h 1064"/>
                <a:gd name="T54" fmla="*/ 992 w 1064"/>
                <a:gd name="T55" fmla="*/ 264 h 1064"/>
                <a:gd name="T56" fmla="*/ 1037 w 1064"/>
                <a:gd name="T57" fmla="*/ 365 h 1064"/>
                <a:gd name="T58" fmla="*/ 1061 w 1064"/>
                <a:gd name="T59" fmla="*/ 474 h 1064"/>
                <a:gd name="T60" fmla="*/ 1061 w 1064"/>
                <a:gd name="T61" fmla="*/ 590 h 1064"/>
                <a:gd name="T62" fmla="*/ 1037 w 1064"/>
                <a:gd name="T63" fmla="*/ 699 h 1064"/>
                <a:gd name="T64" fmla="*/ 992 w 1064"/>
                <a:gd name="T65" fmla="*/ 800 h 1064"/>
                <a:gd name="T66" fmla="*/ 927 w 1064"/>
                <a:gd name="T67" fmla="*/ 888 h 1064"/>
                <a:gd name="T68" fmla="*/ 846 w 1064"/>
                <a:gd name="T69" fmla="*/ 961 h 1064"/>
                <a:gd name="T70" fmla="*/ 751 w 1064"/>
                <a:gd name="T71" fmla="*/ 1016 h 1064"/>
                <a:gd name="T72" fmla="*/ 646 w 1064"/>
                <a:gd name="T73" fmla="*/ 1052 h 1064"/>
                <a:gd name="T74" fmla="*/ 533 w 1064"/>
                <a:gd name="T75" fmla="*/ 1064 h 1064"/>
                <a:gd name="T76" fmla="*/ 418 w 1064"/>
                <a:gd name="T77" fmla="*/ 1052 h 1064"/>
                <a:gd name="T78" fmla="*/ 313 w 1064"/>
                <a:gd name="T79" fmla="*/ 1016 h 1064"/>
                <a:gd name="T80" fmla="*/ 218 w 1064"/>
                <a:gd name="T81" fmla="*/ 961 h 1064"/>
                <a:gd name="T82" fmla="*/ 137 w 1064"/>
                <a:gd name="T83" fmla="*/ 888 h 1064"/>
                <a:gd name="T84" fmla="*/ 72 w 1064"/>
                <a:gd name="T85" fmla="*/ 800 h 1064"/>
                <a:gd name="T86" fmla="*/ 27 w 1064"/>
                <a:gd name="T87" fmla="*/ 699 h 1064"/>
                <a:gd name="T88" fmla="*/ 3 w 1064"/>
                <a:gd name="T89" fmla="*/ 590 h 1064"/>
                <a:gd name="T90" fmla="*/ 3 w 1064"/>
                <a:gd name="T91" fmla="*/ 474 h 1064"/>
                <a:gd name="T92" fmla="*/ 27 w 1064"/>
                <a:gd name="T93" fmla="*/ 365 h 1064"/>
                <a:gd name="T94" fmla="*/ 72 w 1064"/>
                <a:gd name="T95" fmla="*/ 264 h 1064"/>
                <a:gd name="T96" fmla="*/ 137 w 1064"/>
                <a:gd name="T97" fmla="*/ 176 h 1064"/>
                <a:gd name="T98" fmla="*/ 218 w 1064"/>
                <a:gd name="T99" fmla="*/ 103 h 1064"/>
                <a:gd name="T100" fmla="*/ 313 w 1064"/>
                <a:gd name="T101" fmla="*/ 48 h 1064"/>
                <a:gd name="T102" fmla="*/ 418 w 1064"/>
                <a:gd name="T103" fmla="*/ 12 h 1064"/>
                <a:gd name="T104" fmla="*/ 533 w 1064"/>
                <a:gd name="T105" fmla="*/ 0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64" h="1064">
                  <a:moveTo>
                    <a:pt x="533" y="280"/>
                  </a:moveTo>
                  <a:lnTo>
                    <a:pt x="495" y="283"/>
                  </a:lnTo>
                  <a:lnTo>
                    <a:pt x="459" y="290"/>
                  </a:lnTo>
                  <a:lnTo>
                    <a:pt x="426" y="303"/>
                  </a:lnTo>
                  <a:lnTo>
                    <a:pt x="395" y="321"/>
                  </a:lnTo>
                  <a:lnTo>
                    <a:pt x="367" y="342"/>
                  </a:lnTo>
                  <a:lnTo>
                    <a:pt x="342" y="367"/>
                  </a:lnTo>
                  <a:lnTo>
                    <a:pt x="321" y="395"/>
                  </a:lnTo>
                  <a:lnTo>
                    <a:pt x="303" y="426"/>
                  </a:lnTo>
                  <a:lnTo>
                    <a:pt x="290" y="459"/>
                  </a:lnTo>
                  <a:lnTo>
                    <a:pt x="283" y="495"/>
                  </a:lnTo>
                  <a:lnTo>
                    <a:pt x="280" y="533"/>
                  </a:lnTo>
                  <a:lnTo>
                    <a:pt x="283" y="569"/>
                  </a:lnTo>
                  <a:lnTo>
                    <a:pt x="290" y="605"/>
                  </a:lnTo>
                  <a:lnTo>
                    <a:pt x="303" y="638"/>
                  </a:lnTo>
                  <a:lnTo>
                    <a:pt x="321" y="669"/>
                  </a:lnTo>
                  <a:lnTo>
                    <a:pt x="342" y="697"/>
                  </a:lnTo>
                  <a:lnTo>
                    <a:pt x="367" y="722"/>
                  </a:lnTo>
                  <a:lnTo>
                    <a:pt x="395" y="743"/>
                  </a:lnTo>
                  <a:lnTo>
                    <a:pt x="426" y="761"/>
                  </a:lnTo>
                  <a:lnTo>
                    <a:pt x="459" y="774"/>
                  </a:lnTo>
                  <a:lnTo>
                    <a:pt x="495" y="781"/>
                  </a:lnTo>
                  <a:lnTo>
                    <a:pt x="533" y="784"/>
                  </a:lnTo>
                  <a:lnTo>
                    <a:pt x="569" y="781"/>
                  </a:lnTo>
                  <a:lnTo>
                    <a:pt x="605" y="774"/>
                  </a:lnTo>
                  <a:lnTo>
                    <a:pt x="638" y="761"/>
                  </a:lnTo>
                  <a:lnTo>
                    <a:pt x="669" y="743"/>
                  </a:lnTo>
                  <a:lnTo>
                    <a:pt x="697" y="722"/>
                  </a:lnTo>
                  <a:lnTo>
                    <a:pt x="722" y="697"/>
                  </a:lnTo>
                  <a:lnTo>
                    <a:pt x="743" y="669"/>
                  </a:lnTo>
                  <a:lnTo>
                    <a:pt x="761" y="638"/>
                  </a:lnTo>
                  <a:lnTo>
                    <a:pt x="774" y="605"/>
                  </a:lnTo>
                  <a:lnTo>
                    <a:pt x="781" y="569"/>
                  </a:lnTo>
                  <a:lnTo>
                    <a:pt x="784" y="533"/>
                  </a:lnTo>
                  <a:lnTo>
                    <a:pt x="781" y="495"/>
                  </a:lnTo>
                  <a:lnTo>
                    <a:pt x="774" y="459"/>
                  </a:lnTo>
                  <a:lnTo>
                    <a:pt x="761" y="426"/>
                  </a:lnTo>
                  <a:lnTo>
                    <a:pt x="743" y="395"/>
                  </a:lnTo>
                  <a:lnTo>
                    <a:pt x="722" y="367"/>
                  </a:lnTo>
                  <a:lnTo>
                    <a:pt x="697" y="342"/>
                  </a:lnTo>
                  <a:lnTo>
                    <a:pt x="669" y="321"/>
                  </a:lnTo>
                  <a:lnTo>
                    <a:pt x="638" y="303"/>
                  </a:lnTo>
                  <a:lnTo>
                    <a:pt x="605" y="290"/>
                  </a:lnTo>
                  <a:lnTo>
                    <a:pt x="569" y="283"/>
                  </a:lnTo>
                  <a:lnTo>
                    <a:pt x="533" y="280"/>
                  </a:lnTo>
                  <a:close/>
                  <a:moveTo>
                    <a:pt x="533" y="0"/>
                  </a:moveTo>
                  <a:lnTo>
                    <a:pt x="590" y="3"/>
                  </a:lnTo>
                  <a:lnTo>
                    <a:pt x="646" y="12"/>
                  </a:lnTo>
                  <a:lnTo>
                    <a:pt x="699" y="27"/>
                  </a:lnTo>
                  <a:lnTo>
                    <a:pt x="751" y="48"/>
                  </a:lnTo>
                  <a:lnTo>
                    <a:pt x="800" y="72"/>
                  </a:lnTo>
                  <a:lnTo>
                    <a:pt x="846" y="103"/>
                  </a:lnTo>
                  <a:lnTo>
                    <a:pt x="888" y="137"/>
                  </a:lnTo>
                  <a:lnTo>
                    <a:pt x="927" y="176"/>
                  </a:lnTo>
                  <a:lnTo>
                    <a:pt x="961" y="218"/>
                  </a:lnTo>
                  <a:lnTo>
                    <a:pt x="992" y="264"/>
                  </a:lnTo>
                  <a:lnTo>
                    <a:pt x="1016" y="313"/>
                  </a:lnTo>
                  <a:lnTo>
                    <a:pt x="1037" y="365"/>
                  </a:lnTo>
                  <a:lnTo>
                    <a:pt x="1052" y="418"/>
                  </a:lnTo>
                  <a:lnTo>
                    <a:pt x="1061" y="474"/>
                  </a:lnTo>
                  <a:lnTo>
                    <a:pt x="1064" y="533"/>
                  </a:lnTo>
                  <a:lnTo>
                    <a:pt x="1061" y="590"/>
                  </a:lnTo>
                  <a:lnTo>
                    <a:pt x="1052" y="646"/>
                  </a:lnTo>
                  <a:lnTo>
                    <a:pt x="1037" y="699"/>
                  </a:lnTo>
                  <a:lnTo>
                    <a:pt x="1016" y="751"/>
                  </a:lnTo>
                  <a:lnTo>
                    <a:pt x="992" y="800"/>
                  </a:lnTo>
                  <a:lnTo>
                    <a:pt x="961" y="846"/>
                  </a:lnTo>
                  <a:lnTo>
                    <a:pt x="927" y="888"/>
                  </a:lnTo>
                  <a:lnTo>
                    <a:pt x="888" y="927"/>
                  </a:lnTo>
                  <a:lnTo>
                    <a:pt x="846" y="961"/>
                  </a:lnTo>
                  <a:lnTo>
                    <a:pt x="800" y="992"/>
                  </a:lnTo>
                  <a:lnTo>
                    <a:pt x="751" y="1016"/>
                  </a:lnTo>
                  <a:lnTo>
                    <a:pt x="699" y="1037"/>
                  </a:lnTo>
                  <a:lnTo>
                    <a:pt x="646" y="1052"/>
                  </a:lnTo>
                  <a:lnTo>
                    <a:pt x="590" y="1061"/>
                  </a:lnTo>
                  <a:lnTo>
                    <a:pt x="533" y="1064"/>
                  </a:lnTo>
                  <a:lnTo>
                    <a:pt x="474" y="1061"/>
                  </a:lnTo>
                  <a:lnTo>
                    <a:pt x="418" y="1052"/>
                  </a:lnTo>
                  <a:lnTo>
                    <a:pt x="365" y="1037"/>
                  </a:lnTo>
                  <a:lnTo>
                    <a:pt x="313" y="1016"/>
                  </a:lnTo>
                  <a:lnTo>
                    <a:pt x="264" y="992"/>
                  </a:lnTo>
                  <a:lnTo>
                    <a:pt x="218" y="961"/>
                  </a:lnTo>
                  <a:lnTo>
                    <a:pt x="176" y="927"/>
                  </a:lnTo>
                  <a:lnTo>
                    <a:pt x="137" y="888"/>
                  </a:lnTo>
                  <a:lnTo>
                    <a:pt x="103" y="846"/>
                  </a:lnTo>
                  <a:lnTo>
                    <a:pt x="72" y="800"/>
                  </a:lnTo>
                  <a:lnTo>
                    <a:pt x="48" y="751"/>
                  </a:lnTo>
                  <a:lnTo>
                    <a:pt x="27" y="699"/>
                  </a:lnTo>
                  <a:lnTo>
                    <a:pt x="12" y="646"/>
                  </a:lnTo>
                  <a:lnTo>
                    <a:pt x="3" y="590"/>
                  </a:lnTo>
                  <a:lnTo>
                    <a:pt x="0" y="533"/>
                  </a:lnTo>
                  <a:lnTo>
                    <a:pt x="3" y="474"/>
                  </a:lnTo>
                  <a:lnTo>
                    <a:pt x="12" y="418"/>
                  </a:lnTo>
                  <a:lnTo>
                    <a:pt x="27" y="365"/>
                  </a:lnTo>
                  <a:lnTo>
                    <a:pt x="48" y="313"/>
                  </a:lnTo>
                  <a:lnTo>
                    <a:pt x="72" y="264"/>
                  </a:lnTo>
                  <a:lnTo>
                    <a:pt x="103" y="218"/>
                  </a:lnTo>
                  <a:lnTo>
                    <a:pt x="137" y="176"/>
                  </a:lnTo>
                  <a:lnTo>
                    <a:pt x="176" y="137"/>
                  </a:lnTo>
                  <a:lnTo>
                    <a:pt x="218" y="103"/>
                  </a:lnTo>
                  <a:lnTo>
                    <a:pt x="264" y="72"/>
                  </a:lnTo>
                  <a:lnTo>
                    <a:pt x="313" y="48"/>
                  </a:lnTo>
                  <a:lnTo>
                    <a:pt x="365" y="27"/>
                  </a:lnTo>
                  <a:lnTo>
                    <a:pt x="418" y="12"/>
                  </a:lnTo>
                  <a:lnTo>
                    <a:pt x="474" y="3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4" name="Freeform 25">
              <a:extLst>
                <a:ext uri="{FF2B5EF4-FFF2-40B4-BE49-F238E27FC236}">
                  <a16:creationId xmlns:a16="http://schemas.microsoft.com/office/drawing/2014/main" id="{38740FD3-8948-4BAF-A010-7D98DB18F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" y="1213"/>
              <a:ext cx="56" cy="56"/>
            </a:xfrm>
            <a:custGeom>
              <a:avLst/>
              <a:gdLst>
                <a:gd name="T0" fmla="*/ 197 w 392"/>
                <a:gd name="T1" fmla="*/ 0 h 392"/>
                <a:gd name="T2" fmla="*/ 231 w 392"/>
                <a:gd name="T3" fmla="*/ 3 h 392"/>
                <a:gd name="T4" fmla="*/ 265 w 392"/>
                <a:gd name="T5" fmla="*/ 12 h 392"/>
                <a:gd name="T6" fmla="*/ 295 w 392"/>
                <a:gd name="T7" fmla="*/ 26 h 392"/>
                <a:gd name="T8" fmla="*/ 323 w 392"/>
                <a:gd name="T9" fmla="*/ 45 h 392"/>
                <a:gd name="T10" fmla="*/ 346 w 392"/>
                <a:gd name="T11" fmla="*/ 69 h 392"/>
                <a:gd name="T12" fmla="*/ 366 w 392"/>
                <a:gd name="T13" fmla="*/ 96 h 392"/>
                <a:gd name="T14" fmla="*/ 380 w 392"/>
                <a:gd name="T15" fmla="*/ 127 h 392"/>
                <a:gd name="T16" fmla="*/ 389 w 392"/>
                <a:gd name="T17" fmla="*/ 159 h 392"/>
                <a:gd name="T18" fmla="*/ 392 w 392"/>
                <a:gd name="T19" fmla="*/ 195 h 392"/>
                <a:gd name="T20" fmla="*/ 389 w 392"/>
                <a:gd name="T21" fmla="*/ 231 h 392"/>
                <a:gd name="T22" fmla="*/ 380 w 392"/>
                <a:gd name="T23" fmla="*/ 263 h 392"/>
                <a:gd name="T24" fmla="*/ 366 w 392"/>
                <a:gd name="T25" fmla="*/ 294 h 392"/>
                <a:gd name="T26" fmla="*/ 346 w 392"/>
                <a:gd name="T27" fmla="*/ 321 h 392"/>
                <a:gd name="T28" fmla="*/ 323 w 392"/>
                <a:gd name="T29" fmla="*/ 345 h 392"/>
                <a:gd name="T30" fmla="*/ 295 w 392"/>
                <a:gd name="T31" fmla="*/ 364 h 392"/>
                <a:gd name="T32" fmla="*/ 265 w 392"/>
                <a:gd name="T33" fmla="*/ 378 h 392"/>
                <a:gd name="T34" fmla="*/ 231 w 392"/>
                <a:gd name="T35" fmla="*/ 387 h 392"/>
                <a:gd name="T36" fmla="*/ 197 w 392"/>
                <a:gd name="T37" fmla="*/ 392 h 392"/>
                <a:gd name="T38" fmla="*/ 161 w 392"/>
                <a:gd name="T39" fmla="*/ 387 h 392"/>
                <a:gd name="T40" fmla="*/ 127 w 392"/>
                <a:gd name="T41" fmla="*/ 378 h 392"/>
                <a:gd name="T42" fmla="*/ 97 w 392"/>
                <a:gd name="T43" fmla="*/ 364 h 392"/>
                <a:gd name="T44" fmla="*/ 69 w 392"/>
                <a:gd name="T45" fmla="*/ 345 h 392"/>
                <a:gd name="T46" fmla="*/ 46 w 392"/>
                <a:gd name="T47" fmla="*/ 321 h 392"/>
                <a:gd name="T48" fmla="*/ 26 w 392"/>
                <a:gd name="T49" fmla="*/ 294 h 392"/>
                <a:gd name="T50" fmla="*/ 12 w 392"/>
                <a:gd name="T51" fmla="*/ 263 h 392"/>
                <a:gd name="T52" fmla="*/ 3 w 392"/>
                <a:gd name="T53" fmla="*/ 231 h 392"/>
                <a:gd name="T54" fmla="*/ 0 w 392"/>
                <a:gd name="T55" fmla="*/ 195 h 392"/>
                <a:gd name="T56" fmla="*/ 3 w 392"/>
                <a:gd name="T57" fmla="*/ 159 h 392"/>
                <a:gd name="T58" fmla="*/ 12 w 392"/>
                <a:gd name="T59" fmla="*/ 127 h 392"/>
                <a:gd name="T60" fmla="*/ 26 w 392"/>
                <a:gd name="T61" fmla="*/ 96 h 392"/>
                <a:gd name="T62" fmla="*/ 46 w 392"/>
                <a:gd name="T63" fmla="*/ 69 h 392"/>
                <a:gd name="T64" fmla="*/ 69 w 392"/>
                <a:gd name="T65" fmla="*/ 45 h 392"/>
                <a:gd name="T66" fmla="*/ 97 w 392"/>
                <a:gd name="T67" fmla="*/ 26 h 392"/>
                <a:gd name="T68" fmla="*/ 127 w 392"/>
                <a:gd name="T69" fmla="*/ 12 h 392"/>
                <a:gd name="T70" fmla="*/ 161 w 392"/>
                <a:gd name="T71" fmla="*/ 3 h 392"/>
                <a:gd name="T72" fmla="*/ 197 w 392"/>
                <a:gd name="T73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2" h="392">
                  <a:moveTo>
                    <a:pt x="197" y="0"/>
                  </a:moveTo>
                  <a:lnTo>
                    <a:pt x="231" y="3"/>
                  </a:lnTo>
                  <a:lnTo>
                    <a:pt x="265" y="12"/>
                  </a:lnTo>
                  <a:lnTo>
                    <a:pt x="295" y="26"/>
                  </a:lnTo>
                  <a:lnTo>
                    <a:pt x="323" y="45"/>
                  </a:lnTo>
                  <a:lnTo>
                    <a:pt x="346" y="69"/>
                  </a:lnTo>
                  <a:lnTo>
                    <a:pt x="366" y="96"/>
                  </a:lnTo>
                  <a:lnTo>
                    <a:pt x="380" y="127"/>
                  </a:lnTo>
                  <a:lnTo>
                    <a:pt x="389" y="159"/>
                  </a:lnTo>
                  <a:lnTo>
                    <a:pt x="392" y="195"/>
                  </a:lnTo>
                  <a:lnTo>
                    <a:pt x="389" y="231"/>
                  </a:lnTo>
                  <a:lnTo>
                    <a:pt x="380" y="263"/>
                  </a:lnTo>
                  <a:lnTo>
                    <a:pt x="366" y="294"/>
                  </a:lnTo>
                  <a:lnTo>
                    <a:pt x="346" y="321"/>
                  </a:lnTo>
                  <a:lnTo>
                    <a:pt x="323" y="345"/>
                  </a:lnTo>
                  <a:lnTo>
                    <a:pt x="295" y="364"/>
                  </a:lnTo>
                  <a:lnTo>
                    <a:pt x="265" y="378"/>
                  </a:lnTo>
                  <a:lnTo>
                    <a:pt x="231" y="387"/>
                  </a:lnTo>
                  <a:lnTo>
                    <a:pt x="197" y="392"/>
                  </a:lnTo>
                  <a:lnTo>
                    <a:pt x="161" y="387"/>
                  </a:lnTo>
                  <a:lnTo>
                    <a:pt x="127" y="378"/>
                  </a:lnTo>
                  <a:lnTo>
                    <a:pt x="97" y="364"/>
                  </a:lnTo>
                  <a:lnTo>
                    <a:pt x="69" y="345"/>
                  </a:lnTo>
                  <a:lnTo>
                    <a:pt x="46" y="321"/>
                  </a:lnTo>
                  <a:lnTo>
                    <a:pt x="26" y="294"/>
                  </a:lnTo>
                  <a:lnTo>
                    <a:pt x="12" y="263"/>
                  </a:lnTo>
                  <a:lnTo>
                    <a:pt x="3" y="231"/>
                  </a:lnTo>
                  <a:lnTo>
                    <a:pt x="0" y="195"/>
                  </a:lnTo>
                  <a:lnTo>
                    <a:pt x="3" y="159"/>
                  </a:lnTo>
                  <a:lnTo>
                    <a:pt x="12" y="127"/>
                  </a:lnTo>
                  <a:lnTo>
                    <a:pt x="26" y="96"/>
                  </a:lnTo>
                  <a:lnTo>
                    <a:pt x="46" y="69"/>
                  </a:lnTo>
                  <a:lnTo>
                    <a:pt x="69" y="45"/>
                  </a:lnTo>
                  <a:lnTo>
                    <a:pt x="97" y="26"/>
                  </a:lnTo>
                  <a:lnTo>
                    <a:pt x="127" y="12"/>
                  </a:lnTo>
                  <a:lnTo>
                    <a:pt x="161" y="3"/>
                  </a:lnTo>
                  <a:lnTo>
                    <a:pt x="1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5" name="Freeform 26">
              <a:extLst>
                <a:ext uri="{FF2B5EF4-FFF2-40B4-BE49-F238E27FC236}">
                  <a16:creationId xmlns:a16="http://schemas.microsoft.com/office/drawing/2014/main" id="{DE51CA19-2402-4A97-8A74-58939F1DE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9" y="1093"/>
              <a:ext cx="432" cy="288"/>
            </a:xfrm>
            <a:custGeom>
              <a:avLst/>
              <a:gdLst>
                <a:gd name="T0" fmla="*/ 2856 w 3024"/>
                <a:gd name="T1" fmla="*/ 0 h 2018"/>
                <a:gd name="T2" fmla="*/ 2915 w 3024"/>
                <a:gd name="T3" fmla="*/ 12 h 2018"/>
                <a:gd name="T4" fmla="*/ 2964 w 3024"/>
                <a:gd name="T5" fmla="*/ 40 h 2018"/>
                <a:gd name="T6" fmla="*/ 3001 w 3024"/>
                <a:gd name="T7" fmla="*/ 84 h 2018"/>
                <a:gd name="T8" fmla="*/ 3021 w 3024"/>
                <a:gd name="T9" fmla="*/ 139 h 2018"/>
                <a:gd name="T10" fmla="*/ 3024 w 3024"/>
                <a:gd name="T11" fmla="*/ 869 h 2018"/>
                <a:gd name="T12" fmla="*/ 3013 w 3024"/>
                <a:gd name="T13" fmla="*/ 912 h 2018"/>
                <a:gd name="T14" fmla="*/ 2982 w 3024"/>
                <a:gd name="T15" fmla="*/ 941 h 2018"/>
                <a:gd name="T16" fmla="*/ 2941 w 3024"/>
                <a:gd name="T17" fmla="*/ 954 h 2018"/>
                <a:gd name="T18" fmla="*/ 2806 w 3024"/>
                <a:gd name="T19" fmla="*/ 950 h 2018"/>
                <a:gd name="T20" fmla="*/ 2768 w 3024"/>
                <a:gd name="T21" fmla="*/ 928 h 2018"/>
                <a:gd name="T22" fmla="*/ 2747 w 3024"/>
                <a:gd name="T23" fmla="*/ 891 h 2018"/>
                <a:gd name="T24" fmla="*/ 2744 w 3024"/>
                <a:gd name="T25" fmla="*/ 562 h 2018"/>
                <a:gd name="T26" fmla="*/ 2664 w 3024"/>
                <a:gd name="T27" fmla="*/ 549 h 2018"/>
                <a:gd name="T28" fmla="*/ 2591 w 3024"/>
                <a:gd name="T29" fmla="*/ 516 h 2018"/>
                <a:gd name="T30" fmla="*/ 2532 w 3024"/>
                <a:gd name="T31" fmla="*/ 465 h 2018"/>
                <a:gd name="T32" fmla="*/ 2490 w 3024"/>
                <a:gd name="T33" fmla="*/ 399 h 2018"/>
                <a:gd name="T34" fmla="*/ 2467 w 3024"/>
                <a:gd name="T35" fmla="*/ 322 h 2018"/>
                <a:gd name="T36" fmla="*/ 560 w 3024"/>
                <a:gd name="T37" fmla="*/ 280 h 2018"/>
                <a:gd name="T38" fmla="*/ 548 w 3024"/>
                <a:gd name="T39" fmla="*/ 362 h 2018"/>
                <a:gd name="T40" fmla="*/ 515 w 3024"/>
                <a:gd name="T41" fmla="*/ 433 h 2018"/>
                <a:gd name="T42" fmla="*/ 463 w 3024"/>
                <a:gd name="T43" fmla="*/ 492 h 2018"/>
                <a:gd name="T44" fmla="*/ 398 w 3024"/>
                <a:gd name="T45" fmla="*/ 535 h 2018"/>
                <a:gd name="T46" fmla="*/ 322 w 3024"/>
                <a:gd name="T47" fmla="*/ 558 h 2018"/>
                <a:gd name="T48" fmla="*/ 280 w 3024"/>
                <a:gd name="T49" fmla="*/ 1458 h 2018"/>
                <a:gd name="T50" fmla="*/ 360 w 3024"/>
                <a:gd name="T51" fmla="*/ 1469 h 2018"/>
                <a:gd name="T52" fmla="*/ 433 w 3024"/>
                <a:gd name="T53" fmla="*/ 1502 h 2018"/>
                <a:gd name="T54" fmla="*/ 492 w 3024"/>
                <a:gd name="T55" fmla="*/ 1553 h 2018"/>
                <a:gd name="T56" fmla="*/ 534 w 3024"/>
                <a:gd name="T57" fmla="*/ 1619 h 2018"/>
                <a:gd name="T58" fmla="*/ 557 w 3024"/>
                <a:gd name="T59" fmla="*/ 1696 h 2018"/>
                <a:gd name="T60" fmla="*/ 2101 w 3024"/>
                <a:gd name="T61" fmla="*/ 1738 h 2018"/>
                <a:gd name="T62" fmla="*/ 2142 w 3024"/>
                <a:gd name="T63" fmla="*/ 1749 h 2018"/>
                <a:gd name="T64" fmla="*/ 2173 w 3024"/>
                <a:gd name="T65" fmla="*/ 1778 h 2018"/>
                <a:gd name="T66" fmla="*/ 2184 w 3024"/>
                <a:gd name="T67" fmla="*/ 1821 h 2018"/>
                <a:gd name="T68" fmla="*/ 2181 w 3024"/>
                <a:gd name="T69" fmla="*/ 1955 h 2018"/>
                <a:gd name="T70" fmla="*/ 2160 w 3024"/>
                <a:gd name="T71" fmla="*/ 1992 h 2018"/>
                <a:gd name="T72" fmla="*/ 2122 w 3024"/>
                <a:gd name="T73" fmla="*/ 2014 h 2018"/>
                <a:gd name="T74" fmla="*/ 168 w 3024"/>
                <a:gd name="T75" fmla="*/ 2018 h 2018"/>
                <a:gd name="T76" fmla="*/ 109 w 3024"/>
                <a:gd name="T77" fmla="*/ 2006 h 2018"/>
                <a:gd name="T78" fmla="*/ 60 w 3024"/>
                <a:gd name="T79" fmla="*/ 1978 h 2018"/>
                <a:gd name="T80" fmla="*/ 23 w 3024"/>
                <a:gd name="T81" fmla="*/ 1934 h 2018"/>
                <a:gd name="T82" fmla="*/ 3 w 3024"/>
                <a:gd name="T83" fmla="*/ 1879 h 2018"/>
                <a:gd name="T84" fmla="*/ 0 w 3024"/>
                <a:gd name="T85" fmla="*/ 170 h 2018"/>
                <a:gd name="T86" fmla="*/ 10 w 3024"/>
                <a:gd name="T87" fmla="*/ 110 h 2018"/>
                <a:gd name="T88" fmla="*/ 40 w 3024"/>
                <a:gd name="T89" fmla="*/ 61 h 2018"/>
                <a:gd name="T90" fmla="*/ 83 w 3024"/>
                <a:gd name="T91" fmla="*/ 24 h 2018"/>
                <a:gd name="T92" fmla="*/ 137 w 3024"/>
                <a:gd name="T93" fmla="*/ 4 h 2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024" h="2018">
                  <a:moveTo>
                    <a:pt x="168" y="0"/>
                  </a:moveTo>
                  <a:lnTo>
                    <a:pt x="2856" y="0"/>
                  </a:lnTo>
                  <a:lnTo>
                    <a:pt x="2887" y="4"/>
                  </a:lnTo>
                  <a:lnTo>
                    <a:pt x="2915" y="12"/>
                  </a:lnTo>
                  <a:lnTo>
                    <a:pt x="2941" y="24"/>
                  </a:lnTo>
                  <a:lnTo>
                    <a:pt x="2964" y="40"/>
                  </a:lnTo>
                  <a:lnTo>
                    <a:pt x="2984" y="61"/>
                  </a:lnTo>
                  <a:lnTo>
                    <a:pt x="3001" y="84"/>
                  </a:lnTo>
                  <a:lnTo>
                    <a:pt x="3014" y="110"/>
                  </a:lnTo>
                  <a:lnTo>
                    <a:pt x="3021" y="139"/>
                  </a:lnTo>
                  <a:lnTo>
                    <a:pt x="3024" y="170"/>
                  </a:lnTo>
                  <a:lnTo>
                    <a:pt x="3024" y="869"/>
                  </a:lnTo>
                  <a:lnTo>
                    <a:pt x="3021" y="891"/>
                  </a:lnTo>
                  <a:lnTo>
                    <a:pt x="3013" y="912"/>
                  </a:lnTo>
                  <a:lnTo>
                    <a:pt x="3000" y="928"/>
                  </a:lnTo>
                  <a:lnTo>
                    <a:pt x="2982" y="941"/>
                  </a:lnTo>
                  <a:lnTo>
                    <a:pt x="2962" y="950"/>
                  </a:lnTo>
                  <a:lnTo>
                    <a:pt x="2941" y="954"/>
                  </a:lnTo>
                  <a:lnTo>
                    <a:pt x="2829" y="954"/>
                  </a:lnTo>
                  <a:lnTo>
                    <a:pt x="2806" y="950"/>
                  </a:lnTo>
                  <a:lnTo>
                    <a:pt x="2786" y="941"/>
                  </a:lnTo>
                  <a:lnTo>
                    <a:pt x="2768" y="928"/>
                  </a:lnTo>
                  <a:lnTo>
                    <a:pt x="2755" y="912"/>
                  </a:lnTo>
                  <a:lnTo>
                    <a:pt x="2747" y="891"/>
                  </a:lnTo>
                  <a:lnTo>
                    <a:pt x="2744" y="869"/>
                  </a:lnTo>
                  <a:lnTo>
                    <a:pt x="2744" y="562"/>
                  </a:lnTo>
                  <a:lnTo>
                    <a:pt x="2702" y="558"/>
                  </a:lnTo>
                  <a:lnTo>
                    <a:pt x="2664" y="549"/>
                  </a:lnTo>
                  <a:lnTo>
                    <a:pt x="2626" y="535"/>
                  </a:lnTo>
                  <a:lnTo>
                    <a:pt x="2591" y="516"/>
                  </a:lnTo>
                  <a:lnTo>
                    <a:pt x="2561" y="492"/>
                  </a:lnTo>
                  <a:lnTo>
                    <a:pt x="2532" y="465"/>
                  </a:lnTo>
                  <a:lnTo>
                    <a:pt x="2509" y="433"/>
                  </a:lnTo>
                  <a:lnTo>
                    <a:pt x="2490" y="399"/>
                  </a:lnTo>
                  <a:lnTo>
                    <a:pt x="2476" y="362"/>
                  </a:lnTo>
                  <a:lnTo>
                    <a:pt x="2467" y="322"/>
                  </a:lnTo>
                  <a:lnTo>
                    <a:pt x="2464" y="280"/>
                  </a:lnTo>
                  <a:lnTo>
                    <a:pt x="560" y="280"/>
                  </a:lnTo>
                  <a:lnTo>
                    <a:pt x="557" y="322"/>
                  </a:lnTo>
                  <a:lnTo>
                    <a:pt x="548" y="362"/>
                  </a:lnTo>
                  <a:lnTo>
                    <a:pt x="534" y="399"/>
                  </a:lnTo>
                  <a:lnTo>
                    <a:pt x="515" y="433"/>
                  </a:lnTo>
                  <a:lnTo>
                    <a:pt x="492" y="465"/>
                  </a:lnTo>
                  <a:lnTo>
                    <a:pt x="463" y="492"/>
                  </a:lnTo>
                  <a:lnTo>
                    <a:pt x="433" y="516"/>
                  </a:lnTo>
                  <a:lnTo>
                    <a:pt x="398" y="535"/>
                  </a:lnTo>
                  <a:lnTo>
                    <a:pt x="360" y="549"/>
                  </a:lnTo>
                  <a:lnTo>
                    <a:pt x="322" y="558"/>
                  </a:lnTo>
                  <a:lnTo>
                    <a:pt x="280" y="562"/>
                  </a:lnTo>
                  <a:lnTo>
                    <a:pt x="280" y="1458"/>
                  </a:lnTo>
                  <a:lnTo>
                    <a:pt x="322" y="1460"/>
                  </a:lnTo>
                  <a:lnTo>
                    <a:pt x="360" y="1469"/>
                  </a:lnTo>
                  <a:lnTo>
                    <a:pt x="398" y="1483"/>
                  </a:lnTo>
                  <a:lnTo>
                    <a:pt x="433" y="1502"/>
                  </a:lnTo>
                  <a:lnTo>
                    <a:pt x="463" y="1526"/>
                  </a:lnTo>
                  <a:lnTo>
                    <a:pt x="492" y="1553"/>
                  </a:lnTo>
                  <a:lnTo>
                    <a:pt x="515" y="1585"/>
                  </a:lnTo>
                  <a:lnTo>
                    <a:pt x="534" y="1619"/>
                  </a:lnTo>
                  <a:lnTo>
                    <a:pt x="548" y="1656"/>
                  </a:lnTo>
                  <a:lnTo>
                    <a:pt x="557" y="1696"/>
                  </a:lnTo>
                  <a:lnTo>
                    <a:pt x="560" y="1738"/>
                  </a:lnTo>
                  <a:lnTo>
                    <a:pt x="2101" y="1738"/>
                  </a:lnTo>
                  <a:lnTo>
                    <a:pt x="2122" y="1740"/>
                  </a:lnTo>
                  <a:lnTo>
                    <a:pt x="2142" y="1749"/>
                  </a:lnTo>
                  <a:lnTo>
                    <a:pt x="2160" y="1762"/>
                  </a:lnTo>
                  <a:lnTo>
                    <a:pt x="2173" y="1778"/>
                  </a:lnTo>
                  <a:lnTo>
                    <a:pt x="2181" y="1799"/>
                  </a:lnTo>
                  <a:lnTo>
                    <a:pt x="2184" y="1821"/>
                  </a:lnTo>
                  <a:lnTo>
                    <a:pt x="2184" y="1933"/>
                  </a:lnTo>
                  <a:lnTo>
                    <a:pt x="2181" y="1955"/>
                  </a:lnTo>
                  <a:lnTo>
                    <a:pt x="2173" y="1976"/>
                  </a:lnTo>
                  <a:lnTo>
                    <a:pt x="2160" y="1992"/>
                  </a:lnTo>
                  <a:lnTo>
                    <a:pt x="2142" y="2005"/>
                  </a:lnTo>
                  <a:lnTo>
                    <a:pt x="2122" y="2014"/>
                  </a:lnTo>
                  <a:lnTo>
                    <a:pt x="2101" y="2018"/>
                  </a:lnTo>
                  <a:lnTo>
                    <a:pt x="168" y="2018"/>
                  </a:lnTo>
                  <a:lnTo>
                    <a:pt x="137" y="2014"/>
                  </a:lnTo>
                  <a:lnTo>
                    <a:pt x="109" y="2006"/>
                  </a:lnTo>
                  <a:lnTo>
                    <a:pt x="83" y="1994"/>
                  </a:lnTo>
                  <a:lnTo>
                    <a:pt x="60" y="1978"/>
                  </a:lnTo>
                  <a:lnTo>
                    <a:pt x="40" y="1957"/>
                  </a:lnTo>
                  <a:lnTo>
                    <a:pt x="23" y="1934"/>
                  </a:lnTo>
                  <a:lnTo>
                    <a:pt x="10" y="1908"/>
                  </a:lnTo>
                  <a:lnTo>
                    <a:pt x="3" y="1879"/>
                  </a:lnTo>
                  <a:lnTo>
                    <a:pt x="0" y="1850"/>
                  </a:lnTo>
                  <a:lnTo>
                    <a:pt x="0" y="170"/>
                  </a:lnTo>
                  <a:lnTo>
                    <a:pt x="3" y="139"/>
                  </a:lnTo>
                  <a:lnTo>
                    <a:pt x="10" y="110"/>
                  </a:lnTo>
                  <a:lnTo>
                    <a:pt x="23" y="84"/>
                  </a:lnTo>
                  <a:lnTo>
                    <a:pt x="40" y="61"/>
                  </a:lnTo>
                  <a:lnTo>
                    <a:pt x="60" y="40"/>
                  </a:lnTo>
                  <a:lnTo>
                    <a:pt x="83" y="24"/>
                  </a:lnTo>
                  <a:lnTo>
                    <a:pt x="109" y="12"/>
                  </a:lnTo>
                  <a:lnTo>
                    <a:pt x="137" y="4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6" name="Freeform 27">
              <a:extLst>
                <a:ext uri="{FF2B5EF4-FFF2-40B4-BE49-F238E27FC236}">
                  <a16:creationId xmlns:a16="http://schemas.microsoft.com/office/drawing/2014/main" id="{B2FD585B-89B5-4AB4-A22F-B28CAC624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81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" name="Freeform 28">
              <a:extLst>
                <a:ext uri="{FF2B5EF4-FFF2-40B4-BE49-F238E27FC236}">
                  <a16:creationId xmlns:a16="http://schemas.microsoft.com/office/drawing/2014/main" id="{50897405-8558-47D4-9769-C5120F618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17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8" name="Freeform 29">
              <a:extLst>
                <a:ext uri="{FF2B5EF4-FFF2-40B4-BE49-F238E27FC236}">
                  <a16:creationId xmlns:a16="http://schemas.microsoft.com/office/drawing/2014/main" id="{B3AF2608-E20C-4322-B2AF-4A5B1301A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253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72" name="Text Box 2">
            <a:extLst>
              <a:ext uri="{FF2B5EF4-FFF2-40B4-BE49-F238E27FC236}">
                <a16:creationId xmlns:a16="http://schemas.microsoft.com/office/drawing/2014/main" id="{150A5A9B-3C8E-4A26-87B6-BC3A27B84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8458" y="2793999"/>
            <a:ext cx="1563768" cy="42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just" defTabSz="609585" fontAlgn="base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</a:pPr>
            <a:r>
              <a:rPr lang="es-CO" altLang="es-CO" sz="2133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350 </a:t>
            </a:r>
            <a:r>
              <a:rPr lang="es-CO" altLang="es-CO" sz="1600" dirty="0">
                <a:solidFill>
                  <a:srgbClr val="253D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Asistentes</a:t>
            </a:r>
          </a:p>
        </p:txBody>
      </p:sp>
      <p:sp>
        <p:nvSpPr>
          <p:cNvPr id="74" name="object 4">
            <a:extLst>
              <a:ext uri="{FF2B5EF4-FFF2-40B4-BE49-F238E27FC236}">
                <a16:creationId xmlns:a16="http://schemas.microsoft.com/office/drawing/2014/main" id="{6972C601-44FF-4F96-8F38-4C8D2322E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338" y="4824799"/>
            <a:ext cx="301699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000" dirty="0" err="1">
                <a:solidFill>
                  <a:schemeClr val="accent1"/>
                </a:solidFill>
                <a:latin typeface="AmpleSoft-Bold"/>
                <a:cs typeface="Calibri" panose="020F0502020204030204" pitchFamily="34" charset="0"/>
              </a:rPr>
              <a:t>Qualinn</a:t>
            </a:r>
            <a:r>
              <a:rPr lang="es-CO" altLang="es-CO" sz="2000" dirty="0">
                <a:solidFill>
                  <a:schemeClr val="accent1"/>
                </a:solidFill>
                <a:latin typeface="AmpleSoft-Bold"/>
                <a:cs typeface="Calibri" panose="020F0502020204030204" pitchFamily="34" charset="0"/>
              </a:rPr>
              <a:t> Simposio de Innovación en Excelencia Clínica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BE32C0A-734D-4B48-A04F-BB6E722404C8}"/>
              </a:ext>
            </a:extLst>
          </p:cNvPr>
          <p:cNvSpPr/>
          <p:nvPr/>
        </p:nvSpPr>
        <p:spPr>
          <a:xfrm>
            <a:off x="3541244" y="4748230"/>
            <a:ext cx="51109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17" lvl="1" indent="0" algn="just" defTabSz="609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CO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Difundir conocimiento que dinamice las relaciones entre los equipos de trabajo de las clínicas, empresas farmacéuticas, universidades, científicos, investigadores y proveedores interesados en explorar oportunidades de colaboración que mejoren la atención médica y el desarrollo de nuevos negocios</a:t>
            </a:r>
            <a:endParaRPr lang="es-ES_tradnl" sz="16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5" name="Conector recto 74">
            <a:extLst>
              <a:ext uri="{FF2B5EF4-FFF2-40B4-BE49-F238E27FC236}">
                <a16:creationId xmlns:a16="http://schemas.microsoft.com/office/drawing/2014/main" id="{6008C9BE-8068-422A-9875-02CDFE79C8B7}"/>
              </a:ext>
            </a:extLst>
          </p:cNvPr>
          <p:cNvCxnSpPr>
            <a:cxnSpLocks/>
          </p:cNvCxnSpPr>
          <p:nvPr/>
        </p:nvCxnSpPr>
        <p:spPr>
          <a:xfrm flipV="1">
            <a:off x="3385113" y="4584962"/>
            <a:ext cx="7862607" cy="1"/>
          </a:xfrm>
          <a:prstGeom prst="line">
            <a:avLst/>
          </a:prstGeom>
          <a:ln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object 4">
            <a:extLst>
              <a:ext uri="{FF2B5EF4-FFF2-40B4-BE49-F238E27FC236}">
                <a16:creationId xmlns:a16="http://schemas.microsoft.com/office/drawing/2014/main" id="{50D90B2E-A3F8-4762-ADB1-A13022D6B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2319" y="1486426"/>
            <a:ext cx="73283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8127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O" altLang="es-CO" sz="3200" noProof="0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Eventos técnicos Iniciativas </a:t>
            </a:r>
            <a:r>
              <a:rPr lang="es-CO" altLang="es-CO" sz="3200" noProof="0" dirty="0" err="1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Cluster</a:t>
            </a:r>
            <a:endParaRPr kumimoji="0" lang="es-CO" altLang="es-CO" sz="3200" b="0" i="0" u="none" strike="noStrike" kern="1200" cap="none" spc="0" normalizeH="0" baseline="0" noProof="0" dirty="0">
              <a:ln>
                <a:noFill/>
              </a:ln>
              <a:solidFill>
                <a:srgbClr val="FF0353"/>
              </a:solidFill>
              <a:effectLst/>
              <a:uLnTx/>
              <a:uFillTx/>
              <a:latin typeface="AmpleSoft-Bold"/>
              <a:cs typeface="Calibri" panose="020F0502020204030204" pitchFamily="34" charset="0"/>
            </a:endParaRPr>
          </a:p>
        </p:txBody>
      </p:sp>
      <p:grpSp>
        <p:nvGrpSpPr>
          <p:cNvPr id="77" name="Group 155">
            <a:extLst>
              <a:ext uri="{FF2B5EF4-FFF2-40B4-BE49-F238E27FC236}">
                <a16:creationId xmlns:a16="http://schemas.microsoft.com/office/drawing/2014/main" id="{BC9B3D46-7991-4C49-AA3F-3CA1658D1E7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974221" y="5593899"/>
            <a:ext cx="281095" cy="281095"/>
            <a:chOff x="3291" y="2116"/>
            <a:chExt cx="480" cy="480"/>
          </a:xfrm>
          <a:solidFill>
            <a:schemeClr val="accent5"/>
          </a:solidFill>
        </p:grpSpPr>
        <p:sp>
          <p:nvSpPr>
            <p:cNvPr id="78" name="Freeform 157">
              <a:extLst>
                <a:ext uri="{FF2B5EF4-FFF2-40B4-BE49-F238E27FC236}">
                  <a16:creationId xmlns:a16="http://schemas.microsoft.com/office/drawing/2014/main" id="{C760396A-D85C-42E4-B189-BDB9B07E0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158">
              <a:extLst>
                <a:ext uri="{FF2B5EF4-FFF2-40B4-BE49-F238E27FC236}">
                  <a16:creationId xmlns:a16="http://schemas.microsoft.com/office/drawing/2014/main" id="{8418C9FF-FCAC-4B14-90F9-9B48200AA6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0" name="Rectángulo 79">
            <a:extLst>
              <a:ext uri="{FF2B5EF4-FFF2-40B4-BE49-F238E27FC236}">
                <a16:creationId xmlns:a16="http://schemas.microsoft.com/office/drawing/2014/main" id="{A978D20E-CFE9-460E-AF9A-F0EB321B9C2C}"/>
              </a:ext>
            </a:extLst>
          </p:cNvPr>
          <p:cNvSpPr/>
          <p:nvPr/>
        </p:nvSpPr>
        <p:spPr>
          <a:xfrm>
            <a:off x="9239841" y="5571387"/>
            <a:ext cx="22895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$167,0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sp>
        <p:nvSpPr>
          <p:cNvPr id="81" name="Rectángulo 80">
            <a:extLst>
              <a:ext uri="{FF2B5EF4-FFF2-40B4-BE49-F238E27FC236}">
                <a16:creationId xmlns:a16="http://schemas.microsoft.com/office/drawing/2014/main" id="{A14553BC-5E91-4804-8AD8-D2E4DB4A7BA4}"/>
              </a:ext>
            </a:extLst>
          </p:cNvPr>
          <p:cNvSpPr/>
          <p:nvPr/>
        </p:nvSpPr>
        <p:spPr>
          <a:xfrm>
            <a:off x="9223319" y="5858851"/>
            <a:ext cx="24914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$130,0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ingreso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grpSp>
        <p:nvGrpSpPr>
          <p:cNvPr id="82" name="Group 22">
            <a:extLst>
              <a:ext uri="{FF2B5EF4-FFF2-40B4-BE49-F238E27FC236}">
                <a16:creationId xmlns:a16="http://schemas.microsoft.com/office/drawing/2014/main" id="{85147A6B-D0C1-4C5F-ADA7-CC8A76E15FF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974981" y="5940420"/>
            <a:ext cx="294290" cy="201098"/>
            <a:chOff x="2699" y="1093"/>
            <a:chExt cx="480" cy="328"/>
          </a:xfrm>
          <a:solidFill>
            <a:schemeClr val="accent5"/>
          </a:solidFill>
        </p:grpSpPr>
        <p:sp>
          <p:nvSpPr>
            <p:cNvPr id="83" name="Freeform 24">
              <a:extLst>
                <a:ext uri="{FF2B5EF4-FFF2-40B4-BE49-F238E27FC236}">
                  <a16:creationId xmlns:a16="http://schemas.microsoft.com/office/drawing/2014/main" id="{E73B9CAE-1EDD-446D-8ABA-A5EE3623A0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1" y="1161"/>
              <a:ext cx="152" cy="152"/>
            </a:xfrm>
            <a:custGeom>
              <a:avLst/>
              <a:gdLst>
                <a:gd name="T0" fmla="*/ 495 w 1064"/>
                <a:gd name="T1" fmla="*/ 283 h 1064"/>
                <a:gd name="T2" fmla="*/ 426 w 1064"/>
                <a:gd name="T3" fmla="*/ 303 h 1064"/>
                <a:gd name="T4" fmla="*/ 367 w 1064"/>
                <a:gd name="T5" fmla="*/ 342 h 1064"/>
                <a:gd name="T6" fmla="*/ 321 w 1064"/>
                <a:gd name="T7" fmla="*/ 395 h 1064"/>
                <a:gd name="T8" fmla="*/ 290 w 1064"/>
                <a:gd name="T9" fmla="*/ 459 h 1064"/>
                <a:gd name="T10" fmla="*/ 280 w 1064"/>
                <a:gd name="T11" fmla="*/ 533 h 1064"/>
                <a:gd name="T12" fmla="*/ 290 w 1064"/>
                <a:gd name="T13" fmla="*/ 605 h 1064"/>
                <a:gd name="T14" fmla="*/ 321 w 1064"/>
                <a:gd name="T15" fmla="*/ 669 h 1064"/>
                <a:gd name="T16" fmla="*/ 367 w 1064"/>
                <a:gd name="T17" fmla="*/ 722 h 1064"/>
                <a:gd name="T18" fmla="*/ 426 w 1064"/>
                <a:gd name="T19" fmla="*/ 761 h 1064"/>
                <a:gd name="T20" fmla="*/ 495 w 1064"/>
                <a:gd name="T21" fmla="*/ 781 h 1064"/>
                <a:gd name="T22" fmla="*/ 569 w 1064"/>
                <a:gd name="T23" fmla="*/ 781 h 1064"/>
                <a:gd name="T24" fmla="*/ 638 w 1064"/>
                <a:gd name="T25" fmla="*/ 761 h 1064"/>
                <a:gd name="T26" fmla="*/ 697 w 1064"/>
                <a:gd name="T27" fmla="*/ 722 h 1064"/>
                <a:gd name="T28" fmla="*/ 743 w 1064"/>
                <a:gd name="T29" fmla="*/ 669 h 1064"/>
                <a:gd name="T30" fmla="*/ 774 w 1064"/>
                <a:gd name="T31" fmla="*/ 605 h 1064"/>
                <a:gd name="T32" fmla="*/ 784 w 1064"/>
                <a:gd name="T33" fmla="*/ 533 h 1064"/>
                <a:gd name="T34" fmla="*/ 774 w 1064"/>
                <a:gd name="T35" fmla="*/ 459 h 1064"/>
                <a:gd name="T36" fmla="*/ 743 w 1064"/>
                <a:gd name="T37" fmla="*/ 395 h 1064"/>
                <a:gd name="T38" fmla="*/ 697 w 1064"/>
                <a:gd name="T39" fmla="*/ 342 h 1064"/>
                <a:gd name="T40" fmla="*/ 638 w 1064"/>
                <a:gd name="T41" fmla="*/ 303 h 1064"/>
                <a:gd name="T42" fmla="*/ 569 w 1064"/>
                <a:gd name="T43" fmla="*/ 283 h 1064"/>
                <a:gd name="T44" fmla="*/ 533 w 1064"/>
                <a:gd name="T45" fmla="*/ 0 h 1064"/>
                <a:gd name="T46" fmla="*/ 646 w 1064"/>
                <a:gd name="T47" fmla="*/ 12 h 1064"/>
                <a:gd name="T48" fmla="*/ 751 w 1064"/>
                <a:gd name="T49" fmla="*/ 48 h 1064"/>
                <a:gd name="T50" fmla="*/ 846 w 1064"/>
                <a:gd name="T51" fmla="*/ 103 h 1064"/>
                <a:gd name="T52" fmla="*/ 927 w 1064"/>
                <a:gd name="T53" fmla="*/ 176 h 1064"/>
                <a:gd name="T54" fmla="*/ 992 w 1064"/>
                <a:gd name="T55" fmla="*/ 264 h 1064"/>
                <a:gd name="T56" fmla="*/ 1037 w 1064"/>
                <a:gd name="T57" fmla="*/ 365 h 1064"/>
                <a:gd name="T58" fmla="*/ 1061 w 1064"/>
                <a:gd name="T59" fmla="*/ 474 h 1064"/>
                <a:gd name="T60" fmla="*/ 1061 w 1064"/>
                <a:gd name="T61" fmla="*/ 590 h 1064"/>
                <a:gd name="T62" fmla="*/ 1037 w 1064"/>
                <a:gd name="T63" fmla="*/ 699 h 1064"/>
                <a:gd name="T64" fmla="*/ 992 w 1064"/>
                <a:gd name="T65" fmla="*/ 800 h 1064"/>
                <a:gd name="T66" fmla="*/ 927 w 1064"/>
                <a:gd name="T67" fmla="*/ 888 h 1064"/>
                <a:gd name="T68" fmla="*/ 846 w 1064"/>
                <a:gd name="T69" fmla="*/ 961 h 1064"/>
                <a:gd name="T70" fmla="*/ 751 w 1064"/>
                <a:gd name="T71" fmla="*/ 1016 h 1064"/>
                <a:gd name="T72" fmla="*/ 646 w 1064"/>
                <a:gd name="T73" fmla="*/ 1052 h 1064"/>
                <a:gd name="T74" fmla="*/ 533 w 1064"/>
                <a:gd name="T75" fmla="*/ 1064 h 1064"/>
                <a:gd name="T76" fmla="*/ 418 w 1064"/>
                <a:gd name="T77" fmla="*/ 1052 h 1064"/>
                <a:gd name="T78" fmla="*/ 313 w 1064"/>
                <a:gd name="T79" fmla="*/ 1016 h 1064"/>
                <a:gd name="T80" fmla="*/ 218 w 1064"/>
                <a:gd name="T81" fmla="*/ 961 h 1064"/>
                <a:gd name="T82" fmla="*/ 137 w 1064"/>
                <a:gd name="T83" fmla="*/ 888 h 1064"/>
                <a:gd name="T84" fmla="*/ 72 w 1064"/>
                <a:gd name="T85" fmla="*/ 800 h 1064"/>
                <a:gd name="T86" fmla="*/ 27 w 1064"/>
                <a:gd name="T87" fmla="*/ 699 h 1064"/>
                <a:gd name="T88" fmla="*/ 3 w 1064"/>
                <a:gd name="T89" fmla="*/ 590 h 1064"/>
                <a:gd name="T90" fmla="*/ 3 w 1064"/>
                <a:gd name="T91" fmla="*/ 474 h 1064"/>
                <a:gd name="T92" fmla="*/ 27 w 1064"/>
                <a:gd name="T93" fmla="*/ 365 h 1064"/>
                <a:gd name="T94" fmla="*/ 72 w 1064"/>
                <a:gd name="T95" fmla="*/ 264 h 1064"/>
                <a:gd name="T96" fmla="*/ 137 w 1064"/>
                <a:gd name="T97" fmla="*/ 176 h 1064"/>
                <a:gd name="T98" fmla="*/ 218 w 1064"/>
                <a:gd name="T99" fmla="*/ 103 h 1064"/>
                <a:gd name="T100" fmla="*/ 313 w 1064"/>
                <a:gd name="T101" fmla="*/ 48 h 1064"/>
                <a:gd name="T102" fmla="*/ 418 w 1064"/>
                <a:gd name="T103" fmla="*/ 12 h 1064"/>
                <a:gd name="T104" fmla="*/ 533 w 1064"/>
                <a:gd name="T105" fmla="*/ 0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64" h="1064">
                  <a:moveTo>
                    <a:pt x="533" y="280"/>
                  </a:moveTo>
                  <a:lnTo>
                    <a:pt x="495" y="283"/>
                  </a:lnTo>
                  <a:lnTo>
                    <a:pt x="459" y="290"/>
                  </a:lnTo>
                  <a:lnTo>
                    <a:pt x="426" y="303"/>
                  </a:lnTo>
                  <a:lnTo>
                    <a:pt x="395" y="321"/>
                  </a:lnTo>
                  <a:lnTo>
                    <a:pt x="367" y="342"/>
                  </a:lnTo>
                  <a:lnTo>
                    <a:pt x="342" y="367"/>
                  </a:lnTo>
                  <a:lnTo>
                    <a:pt x="321" y="395"/>
                  </a:lnTo>
                  <a:lnTo>
                    <a:pt x="303" y="426"/>
                  </a:lnTo>
                  <a:lnTo>
                    <a:pt x="290" y="459"/>
                  </a:lnTo>
                  <a:lnTo>
                    <a:pt x="283" y="495"/>
                  </a:lnTo>
                  <a:lnTo>
                    <a:pt x="280" y="533"/>
                  </a:lnTo>
                  <a:lnTo>
                    <a:pt x="283" y="569"/>
                  </a:lnTo>
                  <a:lnTo>
                    <a:pt x="290" y="605"/>
                  </a:lnTo>
                  <a:lnTo>
                    <a:pt x="303" y="638"/>
                  </a:lnTo>
                  <a:lnTo>
                    <a:pt x="321" y="669"/>
                  </a:lnTo>
                  <a:lnTo>
                    <a:pt x="342" y="697"/>
                  </a:lnTo>
                  <a:lnTo>
                    <a:pt x="367" y="722"/>
                  </a:lnTo>
                  <a:lnTo>
                    <a:pt x="395" y="743"/>
                  </a:lnTo>
                  <a:lnTo>
                    <a:pt x="426" y="761"/>
                  </a:lnTo>
                  <a:lnTo>
                    <a:pt x="459" y="774"/>
                  </a:lnTo>
                  <a:lnTo>
                    <a:pt x="495" y="781"/>
                  </a:lnTo>
                  <a:lnTo>
                    <a:pt x="533" y="784"/>
                  </a:lnTo>
                  <a:lnTo>
                    <a:pt x="569" y="781"/>
                  </a:lnTo>
                  <a:lnTo>
                    <a:pt x="605" y="774"/>
                  </a:lnTo>
                  <a:lnTo>
                    <a:pt x="638" y="761"/>
                  </a:lnTo>
                  <a:lnTo>
                    <a:pt x="669" y="743"/>
                  </a:lnTo>
                  <a:lnTo>
                    <a:pt x="697" y="722"/>
                  </a:lnTo>
                  <a:lnTo>
                    <a:pt x="722" y="697"/>
                  </a:lnTo>
                  <a:lnTo>
                    <a:pt x="743" y="669"/>
                  </a:lnTo>
                  <a:lnTo>
                    <a:pt x="761" y="638"/>
                  </a:lnTo>
                  <a:lnTo>
                    <a:pt x="774" y="605"/>
                  </a:lnTo>
                  <a:lnTo>
                    <a:pt x="781" y="569"/>
                  </a:lnTo>
                  <a:lnTo>
                    <a:pt x="784" y="533"/>
                  </a:lnTo>
                  <a:lnTo>
                    <a:pt x="781" y="495"/>
                  </a:lnTo>
                  <a:lnTo>
                    <a:pt x="774" y="459"/>
                  </a:lnTo>
                  <a:lnTo>
                    <a:pt x="761" y="426"/>
                  </a:lnTo>
                  <a:lnTo>
                    <a:pt x="743" y="395"/>
                  </a:lnTo>
                  <a:lnTo>
                    <a:pt x="722" y="367"/>
                  </a:lnTo>
                  <a:lnTo>
                    <a:pt x="697" y="342"/>
                  </a:lnTo>
                  <a:lnTo>
                    <a:pt x="669" y="321"/>
                  </a:lnTo>
                  <a:lnTo>
                    <a:pt x="638" y="303"/>
                  </a:lnTo>
                  <a:lnTo>
                    <a:pt x="605" y="290"/>
                  </a:lnTo>
                  <a:lnTo>
                    <a:pt x="569" y="283"/>
                  </a:lnTo>
                  <a:lnTo>
                    <a:pt x="533" y="280"/>
                  </a:lnTo>
                  <a:close/>
                  <a:moveTo>
                    <a:pt x="533" y="0"/>
                  </a:moveTo>
                  <a:lnTo>
                    <a:pt x="590" y="3"/>
                  </a:lnTo>
                  <a:lnTo>
                    <a:pt x="646" y="12"/>
                  </a:lnTo>
                  <a:lnTo>
                    <a:pt x="699" y="27"/>
                  </a:lnTo>
                  <a:lnTo>
                    <a:pt x="751" y="48"/>
                  </a:lnTo>
                  <a:lnTo>
                    <a:pt x="800" y="72"/>
                  </a:lnTo>
                  <a:lnTo>
                    <a:pt x="846" y="103"/>
                  </a:lnTo>
                  <a:lnTo>
                    <a:pt x="888" y="137"/>
                  </a:lnTo>
                  <a:lnTo>
                    <a:pt x="927" y="176"/>
                  </a:lnTo>
                  <a:lnTo>
                    <a:pt x="961" y="218"/>
                  </a:lnTo>
                  <a:lnTo>
                    <a:pt x="992" y="264"/>
                  </a:lnTo>
                  <a:lnTo>
                    <a:pt x="1016" y="313"/>
                  </a:lnTo>
                  <a:lnTo>
                    <a:pt x="1037" y="365"/>
                  </a:lnTo>
                  <a:lnTo>
                    <a:pt x="1052" y="418"/>
                  </a:lnTo>
                  <a:lnTo>
                    <a:pt x="1061" y="474"/>
                  </a:lnTo>
                  <a:lnTo>
                    <a:pt x="1064" y="533"/>
                  </a:lnTo>
                  <a:lnTo>
                    <a:pt x="1061" y="590"/>
                  </a:lnTo>
                  <a:lnTo>
                    <a:pt x="1052" y="646"/>
                  </a:lnTo>
                  <a:lnTo>
                    <a:pt x="1037" y="699"/>
                  </a:lnTo>
                  <a:lnTo>
                    <a:pt x="1016" y="751"/>
                  </a:lnTo>
                  <a:lnTo>
                    <a:pt x="992" y="800"/>
                  </a:lnTo>
                  <a:lnTo>
                    <a:pt x="961" y="846"/>
                  </a:lnTo>
                  <a:lnTo>
                    <a:pt x="927" y="888"/>
                  </a:lnTo>
                  <a:lnTo>
                    <a:pt x="888" y="927"/>
                  </a:lnTo>
                  <a:lnTo>
                    <a:pt x="846" y="961"/>
                  </a:lnTo>
                  <a:lnTo>
                    <a:pt x="800" y="992"/>
                  </a:lnTo>
                  <a:lnTo>
                    <a:pt x="751" y="1016"/>
                  </a:lnTo>
                  <a:lnTo>
                    <a:pt x="699" y="1037"/>
                  </a:lnTo>
                  <a:lnTo>
                    <a:pt x="646" y="1052"/>
                  </a:lnTo>
                  <a:lnTo>
                    <a:pt x="590" y="1061"/>
                  </a:lnTo>
                  <a:lnTo>
                    <a:pt x="533" y="1064"/>
                  </a:lnTo>
                  <a:lnTo>
                    <a:pt x="474" y="1061"/>
                  </a:lnTo>
                  <a:lnTo>
                    <a:pt x="418" y="1052"/>
                  </a:lnTo>
                  <a:lnTo>
                    <a:pt x="365" y="1037"/>
                  </a:lnTo>
                  <a:lnTo>
                    <a:pt x="313" y="1016"/>
                  </a:lnTo>
                  <a:lnTo>
                    <a:pt x="264" y="992"/>
                  </a:lnTo>
                  <a:lnTo>
                    <a:pt x="218" y="961"/>
                  </a:lnTo>
                  <a:lnTo>
                    <a:pt x="176" y="927"/>
                  </a:lnTo>
                  <a:lnTo>
                    <a:pt x="137" y="888"/>
                  </a:lnTo>
                  <a:lnTo>
                    <a:pt x="103" y="846"/>
                  </a:lnTo>
                  <a:lnTo>
                    <a:pt x="72" y="800"/>
                  </a:lnTo>
                  <a:lnTo>
                    <a:pt x="48" y="751"/>
                  </a:lnTo>
                  <a:lnTo>
                    <a:pt x="27" y="699"/>
                  </a:lnTo>
                  <a:lnTo>
                    <a:pt x="12" y="646"/>
                  </a:lnTo>
                  <a:lnTo>
                    <a:pt x="3" y="590"/>
                  </a:lnTo>
                  <a:lnTo>
                    <a:pt x="0" y="533"/>
                  </a:lnTo>
                  <a:lnTo>
                    <a:pt x="3" y="474"/>
                  </a:lnTo>
                  <a:lnTo>
                    <a:pt x="12" y="418"/>
                  </a:lnTo>
                  <a:lnTo>
                    <a:pt x="27" y="365"/>
                  </a:lnTo>
                  <a:lnTo>
                    <a:pt x="48" y="313"/>
                  </a:lnTo>
                  <a:lnTo>
                    <a:pt x="72" y="264"/>
                  </a:lnTo>
                  <a:lnTo>
                    <a:pt x="103" y="218"/>
                  </a:lnTo>
                  <a:lnTo>
                    <a:pt x="137" y="176"/>
                  </a:lnTo>
                  <a:lnTo>
                    <a:pt x="176" y="137"/>
                  </a:lnTo>
                  <a:lnTo>
                    <a:pt x="218" y="103"/>
                  </a:lnTo>
                  <a:lnTo>
                    <a:pt x="264" y="72"/>
                  </a:lnTo>
                  <a:lnTo>
                    <a:pt x="313" y="48"/>
                  </a:lnTo>
                  <a:lnTo>
                    <a:pt x="365" y="27"/>
                  </a:lnTo>
                  <a:lnTo>
                    <a:pt x="418" y="12"/>
                  </a:lnTo>
                  <a:lnTo>
                    <a:pt x="474" y="3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4" name="Freeform 25">
              <a:extLst>
                <a:ext uri="{FF2B5EF4-FFF2-40B4-BE49-F238E27FC236}">
                  <a16:creationId xmlns:a16="http://schemas.microsoft.com/office/drawing/2014/main" id="{F6C47102-EBF7-46E8-ADE1-4663B33CDE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" y="1213"/>
              <a:ext cx="56" cy="56"/>
            </a:xfrm>
            <a:custGeom>
              <a:avLst/>
              <a:gdLst>
                <a:gd name="T0" fmla="*/ 197 w 392"/>
                <a:gd name="T1" fmla="*/ 0 h 392"/>
                <a:gd name="T2" fmla="*/ 231 w 392"/>
                <a:gd name="T3" fmla="*/ 3 h 392"/>
                <a:gd name="T4" fmla="*/ 265 w 392"/>
                <a:gd name="T5" fmla="*/ 12 h 392"/>
                <a:gd name="T6" fmla="*/ 295 w 392"/>
                <a:gd name="T7" fmla="*/ 26 h 392"/>
                <a:gd name="T8" fmla="*/ 323 w 392"/>
                <a:gd name="T9" fmla="*/ 45 h 392"/>
                <a:gd name="T10" fmla="*/ 346 w 392"/>
                <a:gd name="T11" fmla="*/ 69 h 392"/>
                <a:gd name="T12" fmla="*/ 366 w 392"/>
                <a:gd name="T13" fmla="*/ 96 h 392"/>
                <a:gd name="T14" fmla="*/ 380 w 392"/>
                <a:gd name="T15" fmla="*/ 127 h 392"/>
                <a:gd name="T16" fmla="*/ 389 w 392"/>
                <a:gd name="T17" fmla="*/ 159 h 392"/>
                <a:gd name="T18" fmla="*/ 392 w 392"/>
                <a:gd name="T19" fmla="*/ 195 h 392"/>
                <a:gd name="T20" fmla="*/ 389 w 392"/>
                <a:gd name="T21" fmla="*/ 231 h 392"/>
                <a:gd name="T22" fmla="*/ 380 w 392"/>
                <a:gd name="T23" fmla="*/ 263 h 392"/>
                <a:gd name="T24" fmla="*/ 366 w 392"/>
                <a:gd name="T25" fmla="*/ 294 h 392"/>
                <a:gd name="T26" fmla="*/ 346 w 392"/>
                <a:gd name="T27" fmla="*/ 321 h 392"/>
                <a:gd name="T28" fmla="*/ 323 w 392"/>
                <a:gd name="T29" fmla="*/ 345 h 392"/>
                <a:gd name="T30" fmla="*/ 295 w 392"/>
                <a:gd name="T31" fmla="*/ 364 h 392"/>
                <a:gd name="T32" fmla="*/ 265 w 392"/>
                <a:gd name="T33" fmla="*/ 378 h 392"/>
                <a:gd name="T34" fmla="*/ 231 w 392"/>
                <a:gd name="T35" fmla="*/ 387 h 392"/>
                <a:gd name="T36" fmla="*/ 197 w 392"/>
                <a:gd name="T37" fmla="*/ 392 h 392"/>
                <a:gd name="T38" fmla="*/ 161 w 392"/>
                <a:gd name="T39" fmla="*/ 387 h 392"/>
                <a:gd name="T40" fmla="*/ 127 w 392"/>
                <a:gd name="T41" fmla="*/ 378 h 392"/>
                <a:gd name="T42" fmla="*/ 97 w 392"/>
                <a:gd name="T43" fmla="*/ 364 h 392"/>
                <a:gd name="T44" fmla="*/ 69 w 392"/>
                <a:gd name="T45" fmla="*/ 345 h 392"/>
                <a:gd name="T46" fmla="*/ 46 w 392"/>
                <a:gd name="T47" fmla="*/ 321 h 392"/>
                <a:gd name="T48" fmla="*/ 26 w 392"/>
                <a:gd name="T49" fmla="*/ 294 h 392"/>
                <a:gd name="T50" fmla="*/ 12 w 392"/>
                <a:gd name="T51" fmla="*/ 263 h 392"/>
                <a:gd name="T52" fmla="*/ 3 w 392"/>
                <a:gd name="T53" fmla="*/ 231 h 392"/>
                <a:gd name="T54" fmla="*/ 0 w 392"/>
                <a:gd name="T55" fmla="*/ 195 h 392"/>
                <a:gd name="T56" fmla="*/ 3 w 392"/>
                <a:gd name="T57" fmla="*/ 159 h 392"/>
                <a:gd name="T58" fmla="*/ 12 w 392"/>
                <a:gd name="T59" fmla="*/ 127 h 392"/>
                <a:gd name="T60" fmla="*/ 26 w 392"/>
                <a:gd name="T61" fmla="*/ 96 h 392"/>
                <a:gd name="T62" fmla="*/ 46 w 392"/>
                <a:gd name="T63" fmla="*/ 69 h 392"/>
                <a:gd name="T64" fmla="*/ 69 w 392"/>
                <a:gd name="T65" fmla="*/ 45 h 392"/>
                <a:gd name="T66" fmla="*/ 97 w 392"/>
                <a:gd name="T67" fmla="*/ 26 h 392"/>
                <a:gd name="T68" fmla="*/ 127 w 392"/>
                <a:gd name="T69" fmla="*/ 12 h 392"/>
                <a:gd name="T70" fmla="*/ 161 w 392"/>
                <a:gd name="T71" fmla="*/ 3 h 392"/>
                <a:gd name="T72" fmla="*/ 197 w 392"/>
                <a:gd name="T73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2" h="392">
                  <a:moveTo>
                    <a:pt x="197" y="0"/>
                  </a:moveTo>
                  <a:lnTo>
                    <a:pt x="231" y="3"/>
                  </a:lnTo>
                  <a:lnTo>
                    <a:pt x="265" y="12"/>
                  </a:lnTo>
                  <a:lnTo>
                    <a:pt x="295" y="26"/>
                  </a:lnTo>
                  <a:lnTo>
                    <a:pt x="323" y="45"/>
                  </a:lnTo>
                  <a:lnTo>
                    <a:pt x="346" y="69"/>
                  </a:lnTo>
                  <a:lnTo>
                    <a:pt x="366" y="96"/>
                  </a:lnTo>
                  <a:lnTo>
                    <a:pt x="380" y="127"/>
                  </a:lnTo>
                  <a:lnTo>
                    <a:pt x="389" y="159"/>
                  </a:lnTo>
                  <a:lnTo>
                    <a:pt x="392" y="195"/>
                  </a:lnTo>
                  <a:lnTo>
                    <a:pt x="389" y="231"/>
                  </a:lnTo>
                  <a:lnTo>
                    <a:pt x="380" y="263"/>
                  </a:lnTo>
                  <a:lnTo>
                    <a:pt x="366" y="294"/>
                  </a:lnTo>
                  <a:lnTo>
                    <a:pt x="346" y="321"/>
                  </a:lnTo>
                  <a:lnTo>
                    <a:pt x="323" y="345"/>
                  </a:lnTo>
                  <a:lnTo>
                    <a:pt x="295" y="364"/>
                  </a:lnTo>
                  <a:lnTo>
                    <a:pt x="265" y="378"/>
                  </a:lnTo>
                  <a:lnTo>
                    <a:pt x="231" y="387"/>
                  </a:lnTo>
                  <a:lnTo>
                    <a:pt x="197" y="392"/>
                  </a:lnTo>
                  <a:lnTo>
                    <a:pt x="161" y="387"/>
                  </a:lnTo>
                  <a:lnTo>
                    <a:pt x="127" y="378"/>
                  </a:lnTo>
                  <a:lnTo>
                    <a:pt x="97" y="364"/>
                  </a:lnTo>
                  <a:lnTo>
                    <a:pt x="69" y="345"/>
                  </a:lnTo>
                  <a:lnTo>
                    <a:pt x="46" y="321"/>
                  </a:lnTo>
                  <a:lnTo>
                    <a:pt x="26" y="294"/>
                  </a:lnTo>
                  <a:lnTo>
                    <a:pt x="12" y="263"/>
                  </a:lnTo>
                  <a:lnTo>
                    <a:pt x="3" y="231"/>
                  </a:lnTo>
                  <a:lnTo>
                    <a:pt x="0" y="195"/>
                  </a:lnTo>
                  <a:lnTo>
                    <a:pt x="3" y="159"/>
                  </a:lnTo>
                  <a:lnTo>
                    <a:pt x="12" y="127"/>
                  </a:lnTo>
                  <a:lnTo>
                    <a:pt x="26" y="96"/>
                  </a:lnTo>
                  <a:lnTo>
                    <a:pt x="46" y="69"/>
                  </a:lnTo>
                  <a:lnTo>
                    <a:pt x="69" y="45"/>
                  </a:lnTo>
                  <a:lnTo>
                    <a:pt x="97" y="26"/>
                  </a:lnTo>
                  <a:lnTo>
                    <a:pt x="127" y="12"/>
                  </a:lnTo>
                  <a:lnTo>
                    <a:pt x="161" y="3"/>
                  </a:lnTo>
                  <a:lnTo>
                    <a:pt x="1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5" name="Freeform 26">
              <a:extLst>
                <a:ext uri="{FF2B5EF4-FFF2-40B4-BE49-F238E27FC236}">
                  <a16:creationId xmlns:a16="http://schemas.microsoft.com/office/drawing/2014/main" id="{4624E409-CAC6-45F5-A51C-977CACF05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9" y="1093"/>
              <a:ext cx="432" cy="288"/>
            </a:xfrm>
            <a:custGeom>
              <a:avLst/>
              <a:gdLst>
                <a:gd name="T0" fmla="*/ 2856 w 3024"/>
                <a:gd name="T1" fmla="*/ 0 h 2018"/>
                <a:gd name="T2" fmla="*/ 2915 w 3024"/>
                <a:gd name="T3" fmla="*/ 12 h 2018"/>
                <a:gd name="T4" fmla="*/ 2964 w 3024"/>
                <a:gd name="T5" fmla="*/ 40 h 2018"/>
                <a:gd name="T6" fmla="*/ 3001 w 3024"/>
                <a:gd name="T7" fmla="*/ 84 h 2018"/>
                <a:gd name="T8" fmla="*/ 3021 w 3024"/>
                <a:gd name="T9" fmla="*/ 139 h 2018"/>
                <a:gd name="T10" fmla="*/ 3024 w 3024"/>
                <a:gd name="T11" fmla="*/ 869 h 2018"/>
                <a:gd name="T12" fmla="*/ 3013 w 3024"/>
                <a:gd name="T13" fmla="*/ 912 h 2018"/>
                <a:gd name="T14" fmla="*/ 2982 w 3024"/>
                <a:gd name="T15" fmla="*/ 941 h 2018"/>
                <a:gd name="T16" fmla="*/ 2941 w 3024"/>
                <a:gd name="T17" fmla="*/ 954 h 2018"/>
                <a:gd name="T18" fmla="*/ 2806 w 3024"/>
                <a:gd name="T19" fmla="*/ 950 h 2018"/>
                <a:gd name="T20" fmla="*/ 2768 w 3024"/>
                <a:gd name="T21" fmla="*/ 928 h 2018"/>
                <a:gd name="T22" fmla="*/ 2747 w 3024"/>
                <a:gd name="T23" fmla="*/ 891 h 2018"/>
                <a:gd name="T24" fmla="*/ 2744 w 3024"/>
                <a:gd name="T25" fmla="*/ 562 h 2018"/>
                <a:gd name="T26" fmla="*/ 2664 w 3024"/>
                <a:gd name="T27" fmla="*/ 549 h 2018"/>
                <a:gd name="T28" fmla="*/ 2591 w 3024"/>
                <a:gd name="T29" fmla="*/ 516 h 2018"/>
                <a:gd name="T30" fmla="*/ 2532 w 3024"/>
                <a:gd name="T31" fmla="*/ 465 h 2018"/>
                <a:gd name="T32" fmla="*/ 2490 w 3024"/>
                <a:gd name="T33" fmla="*/ 399 h 2018"/>
                <a:gd name="T34" fmla="*/ 2467 w 3024"/>
                <a:gd name="T35" fmla="*/ 322 h 2018"/>
                <a:gd name="T36" fmla="*/ 560 w 3024"/>
                <a:gd name="T37" fmla="*/ 280 h 2018"/>
                <a:gd name="T38" fmla="*/ 548 w 3024"/>
                <a:gd name="T39" fmla="*/ 362 h 2018"/>
                <a:gd name="T40" fmla="*/ 515 w 3024"/>
                <a:gd name="T41" fmla="*/ 433 h 2018"/>
                <a:gd name="T42" fmla="*/ 463 w 3024"/>
                <a:gd name="T43" fmla="*/ 492 h 2018"/>
                <a:gd name="T44" fmla="*/ 398 w 3024"/>
                <a:gd name="T45" fmla="*/ 535 h 2018"/>
                <a:gd name="T46" fmla="*/ 322 w 3024"/>
                <a:gd name="T47" fmla="*/ 558 h 2018"/>
                <a:gd name="T48" fmla="*/ 280 w 3024"/>
                <a:gd name="T49" fmla="*/ 1458 h 2018"/>
                <a:gd name="T50" fmla="*/ 360 w 3024"/>
                <a:gd name="T51" fmla="*/ 1469 h 2018"/>
                <a:gd name="T52" fmla="*/ 433 w 3024"/>
                <a:gd name="T53" fmla="*/ 1502 h 2018"/>
                <a:gd name="T54" fmla="*/ 492 w 3024"/>
                <a:gd name="T55" fmla="*/ 1553 h 2018"/>
                <a:gd name="T56" fmla="*/ 534 w 3024"/>
                <a:gd name="T57" fmla="*/ 1619 h 2018"/>
                <a:gd name="T58" fmla="*/ 557 w 3024"/>
                <a:gd name="T59" fmla="*/ 1696 h 2018"/>
                <a:gd name="T60" fmla="*/ 2101 w 3024"/>
                <a:gd name="T61" fmla="*/ 1738 h 2018"/>
                <a:gd name="T62" fmla="*/ 2142 w 3024"/>
                <a:gd name="T63" fmla="*/ 1749 h 2018"/>
                <a:gd name="T64" fmla="*/ 2173 w 3024"/>
                <a:gd name="T65" fmla="*/ 1778 h 2018"/>
                <a:gd name="T66" fmla="*/ 2184 w 3024"/>
                <a:gd name="T67" fmla="*/ 1821 h 2018"/>
                <a:gd name="T68" fmla="*/ 2181 w 3024"/>
                <a:gd name="T69" fmla="*/ 1955 h 2018"/>
                <a:gd name="T70" fmla="*/ 2160 w 3024"/>
                <a:gd name="T71" fmla="*/ 1992 h 2018"/>
                <a:gd name="T72" fmla="*/ 2122 w 3024"/>
                <a:gd name="T73" fmla="*/ 2014 h 2018"/>
                <a:gd name="T74" fmla="*/ 168 w 3024"/>
                <a:gd name="T75" fmla="*/ 2018 h 2018"/>
                <a:gd name="T76" fmla="*/ 109 w 3024"/>
                <a:gd name="T77" fmla="*/ 2006 h 2018"/>
                <a:gd name="T78" fmla="*/ 60 w 3024"/>
                <a:gd name="T79" fmla="*/ 1978 h 2018"/>
                <a:gd name="T80" fmla="*/ 23 w 3024"/>
                <a:gd name="T81" fmla="*/ 1934 h 2018"/>
                <a:gd name="T82" fmla="*/ 3 w 3024"/>
                <a:gd name="T83" fmla="*/ 1879 h 2018"/>
                <a:gd name="T84" fmla="*/ 0 w 3024"/>
                <a:gd name="T85" fmla="*/ 170 h 2018"/>
                <a:gd name="T86" fmla="*/ 10 w 3024"/>
                <a:gd name="T87" fmla="*/ 110 h 2018"/>
                <a:gd name="T88" fmla="*/ 40 w 3024"/>
                <a:gd name="T89" fmla="*/ 61 h 2018"/>
                <a:gd name="T90" fmla="*/ 83 w 3024"/>
                <a:gd name="T91" fmla="*/ 24 h 2018"/>
                <a:gd name="T92" fmla="*/ 137 w 3024"/>
                <a:gd name="T93" fmla="*/ 4 h 2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024" h="2018">
                  <a:moveTo>
                    <a:pt x="168" y="0"/>
                  </a:moveTo>
                  <a:lnTo>
                    <a:pt x="2856" y="0"/>
                  </a:lnTo>
                  <a:lnTo>
                    <a:pt x="2887" y="4"/>
                  </a:lnTo>
                  <a:lnTo>
                    <a:pt x="2915" y="12"/>
                  </a:lnTo>
                  <a:lnTo>
                    <a:pt x="2941" y="24"/>
                  </a:lnTo>
                  <a:lnTo>
                    <a:pt x="2964" y="40"/>
                  </a:lnTo>
                  <a:lnTo>
                    <a:pt x="2984" y="61"/>
                  </a:lnTo>
                  <a:lnTo>
                    <a:pt x="3001" y="84"/>
                  </a:lnTo>
                  <a:lnTo>
                    <a:pt x="3014" y="110"/>
                  </a:lnTo>
                  <a:lnTo>
                    <a:pt x="3021" y="139"/>
                  </a:lnTo>
                  <a:lnTo>
                    <a:pt x="3024" y="170"/>
                  </a:lnTo>
                  <a:lnTo>
                    <a:pt x="3024" y="869"/>
                  </a:lnTo>
                  <a:lnTo>
                    <a:pt x="3021" y="891"/>
                  </a:lnTo>
                  <a:lnTo>
                    <a:pt x="3013" y="912"/>
                  </a:lnTo>
                  <a:lnTo>
                    <a:pt x="3000" y="928"/>
                  </a:lnTo>
                  <a:lnTo>
                    <a:pt x="2982" y="941"/>
                  </a:lnTo>
                  <a:lnTo>
                    <a:pt x="2962" y="950"/>
                  </a:lnTo>
                  <a:lnTo>
                    <a:pt x="2941" y="954"/>
                  </a:lnTo>
                  <a:lnTo>
                    <a:pt x="2829" y="954"/>
                  </a:lnTo>
                  <a:lnTo>
                    <a:pt x="2806" y="950"/>
                  </a:lnTo>
                  <a:lnTo>
                    <a:pt x="2786" y="941"/>
                  </a:lnTo>
                  <a:lnTo>
                    <a:pt x="2768" y="928"/>
                  </a:lnTo>
                  <a:lnTo>
                    <a:pt x="2755" y="912"/>
                  </a:lnTo>
                  <a:lnTo>
                    <a:pt x="2747" y="891"/>
                  </a:lnTo>
                  <a:lnTo>
                    <a:pt x="2744" y="869"/>
                  </a:lnTo>
                  <a:lnTo>
                    <a:pt x="2744" y="562"/>
                  </a:lnTo>
                  <a:lnTo>
                    <a:pt x="2702" y="558"/>
                  </a:lnTo>
                  <a:lnTo>
                    <a:pt x="2664" y="549"/>
                  </a:lnTo>
                  <a:lnTo>
                    <a:pt x="2626" y="535"/>
                  </a:lnTo>
                  <a:lnTo>
                    <a:pt x="2591" y="516"/>
                  </a:lnTo>
                  <a:lnTo>
                    <a:pt x="2561" y="492"/>
                  </a:lnTo>
                  <a:lnTo>
                    <a:pt x="2532" y="465"/>
                  </a:lnTo>
                  <a:lnTo>
                    <a:pt x="2509" y="433"/>
                  </a:lnTo>
                  <a:lnTo>
                    <a:pt x="2490" y="399"/>
                  </a:lnTo>
                  <a:lnTo>
                    <a:pt x="2476" y="362"/>
                  </a:lnTo>
                  <a:lnTo>
                    <a:pt x="2467" y="322"/>
                  </a:lnTo>
                  <a:lnTo>
                    <a:pt x="2464" y="280"/>
                  </a:lnTo>
                  <a:lnTo>
                    <a:pt x="560" y="280"/>
                  </a:lnTo>
                  <a:lnTo>
                    <a:pt x="557" y="322"/>
                  </a:lnTo>
                  <a:lnTo>
                    <a:pt x="548" y="362"/>
                  </a:lnTo>
                  <a:lnTo>
                    <a:pt x="534" y="399"/>
                  </a:lnTo>
                  <a:lnTo>
                    <a:pt x="515" y="433"/>
                  </a:lnTo>
                  <a:lnTo>
                    <a:pt x="492" y="465"/>
                  </a:lnTo>
                  <a:lnTo>
                    <a:pt x="463" y="492"/>
                  </a:lnTo>
                  <a:lnTo>
                    <a:pt x="433" y="516"/>
                  </a:lnTo>
                  <a:lnTo>
                    <a:pt x="398" y="535"/>
                  </a:lnTo>
                  <a:lnTo>
                    <a:pt x="360" y="549"/>
                  </a:lnTo>
                  <a:lnTo>
                    <a:pt x="322" y="558"/>
                  </a:lnTo>
                  <a:lnTo>
                    <a:pt x="280" y="562"/>
                  </a:lnTo>
                  <a:lnTo>
                    <a:pt x="280" y="1458"/>
                  </a:lnTo>
                  <a:lnTo>
                    <a:pt x="322" y="1460"/>
                  </a:lnTo>
                  <a:lnTo>
                    <a:pt x="360" y="1469"/>
                  </a:lnTo>
                  <a:lnTo>
                    <a:pt x="398" y="1483"/>
                  </a:lnTo>
                  <a:lnTo>
                    <a:pt x="433" y="1502"/>
                  </a:lnTo>
                  <a:lnTo>
                    <a:pt x="463" y="1526"/>
                  </a:lnTo>
                  <a:lnTo>
                    <a:pt x="492" y="1553"/>
                  </a:lnTo>
                  <a:lnTo>
                    <a:pt x="515" y="1585"/>
                  </a:lnTo>
                  <a:lnTo>
                    <a:pt x="534" y="1619"/>
                  </a:lnTo>
                  <a:lnTo>
                    <a:pt x="548" y="1656"/>
                  </a:lnTo>
                  <a:lnTo>
                    <a:pt x="557" y="1696"/>
                  </a:lnTo>
                  <a:lnTo>
                    <a:pt x="560" y="1738"/>
                  </a:lnTo>
                  <a:lnTo>
                    <a:pt x="2101" y="1738"/>
                  </a:lnTo>
                  <a:lnTo>
                    <a:pt x="2122" y="1740"/>
                  </a:lnTo>
                  <a:lnTo>
                    <a:pt x="2142" y="1749"/>
                  </a:lnTo>
                  <a:lnTo>
                    <a:pt x="2160" y="1762"/>
                  </a:lnTo>
                  <a:lnTo>
                    <a:pt x="2173" y="1778"/>
                  </a:lnTo>
                  <a:lnTo>
                    <a:pt x="2181" y="1799"/>
                  </a:lnTo>
                  <a:lnTo>
                    <a:pt x="2184" y="1821"/>
                  </a:lnTo>
                  <a:lnTo>
                    <a:pt x="2184" y="1933"/>
                  </a:lnTo>
                  <a:lnTo>
                    <a:pt x="2181" y="1955"/>
                  </a:lnTo>
                  <a:lnTo>
                    <a:pt x="2173" y="1976"/>
                  </a:lnTo>
                  <a:lnTo>
                    <a:pt x="2160" y="1992"/>
                  </a:lnTo>
                  <a:lnTo>
                    <a:pt x="2142" y="2005"/>
                  </a:lnTo>
                  <a:lnTo>
                    <a:pt x="2122" y="2014"/>
                  </a:lnTo>
                  <a:lnTo>
                    <a:pt x="2101" y="2018"/>
                  </a:lnTo>
                  <a:lnTo>
                    <a:pt x="168" y="2018"/>
                  </a:lnTo>
                  <a:lnTo>
                    <a:pt x="137" y="2014"/>
                  </a:lnTo>
                  <a:lnTo>
                    <a:pt x="109" y="2006"/>
                  </a:lnTo>
                  <a:lnTo>
                    <a:pt x="83" y="1994"/>
                  </a:lnTo>
                  <a:lnTo>
                    <a:pt x="60" y="1978"/>
                  </a:lnTo>
                  <a:lnTo>
                    <a:pt x="40" y="1957"/>
                  </a:lnTo>
                  <a:lnTo>
                    <a:pt x="23" y="1934"/>
                  </a:lnTo>
                  <a:lnTo>
                    <a:pt x="10" y="1908"/>
                  </a:lnTo>
                  <a:lnTo>
                    <a:pt x="3" y="1879"/>
                  </a:lnTo>
                  <a:lnTo>
                    <a:pt x="0" y="1850"/>
                  </a:lnTo>
                  <a:lnTo>
                    <a:pt x="0" y="170"/>
                  </a:lnTo>
                  <a:lnTo>
                    <a:pt x="3" y="139"/>
                  </a:lnTo>
                  <a:lnTo>
                    <a:pt x="10" y="110"/>
                  </a:lnTo>
                  <a:lnTo>
                    <a:pt x="23" y="84"/>
                  </a:lnTo>
                  <a:lnTo>
                    <a:pt x="40" y="61"/>
                  </a:lnTo>
                  <a:lnTo>
                    <a:pt x="60" y="40"/>
                  </a:lnTo>
                  <a:lnTo>
                    <a:pt x="83" y="24"/>
                  </a:lnTo>
                  <a:lnTo>
                    <a:pt x="109" y="12"/>
                  </a:lnTo>
                  <a:lnTo>
                    <a:pt x="137" y="4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6" name="Freeform 27">
              <a:extLst>
                <a:ext uri="{FF2B5EF4-FFF2-40B4-BE49-F238E27FC236}">
                  <a16:creationId xmlns:a16="http://schemas.microsoft.com/office/drawing/2014/main" id="{FAD7AB4F-80B5-4B2D-BC10-D9F4F9143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81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7" name="Freeform 28">
              <a:extLst>
                <a:ext uri="{FF2B5EF4-FFF2-40B4-BE49-F238E27FC236}">
                  <a16:creationId xmlns:a16="http://schemas.microsoft.com/office/drawing/2014/main" id="{104B465A-70F5-4D18-A751-6C072F4A3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17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8" name="Freeform 29">
              <a:extLst>
                <a:ext uri="{FF2B5EF4-FFF2-40B4-BE49-F238E27FC236}">
                  <a16:creationId xmlns:a16="http://schemas.microsoft.com/office/drawing/2014/main" id="{F0C09FF2-5929-49AD-AB10-496E6853C1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253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38" name="object 4">
            <a:extLst>
              <a:ext uri="{FF2B5EF4-FFF2-40B4-BE49-F238E27FC236}">
                <a16:creationId xmlns:a16="http://schemas.microsoft.com/office/drawing/2014/main" id="{E83678EF-B28E-4B6B-9D5C-12BE1152A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10" y="2382920"/>
            <a:ext cx="284192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000" dirty="0">
                <a:solidFill>
                  <a:schemeClr val="accent1"/>
                </a:solidFill>
                <a:latin typeface="AmpleSoft-Bold"/>
                <a:cs typeface="Calibri" panose="020F0502020204030204" pitchFamily="34" charset="0"/>
              </a:rPr>
              <a:t>Bi-ON Congreso Nacional de Bioenergía</a:t>
            </a:r>
          </a:p>
        </p:txBody>
      </p:sp>
      <p:sp>
        <p:nvSpPr>
          <p:cNvPr id="40" name="Text Box 2">
            <a:extLst>
              <a:ext uri="{FF2B5EF4-FFF2-40B4-BE49-F238E27FC236}">
                <a16:creationId xmlns:a16="http://schemas.microsoft.com/office/drawing/2014/main" id="{40F6F97D-0D22-4342-A58E-8DB127A1B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0240" y="2255390"/>
            <a:ext cx="507030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117" lvl="1" indent="0" algn="just" defTabSz="609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ES_tradnl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Generar conexiones para facilitar el acceso a conocimiento especializado sobre el estado actual y tendencias mundiales de Bioenergía y en Colombia nuevas tecnologías avances regulatorios y nuevos modelos de negocio</a:t>
            </a:r>
          </a:p>
        </p:txBody>
      </p:sp>
      <p:grpSp>
        <p:nvGrpSpPr>
          <p:cNvPr id="41" name="Group 101">
            <a:extLst>
              <a:ext uri="{FF2B5EF4-FFF2-40B4-BE49-F238E27FC236}">
                <a16:creationId xmlns:a16="http://schemas.microsoft.com/office/drawing/2014/main" id="{4A1A33DE-D7A4-40E2-A27C-9C2E8831CCF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445897" y="2272822"/>
            <a:ext cx="588890" cy="534455"/>
            <a:chOff x="3285" y="1484"/>
            <a:chExt cx="476" cy="432"/>
          </a:xfrm>
          <a:solidFill>
            <a:srgbClr val="FF0353"/>
          </a:solidFill>
        </p:grpSpPr>
        <p:sp>
          <p:nvSpPr>
            <p:cNvPr id="42" name="Freeform 103">
              <a:extLst>
                <a:ext uri="{FF2B5EF4-FFF2-40B4-BE49-F238E27FC236}">
                  <a16:creationId xmlns:a16="http://schemas.microsoft.com/office/drawing/2014/main" id="{82541ED9-2C07-4789-B43F-52C2A0AE93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43" y="1484"/>
              <a:ext cx="160" cy="160"/>
            </a:xfrm>
            <a:custGeom>
              <a:avLst/>
              <a:gdLst>
                <a:gd name="T0" fmla="*/ 518 w 1120"/>
                <a:gd name="T1" fmla="*/ 283 h 1120"/>
                <a:gd name="T2" fmla="*/ 442 w 1120"/>
                <a:gd name="T3" fmla="*/ 305 h 1120"/>
                <a:gd name="T4" fmla="*/ 376 w 1120"/>
                <a:gd name="T5" fmla="*/ 348 h 1120"/>
                <a:gd name="T6" fmla="*/ 325 w 1120"/>
                <a:gd name="T7" fmla="*/ 407 h 1120"/>
                <a:gd name="T8" fmla="*/ 291 w 1120"/>
                <a:gd name="T9" fmla="*/ 480 h 1120"/>
                <a:gd name="T10" fmla="*/ 280 w 1120"/>
                <a:gd name="T11" fmla="*/ 560 h 1120"/>
                <a:gd name="T12" fmla="*/ 291 w 1120"/>
                <a:gd name="T13" fmla="*/ 641 h 1120"/>
                <a:gd name="T14" fmla="*/ 325 w 1120"/>
                <a:gd name="T15" fmla="*/ 713 h 1120"/>
                <a:gd name="T16" fmla="*/ 376 w 1120"/>
                <a:gd name="T17" fmla="*/ 772 h 1120"/>
                <a:gd name="T18" fmla="*/ 442 w 1120"/>
                <a:gd name="T19" fmla="*/ 815 h 1120"/>
                <a:gd name="T20" fmla="*/ 518 w 1120"/>
                <a:gd name="T21" fmla="*/ 838 h 1120"/>
                <a:gd name="T22" fmla="*/ 602 w 1120"/>
                <a:gd name="T23" fmla="*/ 838 h 1120"/>
                <a:gd name="T24" fmla="*/ 678 w 1120"/>
                <a:gd name="T25" fmla="*/ 815 h 1120"/>
                <a:gd name="T26" fmla="*/ 744 w 1120"/>
                <a:gd name="T27" fmla="*/ 772 h 1120"/>
                <a:gd name="T28" fmla="*/ 795 w 1120"/>
                <a:gd name="T29" fmla="*/ 713 h 1120"/>
                <a:gd name="T30" fmla="*/ 829 w 1120"/>
                <a:gd name="T31" fmla="*/ 641 h 1120"/>
                <a:gd name="T32" fmla="*/ 840 w 1120"/>
                <a:gd name="T33" fmla="*/ 560 h 1120"/>
                <a:gd name="T34" fmla="*/ 829 w 1120"/>
                <a:gd name="T35" fmla="*/ 480 h 1120"/>
                <a:gd name="T36" fmla="*/ 795 w 1120"/>
                <a:gd name="T37" fmla="*/ 407 h 1120"/>
                <a:gd name="T38" fmla="*/ 744 w 1120"/>
                <a:gd name="T39" fmla="*/ 348 h 1120"/>
                <a:gd name="T40" fmla="*/ 678 w 1120"/>
                <a:gd name="T41" fmla="*/ 305 h 1120"/>
                <a:gd name="T42" fmla="*/ 602 w 1120"/>
                <a:gd name="T43" fmla="*/ 283 h 1120"/>
                <a:gd name="T44" fmla="*/ 560 w 1120"/>
                <a:gd name="T45" fmla="*/ 0 h 1120"/>
                <a:gd name="T46" fmla="*/ 673 w 1120"/>
                <a:gd name="T47" fmla="*/ 11 h 1120"/>
                <a:gd name="T48" fmla="*/ 778 w 1120"/>
                <a:gd name="T49" fmla="*/ 44 h 1120"/>
                <a:gd name="T50" fmla="*/ 873 w 1120"/>
                <a:gd name="T51" fmla="*/ 96 h 1120"/>
                <a:gd name="T52" fmla="*/ 956 w 1120"/>
                <a:gd name="T53" fmla="*/ 164 h 1120"/>
                <a:gd name="T54" fmla="*/ 1024 w 1120"/>
                <a:gd name="T55" fmla="*/ 247 h 1120"/>
                <a:gd name="T56" fmla="*/ 1076 w 1120"/>
                <a:gd name="T57" fmla="*/ 342 h 1120"/>
                <a:gd name="T58" fmla="*/ 1109 w 1120"/>
                <a:gd name="T59" fmla="*/ 447 h 1120"/>
                <a:gd name="T60" fmla="*/ 1120 w 1120"/>
                <a:gd name="T61" fmla="*/ 560 h 1120"/>
                <a:gd name="T62" fmla="*/ 1109 w 1120"/>
                <a:gd name="T63" fmla="*/ 673 h 1120"/>
                <a:gd name="T64" fmla="*/ 1076 w 1120"/>
                <a:gd name="T65" fmla="*/ 778 h 1120"/>
                <a:gd name="T66" fmla="*/ 1024 w 1120"/>
                <a:gd name="T67" fmla="*/ 874 h 1120"/>
                <a:gd name="T68" fmla="*/ 956 w 1120"/>
                <a:gd name="T69" fmla="*/ 956 h 1120"/>
                <a:gd name="T70" fmla="*/ 873 w 1120"/>
                <a:gd name="T71" fmla="*/ 1024 h 1120"/>
                <a:gd name="T72" fmla="*/ 778 w 1120"/>
                <a:gd name="T73" fmla="*/ 1076 h 1120"/>
                <a:gd name="T74" fmla="*/ 673 w 1120"/>
                <a:gd name="T75" fmla="*/ 1109 h 1120"/>
                <a:gd name="T76" fmla="*/ 560 w 1120"/>
                <a:gd name="T77" fmla="*/ 1120 h 1120"/>
                <a:gd name="T78" fmla="*/ 447 w 1120"/>
                <a:gd name="T79" fmla="*/ 1109 h 1120"/>
                <a:gd name="T80" fmla="*/ 342 w 1120"/>
                <a:gd name="T81" fmla="*/ 1076 h 1120"/>
                <a:gd name="T82" fmla="*/ 247 w 1120"/>
                <a:gd name="T83" fmla="*/ 1024 h 1120"/>
                <a:gd name="T84" fmla="*/ 164 w 1120"/>
                <a:gd name="T85" fmla="*/ 956 h 1120"/>
                <a:gd name="T86" fmla="*/ 96 w 1120"/>
                <a:gd name="T87" fmla="*/ 874 h 1120"/>
                <a:gd name="T88" fmla="*/ 44 w 1120"/>
                <a:gd name="T89" fmla="*/ 778 h 1120"/>
                <a:gd name="T90" fmla="*/ 11 w 1120"/>
                <a:gd name="T91" fmla="*/ 673 h 1120"/>
                <a:gd name="T92" fmla="*/ 0 w 1120"/>
                <a:gd name="T93" fmla="*/ 560 h 1120"/>
                <a:gd name="T94" fmla="*/ 11 w 1120"/>
                <a:gd name="T95" fmla="*/ 447 h 1120"/>
                <a:gd name="T96" fmla="*/ 44 w 1120"/>
                <a:gd name="T97" fmla="*/ 342 h 1120"/>
                <a:gd name="T98" fmla="*/ 96 w 1120"/>
                <a:gd name="T99" fmla="*/ 247 h 1120"/>
                <a:gd name="T100" fmla="*/ 164 w 1120"/>
                <a:gd name="T101" fmla="*/ 164 h 1120"/>
                <a:gd name="T102" fmla="*/ 247 w 1120"/>
                <a:gd name="T103" fmla="*/ 96 h 1120"/>
                <a:gd name="T104" fmla="*/ 342 w 1120"/>
                <a:gd name="T105" fmla="*/ 44 h 1120"/>
                <a:gd name="T106" fmla="*/ 447 w 1120"/>
                <a:gd name="T107" fmla="*/ 11 h 1120"/>
                <a:gd name="T108" fmla="*/ 560 w 1120"/>
                <a:gd name="T109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20" h="1120">
                  <a:moveTo>
                    <a:pt x="560" y="280"/>
                  </a:moveTo>
                  <a:lnTo>
                    <a:pt x="518" y="283"/>
                  </a:lnTo>
                  <a:lnTo>
                    <a:pt x="480" y="291"/>
                  </a:lnTo>
                  <a:lnTo>
                    <a:pt x="442" y="305"/>
                  </a:lnTo>
                  <a:lnTo>
                    <a:pt x="407" y="325"/>
                  </a:lnTo>
                  <a:lnTo>
                    <a:pt x="376" y="348"/>
                  </a:lnTo>
                  <a:lnTo>
                    <a:pt x="348" y="377"/>
                  </a:lnTo>
                  <a:lnTo>
                    <a:pt x="325" y="407"/>
                  </a:lnTo>
                  <a:lnTo>
                    <a:pt x="305" y="442"/>
                  </a:lnTo>
                  <a:lnTo>
                    <a:pt x="291" y="480"/>
                  </a:lnTo>
                  <a:lnTo>
                    <a:pt x="283" y="519"/>
                  </a:lnTo>
                  <a:lnTo>
                    <a:pt x="280" y="560"/>
                  </a:lnTo>
                  <a:lnTo>
                    <a:pt x="283" y="602"/>
                  </a:lnTo>
                  <a:lnTo>
                    <a:pt x="291" y="641"/>
                  </a:lnTo>
                  <a:lnTo>
                    <a:pt x="305" y="678"/>
                  </a:lnTo>
                  <a:lnTo>
                    <a:pt x="325" y="713"/>
                  </a:lnTo>
                  <a:lnTo>
                    <a:pt x="348" y="744"/>
                  </a:lnTo>
                  <a:lnTo>
                    <a:pt x="376" y="772"/>
                  </a:lnTo>
                  <a:lnTo>
                    <a:pt x="407" y="795"/>
                  </a:lnTo>
                  <a:lnTo>
                    <a:pt x="442" y="815"/>
                  </a:lnTo>
                  <a:lnTo>
                    <a:pt x="480" y="829"/>
                  </a:lnTo>
                  <a:lnTo>
                    <a:pt x="518" y="838"/>
                  </a:lnTo>
                  <a:lnTo>
                    <a:pt x="560" y="841"/>
                  </a:lnTo>
                  <a:lnTo>
                    <a:pt x="602" y="838"/>
                  </a:lnTo>
                  <a:lnTo>
                    <a:pt x="640" y="829"/>
                  </a:lnTo>
                  <a:lnTo>
                    <a:pt x="678" y="815"/>
                  </a:lnTo>
                  <a:lnTo>
                    <a:pt x="713" y="795"/>
                  </a:lnTo>
                  <a:lnTo>
                    <a:pt x="744" y="772"/>
                  </a:lnTo>
                  <a:lnTo>
                    <a:pt x="772" y="744"/>
                  </a:lnTo>
                  <a:lnTo>
                    <a:pt x="795" y="713"/>
                  </a:lnTo>
                  <a:lnTo>
                    <a:pt x="815" y="678"/>
                  </a:lnTo>
                  <a:lnTo>
                    <a:pt x="829" y="641"/>
                  </a:lnTo>
                  <a:lnTo>
                    <a:pt x="837" y="602"/>
                  </a:lnTo>
                  <a:lnTo>
                    <a:pt x="840" y="560"/>
                  </a:lnTo>
                  <a:lnTo>
                    <a:pt x="837" y="519"/>
                  </a:lnTo>
                  <a:lnTo>
                    <a:pt x="829" y="480"/>
                  </a:lnTo>
                  <a:lnTo>
                    <a:pt x="815" y="442"/>
                  </a:lnTo>
                  <a:lnTo>
                    <a:pt x="795" y="407"/>
                  </a:lnTo>
                  <a:lnTo>
                    <a:pt x="772" y="377"/>
                  </a:lnTo>
                  <a:lnTo>
                    <a:pt x="744" y="348"/>
                  </a:lnTo>
                  <a:lnTo>
                    <a:pt x="713" y="325"/>
                  </a:lnTo>
                  <a:lnTo>
                    <a:pt x="678" y="305"/>
                  </a:lnTo>
                  <a:lnTo>
                    <a:pt x="640" y="291"/>
                  </a:lnTo>
                  <a:lnTo>
                    <a:pt x="602" y="283"/>
                  </a:lnTo>
                  <a:lnTo>
                    <a:pt x="560" y="280"/>
                  </a:lnTo>
                  <a:close/>
                  <a:moveTo>
                    <a:pt x="560" y="0"/>
                  </a:moveTo>
                  <a:lnTo>
                    <a:pt x="617" y="3"/>
                  </a:lnTo>
                  <a:lnTo>
                    <a:pt x="673" y="11"/>
                  </a:lnTo>
                  <a:lnTo>
                    <a:pt x="726" y="25"/>
                  </a:lnTo>
                  <a:lnTo>
                    <a:pt x="778" y="44"/>
                  </a:lnTo>
                  <a:lnTo>
                    <a:pt x="827" y="68"/>
                  </a:lnTo>
                  <a:lnTo>
                    <a:pt x="873" y="96"/>
                  </a:lnTo>
                  <a:lnTo>
                    <a:pt x="916" y="128"/>
                  </a:lnTo>
                  <a:lnTo>
                    <a:pt x="956" y="164"/>
                  </a:lnTo>
                  <a:lnTo>
                    <a:pt x="992" y="204"/>
                  </a:lnTo>
                  <a:lnTo>
                    <a:pt x="1024" y="247"/>
                  </a:lnTo>
                  <a:lnTo>
                    <a:pt x="1053" y="293"/>
                  </a:lnTo>
                  <a:lnTo>
                    <a:pt x="1076" y="342"/>
                  </a:lnTo>
                  <a:lnTo>
                    <a:pt x="1095" y="394"/>
                  </a:lnTo>
                  <a:lnTo>
                    <a:pt x="1109" y="447"/>
                  </a:lnTo>
                  <a:lnTo>
                    <a:pt x="1117" y="503"/>
                  </a:lnTo>
                  <a:lnTo>
                    <a:pt x="1120" y="560"/>
                  </a:lnTo>
                  <a:lnTo>
                    <a:pt x="1117" y="617"/>
                  </a:lnTo>
                  <a:lnTo>
                    <a:pt x="1109" y="673"/>
                  </a:lnTo>
                  <a:lnTo>
                    <a:pt x="1095" y="727"/>
                  </a:lnTo>
                  <a:lnTo>
                    <a:pt x="1076" y="778"/>
                  </a:lnTo>
                  <a:lnTo>
                    <a:pt x="1053" y="827"/>
                  </a:lnTo>
                  <a:lnTo>
                    <a:pt x="1024" y="874"/>
                  </a:lnTo>
                  <a:lnTo>
                    <a:pt x="992" y="916"/>
                  </a:lnTo>
                  <a:lnTo>
                    <a:pt x="956" y="956"/>
                  </a:lnTo>
                  <a:lnTo>
                    <a:pt x="916" y="993"/>
                  </a:lnTo>
                  <a:lnTo>
                    <a:pt x="873" y="1024"/>
                  </a:lnTo>
                  <a:lnTo>
                    <a:pt x="827" y="1053"/>
                  </a:lnTo>
                  <a:lnTo>
                    <a:pt x="778" y="1076"/>
                  </a:lnTo>
                  <a:lnTo>
                    <a:pt x="726" y="1096"/>
                  </a:lnTo>
                  <a:lnTo>
                    <a:pt x="673" y="1109"/>
                  </a:lnTo>
                  <a:lnTo>
                    <a:pt x="617" y="1118"/>
                  </a:lnTo>
                  <a:lnTo>
                    <a:pt x="560" y="1120"/>
                  </a:lnTo>
                  <a:lnTo>
                    <a:pt x="503" y="1118"/>
                  </a:lnTo>
                  <a:lnTo>
                    <a:pt x="447" y="1109"/>
                  </a:lnTo>
                  <a:lnTo>
                    <a:pt x="394" y="1096"/>
                  </a:lnTo>
                  <a:lnTo>
                    <a:pt x="342" y="1076"/>
                  </a:lnTo>
                  <a:lnTo>
                    <a:pt x="293" y="1053"/>
                  </a:lnTo>
                  <a:lnTo>
                    <a:pt x="247" y="1024"/>
                  </a:lnTo>
                  <a:lnTo>
                    <a:pt x="204" y="993"/>
                  </a:lnTo>
                  <a:lnTo>
                    <a:pt x="164" y="956"/>
                  </a:lnTo>
                  <a:lnTo>
                    <a:pt x="128" y="916"/>
                  </a:lnTo>
                  <a:lnTo>
                    <a:pt x="96" y="874"/>
                  </a:lnTo>
                  <a:lnTo>
                    <a:pt x="67" y="827"/>
                  </a:lnTo>
                  <a:lnTo>
                    <a:pt x="44" y="778"/>
                  </a:lnTo>
                  <a:lnTo>
                    <a:pt x="25" y="727"/>
                  </a:lnTo>
                  <a:lnTo>
                    <a:pt x="11" y="673"/>
                  </a:lnTo>
                  <a:lnTo>
                    <a:pt x="3" y="617"/>
                  </a:lnTo>
                  <a:lnTo>
                    <a:pt x="0" y="560"/>
                  </a:lnTo>
                  <a:lnTo>
                    <a:pt x="3" y="503"/>
                  </a:lnTo>
                  <a:lnTo>
                    <a:pt x="11" y="447"/>
                  </a:lnTo>
                  <a:lnTo>
                    <a:pt x="25" y="394"/>
                  </a:lnTo>
                  <a:lnTo>
                    <a:pt x="44" y="342"/>
                  </a:lnTo>
                  <a:lnTo>
                    <a:pt x="67" y="293"/>
                  </a:lnTo>
                  <a:lnTo>
                    <a:pt x="96" y="247"/>
                  </a:lnTo>
                  <a:lnTo>
                    <a:pt x="128" y="204"/>
                  </a:lnTo>
                  <a:lnTo>
                    <a:pt x="164" y="164"/>
                  </a:lnTo>
                  <a:lnTo>
                    <a:pt x="204" y="128"/>
                  </a:lnTo>
                  <a:lnTo>
                    <a:pt x="247" y="96"/>
                  </a:lnTo>
                  <a:lnTo>
                    <a:pt x="293" y="68"/>
                  </a:lnTo>
                  <a:lnTo>
                    <a:pt x="342" y="44"/>
                  </a:lnTo>
                  <a:lnTo>
                    <a:pt x="394" y="25"/>
                  </a:lnTo>
                  <a:lnTo>
                    <a:pt x="447" y="11"/>
                  </a:lnTo>
                  <a:lnTo>
                    <a:pt x="503" y="3"/>
                  </a:lnTo>
                  <a:lnTo>
                    <a:pt x="5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3" name="Freeform 104">
              <a:extLst>
                <a:ext uri="{FF2B5EF4-FFF2-40B4-BE49-F238E27FC236}">
                  <a16:creationId xmlns:a16="http://schemas.microsoft.com/office/drawing/2014/main" id="{B06659BE-57D8-42DD-898D-9C4919894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8" y="1509"/>
              <a:ext cx="115" cy="142"/>
            </a:xfrm>
            <a:custGeom>
              <a:avLst/>
              <a:gdLst>
                <a:gd name="T0" fmla="*/ 545 w 805"/>
                <a:gd name="T1" fmla="*/ 2 h 991"/>
                <a:gd name="T2" fmla="*/ 638 w 805"/>
                <a:gd name="T3" fmla="*/ 21 h 991"/>
                <a:gd name="T4" fmla="*/ 725 w 805"/>
                <a:gd name="T5" fmla="*/ 56 h 991"/>
                <a:gd name="T6" fmla="*/ 782 w 805"/>
                <a:gd name="T7" fmla="*/ 93 h 991"/>
                <a:gd name="T8" fmla="*/ 800 w 805"/>
                <a:gd name="T9" fmla="*/ 124 h 991"/>
                <a:gd name="T10" fmla="*/ 805 w 805"/>
                <a:gd name="T11" fmla="*/ 160 h 991"/>
                <a:gd name="T12" fmla="*/ 792 w 805"/>
                <a:gd name="T13" fmla="*/ 196 h 991"/>
                <a:gd name="T14" fmla="*/ 700 w 805"/>
                <a:gd name="T15" fmla="*/ 291 h 991"/>
                <a:gd name="T16" fmla="*/ 670 w 805"/>
                <a:gd name="T17" fmla="*/ 311 h 991"/>
                <a:gd name="T18" fmla="*/ 636 w 805"/>
                <a:gd name="T19" fmla="*/ 317 h 991"/>
                <a:gd name="T20" fmla="*/ 602 w 805"/>
                <a:gd name="T21" fmla="*/ 308 h 991"/>
                <a:gd name="T22" fmla="*/ 545 w 805"/>
                <a:gd name="T23" fmla="*/ 285 h 991"/>
                <a:gd name="T24" fmla="*/ 484 w 805"/>
                <a:gd name="T25" fmla="*/ 280 h 991"/>
                <a:gd name="T26" fmla="*/ 424 w 805"/>
                <a:gd name="T27" fmla="*/ 292 h 991"/>
                <a:gd name="T28" fmla="*/ 368 w 805"/>
                <a:gd name="T29" fmla="*/ 322 h 991"/>
                <a:gd name="T30" fmla="*/ 321 w 805"/>
                <a:gd name="T31" fmla="*/ 369 h 991"/>
                <a:gd name="T32" fmla="*/ 290 w 805"/>
                <a:gd name="T33" fmla="*/ 428 h 991"/>
                <a:gd name="T34" fmla="*/ 280 w 805"/>
                <a:gd name="T35" fmla="*/ 495 h 991"/>
                <a:gd name="T36" fmla="*/ 290 w 805"/>
                <a:gd name="T37" fmla="*/ 562 h 991"/>
                <a:gd name="T38" fmla="*/ 321 w 805"/>
                <a:gd name="T39" fmla="*/ 621 h 991"/>
                <a:gd name="T40" fmla="*/ 368 w 805"/>
                <a:gd name="T41" fmla="*/ 669 h 991"/>
                <a:gd name="T42" fmla="*/ 424 w 805"/>
                <a:gd name="T43" fmla="*/ 699 h 991"/>
                <a:gd name="T44" fmla="*/ 484 w 805"/>
                <a:gd name="T45" fmla="*/ 711 h 991"/>
                <a:gd name="T46" fmla="*/ 545 w 805"/>
                <a:gd name="T47" fmla="*/ 705 h 991"/>
                <a:gd name="T48" fmla="*/ 602 w 805"/>
                <a:gd name="T49" fmla="*/ 682 h 991"/>
                <a:gd name="T50" fmla="*/ 636 w 805"/>
                <a:gd name="T51" fmla="*/ 673 h 991"/>
                <a:gd name="T52" fmla="*/ 670 w 805"/>
                <a:gd name="T53" fmla="*/ 679 h 991"/>
                <a:gd name="T54" fmla="*/ 700 w 805"/>
                <a:gd name="T55" fmla="*/ 700 h 991"/>
                <a:gd name="T56" fmla="*/ 792 w 805"/>
                <a:gd name="T57" fmla="*/ 795 h 991"/>
                <a:gd name="T58" fmla="*/ 805 w 805"/>
                <a:gd name="T59" fmla="*/ 830 h 991"/>
                <a:gd name="T60" fmla="*/ 800 w 805"/>
                <a:gd name="T61" fmla="*/ 867 h 991"/>
                <a:gd name="T62" fmla="*/ 781 w 805"/>
                <a:gd name="T63" fmla="*/ 898 h 991"/>
                <a:gd name="T64" fmla="*/ 724 w 805"/>
                <a:gd name="T65" fmla="*/ 935 h 991"/>
                <a:gd name="T66" fmla="*/ 636 w 805"/>
                <a:gd name="T67" fmla="*/ 971 h 991"/>
                <a:gd name="T68" fmla="*/ 543 w 805"/>
                <a:gd name="T69" fmla="*/ 988 h 991"/>
                <a:gd name="T70" fmla="*/ 450 w 805"/>
                <a:gd name="T71" fmla="*/ 989 h 991"/>
                <a:gd name="T72" fmla="*/ 360 w 805"/>
                <a:gd name="T73" fmla="*/ 972 h 991"/>
                <a:gd name="T74" fmla="*/ 273 w 805"/>
                <a:gd name="T75" fmla="*/ 938 h 991"/>
                <a:gd name="T76" fmla="*/ 193 w 805"/>
                <a:gd name="T77" fmla="*/ 887 h 991"/>
                <a:gd name="T78" fmla="*/ 121 w 805"/>
                <a:gd name="T79" fmla="*/ 820 h 991"/>
                <a:gd name="T80" fmla="*/ 62 w 805"/>
                <a:gd name="T81" fmla="*/ 737 h 991"/>
                <a:gd name="T82" fmla="*/ 23 w 805"/>
                <a:gd name="T83" fmla="*/ 646 h 991"/>
                <a:gd name="T84" fmla="*/ 2 w 805"/>
                <a:gd name="T85" fmla="*/ 549 h 991"/>
                <a:gd name="T86" fmla="*/ 2 w 805"/>
                <a:gd name="T87" fmla="*/ 450 h 991"/>
                <a:gd name="T88" fmla="*/ 21 w 805"/>
                <a:gd name="T89" fmla="*/ 352 h 991"/>
                <a:gd name="T90" fmla="*/ 58 w 805"/>
                <a:gd name="T91" fmla="*/ 261 h 991"/>
                <a:gd name="T92" fmla="*/ 116 w 805"/>
                <a:gd name="T93" fmla="*/ 176 h 991"/>
                <a:gd name="T94" fmla="*/ 189 w 805"/>
                <a:gd name="T95" fmla="*/ 106 h 991"/>
                <a:gd name="T96" fmla="*/ 271 w 805"/>
                <a:gd name="T97" fmla="*/ 54 h 991"/>
                <a:gd name="T98" fmla="*/ 359 w 805"/>
                <a:gd name="T99" fmla="*/ 19 h 991"/>
                <a:gd name="T100" fmla="*/ 451 w 805"/>
                <a:gd name="T101" fmla="*/ 2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05" h="991">
                  <a:moveTo>
                    <a:pt x="498" y="0"/>
                  </a:moveTo>
                  <a:lnTo>
                    <a:pt x="545" y="2"/>
                  </a:lnTo>
                  <a:lnTo>
                    <a:pt x="592" y="9"/>
                  </a:lnTo>
                  <a:lnTo>
                    <a:pt x="638" y="21"/>
                  </a:lnTo>
                  <a:lnTo>
                    <a:pt x="682" y="36"/>
                  </a:lnTo>
                  <a:lnTo>
                    <a:pt x="725" y="56"/>
                  </a:lnTo>
                  <a:lnTo>
                    <a:pt x="767" y="81"/>
                  </a:lnTo>
                  <a:lnTo>
                    <a:pt x="782" y="93"/>
                  </a:lnTo>
                  <a:lnTo>
                    <a:pt x="793" y="108"/>
                  </a:lnTo>
                  <a:lnTo>
                    <a:pt x="800" y="124"/>
                  </a:lnTo>
                  <a:lnTo>
                    <a:pt x="805" y="143"/>
                  </a:lnTo>
                  <a:lnTo>
                    <a:pt x="805" y="160"/>
                  </a:lnTo>
                  <a:lnTo>
                    <a:pt x="800" y="178"/>
                  </a:lnTo>
                  <a:lnTo>
                    <a:pt x="792" y="196"/>
                  </a:lnTo>
                  <a:lnTo>
                    <a:pt x="780" y="211"/>
                  </a:lnTo>
                  <a:lnTo>
                    <a:pt x="700" y="291"/>
                  </a:lnTo>
                  <a:lnTo>
                    <a:pt x="686" y="303"/>
                  </a:lnTo>
                  <a:lnTo>
                    <a:pt x="670" y="311"/>
                  </a:lnTo>
                  <a:lnTo>
                    <a:pt x="654" y="316"/>
                  </a:lnTo>
                  <a:lnTo>
                    <a:pt x="636" y="317"/>
                  </a:lnTo>
                  <a:lnTo>
                    <a:pt x="619" y="315"/>
                  </a:lnTo>
                  <a:lnTo>
                    <a:pt x="602" y="308"/>
                  </a:lnTo>
                  <a:lnTo>
                    <a:pt x="574" y="294"/>
                  </a:lnTo>
                  <a:lnTo>
                    <a:pt x="545" y="285"/>
                  </a:lnTo>
                  <a:lnTo>
                    <a:pt x="514" y="280"/>
                  </a:lnTo>
                  <a:lnTo>
                    <a:pt x="484" y="280"/>
                  </a:lnTo>
                  <a:lnTo>
                    <a:pt x="453" y="284"/>
                  </a:lnTo>
                  <a:lnTo>
                    <a:pt x="424" y="292"/>
                  </a:lnTo>
                  <a:lnTo>
                    <a:pt x="394" y="305"/>
                  </a:lnTo>
                  <a:lnTo>
                    <a:pt x="368" y="322"/>
                  </a:lnTo>
                  <a:lnTo>
                    <a:pt x="343" y="342"/>
                  </a:lnTo>
                  <a:lnTo>
                    <a:pt x="321" y="369"/>
                  </a:lnTo>
                  <a:lnTo>
                    <a:pt x="304" y="397"/>
                  </a:lnTo>
                  <a:lnTo>
                    <a:pt x="290" y="428"/>
                  </a:lnTo>
                  <a:lnTo>
                    <a:pt x="282" y="461"/>
                  </a:lnTo>
                  <a:lnTo>
                    <a:pt x="280" y="495"/>
                  </a:lnTo>
                  <a:lnTo>
                    <a:pt x="282" y="530"/>
                  </a:lnTo>
                  <a:lnTo>
                    <a:pt x="290" y="562"/>
                  </a:lnTo>
                  <a:lnTo>
                    <a:pt x="304" y="593"/>
                  </a:lnTo>
                  <a:lnTo>
                    <a:pt x="321" y="621"/>
                  </a:lnTo>
                  <a:lnTo>
                    <a:pt x="343" y="648"/>
                  </a:lnTo>
                  <a:lnTo>
                    <a:pt x="368" y="669"/>
                  </a:lnTo>
                  <a:lnTo>
                    <a:pt x="394" y="685"/>
                  </a:lnTo>
                  <a:lnTo>
                    <a:pt x="424" y="699"/>
                  </a:lnTo>
                  <a:lnTo>
                    <a:pt x="453" y="707"/>
                  </a:lnTo>
                  <a:lnTo>
                    <a:pt x="484" y="711"/>
                  </a:lnTo>
                  <a:lnTo>
                    <a:pt x="514" y="710"/>
                  </a:lnTo>
                  <a:lnTo>
                    <a:pt x="545" y="705"/>
                  </a:lnTo>
                  <a:lnTo>
                    <a:pt x="574" y="697"/>
                  </a:lnTo>
                  <a:lnTo>
                    <a:pt x="602" y="682"/>
                  </a:lnTo>
                  <a:lnTo>
                    <a:pt x="619" y="676"/>
                  </a:lnTo>
                  <a:lnTo>
                    <a:pt x="636" y="673"/>
                  </a:lnTo>
                  <a:lnTo>
                    <a:pt x="654" y="674"/>
                  </a:lnTo>
                  <a:lnTo>
                    <a:pt x="670" y="679"/>
                  </a:lnTo>
                  <a:lnTo>
                    <a:pt x="686" y="687"/>
                  </a:lnTo>
                  <a:lnTo>
                    <a:pt x="700" y="700"/>
                  </a:lnTo>
                  <a:lnTo>
                    <a:pt x="780" y="780"/>
                  </a:lnTo>
                  <a:lnTo>
                    <a:pt x="792" y="795"/>
                  </a:lnTo>
                  <a:lnTo>
                    <a:pt x="800" y="813"/>
                  </a:lnTo>
                  <a:lnTo>
                    <a:pt x="805" y="830"/>
                  </a:lnTo>
                  <a:lnTo>
                    <a:pt x="805" y="848"/>
                  </a:lnTo>
                  <a:lnTo>
                    <a:pt x="800" y="867"/>
                  </a:lnTo>
                  <a:lnTo>
                    <a:pt x="792" y="883"/>
                  </a:lnTo>
                  <a:lnTo>
                    <a:pt x="781" y="898"/>
                  </a:lnTo>
                  <a:lnTo>
                    <a:pt x="766" y="910"/>
                  </a:lnTo>
                  <a:lnTo>
                    <a:pt x="724" y="935"/>
                  </a:lnTo>
                  <a:lnTo>
                    <a:pt x="680" y="955"/>
                  </a:lnTo>
                  <a:lnTo>
                    <a:pt x="636" y="971"/>
                  </a:lnTo>
                  <a:lnTo>
                    <a:pt x="590" y="982"/>
                  </a:lnTo>
                  <a:lnTo>
                    <a:pt x="543" y="988"/>
                  </a:lnTo>
                  <a:lnTo>
                    <a:pt x="496" y="991"/>
                  </a:lnTo>
                  <a:lnTo>
                    <a:pt x="450" y="989"/>
                  </a:lnTo>
                  <a:lnTo>
                    <a:pt x="404" y="982"/>
                  </a:lnTo>
                  <a:lnTo>
                    <a:pt x="360" y="972"/>
                  </a:lnTo>
                  <a:lnTo>
                    <a:pt x="316" y="957"/>
                  </a:lnTo>
                  <a:lnTo>
                    <a:pt x="273" y="938"/>
                  </a:lnTo>
                  <a:lnTo>
                    <a:pt x="232" y="915"/>
                  </a:lnTo>
                  <a:lnTo>
                    <a:pt x="193" y="887"/>
                  </a:lnTo>
                  <a:lnTo>
                    <a:pt x="156" y="855"/>
                  </a:lnTo>
                  <a:lnTo>
                    <a:pt x="121" y="820"/>
                  </a:lnTo>
                  <a:lnTo>
                    <a:pt x="90" y="780"/>
                  </a:lnTo>
                  <a:lnTo>
                    <a:pt x="62" y="737"/>
                  </a:lnTo>
                  <a:lnTo>
                    <a:pt x="41" y="693"/>
                  </a:lnTo>
                  <a:lnTo>
                    <a:pt x="23" y="646"/>
                  </a:lnTo>
                  <a:lnTo>
                    <a:pt x="10" y="598"/>
                  </a:lnTo>
                  <a:lnTo>
                    <a:pt x="2" y="549"/>
                  </a:lnTo>
                  <a:lnTo>
                    <a:pt x="0" y="499"/>
                  </a:lnTo>
                  <a:lnTo>
                    <a:pt x="2" y="450"/>
                  </a:lnTo>
                  <a:lnTo>
                    <a:pt x="8" y="401"/>
                  </a:lnTo>
                  <a:lnTo>
                    <a:pt x="21" y="352"/>
                  </a:lnTo>
                  <a:lnTo>
                    <a:pt x="37" y="306"/>
                  </a:lnTo>
                  <a:lnTo>
                    <a:pt x="58" y="261"/>
                  </a:lnTo>
                  <a:lnTo>
                    <a:pt x="85" y="217"/>
                  </a:lnTo>
                  <a:lnTo>
                    <a:pt x="116" y="176"/>
                  </a:lnTo>
                  <a:lnTo>
                    <a:pt x="152" y="139"/>
                  </a:lnTo>
                  <a:lnTo>
                    <a:pt x="189" y="106"/>
                  </a:lnTo>
                  <a:lnTo>
                    <a:pt x="229" y="78"/>
                  </a:lnTo>
                  <a:lnTo>
                    <a:pt x="271" y="54"/>
                  </a:lnTo>
                  <a:lnTo>
                    <a:pt x="314" y="34"/>
                  </a:lnTo>
                  <a:lnTo>
                    <a:pt x="359" y="19"/>
                  </a:lnTo>
                  <a:lnTo>
                    <a:pt x="405" y="8"/>
                  </a:lnTo>
                  <a:lnTo>
                    <a:pt x="451" y="2"/>
                  </a:lnTo>
                  <a:lnTo>
                    <a:pt x="4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4" name="Freeform 105">
              <a:extLst>
                <a:ext uri="{FF2B5EF4-FFF2-40B4-BE49-F238E27FC236}">
                  <a16:creationId xmlns:a16="http://schemas.microsoft.com/office/drawing/2014/main" id="{903FE3EA-431D-4805-83C8-39301F931F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" y="1509"/>
              <a:ext cx="115" cy="142"/>
            </a:xfrm>
            <a:custGeom>
              <a:avLst/>
              <a:gdLst>
                <a:gd name="T0" fmla="*/ 358 w 803"/>
                <a:gd name="T1" fmla="*/ 3 h 992"/>
                <a:gd name="T2" fmla="*/ 455 w 803"/>
                <a:gd name="T3" fmla="*/ 23 h 992"/>
                <a:gd name="T4" fmla="*/ 544 w 803"/>
                <a:gd name="T5" fmla="*/ 60 h 992"/>
                <a:gd name="T6" fmla="*/ 626 w 803"/>
                <a:gd name="T7" fmla="*/ 116 h 992"/>
                <a:gd name="T8" fmla="*/ 697 w 803"/>
                <a:gd name="T9" fmla="*/ 189 h 992"/>
                <a:gd name="T10" fmla="*/ 752 w 803"/>
                <a:gd name="T11" fmla="*/ 276 h 992"/>
                <a:gd name="T12" fmla="*/ 788 w 803"/>
                <a:gd name="T13" fmla="*/ 371 h 992"/>
                <a:gd name="T14" fmla="*/ 803 w 803"/>
                <a:gd name="T15" fmla="*/ 471 h 992"/>
                <a:gd name="T16" fmla="*/ 798 w 803"/>
                <a:gd name="T17" fmla="*/ 571 h 992"/>
                <a:gd name="T18" fmla="*/ 772 w 803"/>
                <a:gd name="T19" fmla="*/ 670 h 992"/>
                <a:gd name="T20" fmla="*/ 727 w 803"/>
                <a:gd name="T21" fmla="*/ 762 h 992"/>
                <a:gd name="T22" fmla="*/ 662 w 803"/>
                <a:gd name="T23" fmla="*/ 842 h 992"/>
                <a:gd name="T24" fmla="*/ 587 w 803"/>
                <a:gd name="T25" fmla="*/ 906 h 992"/>
                <a:gd name="T26" fmla="*/ 501 w 803"/>
                <a:gd name="T27" fmla="*/ 953 h 992"/>
                <a:gd name="T28" fmla="*/ 407 w 803"/>
                <a:gd name="T29" fmla="*/ 982 h 992"/>
                <a:gd name="T30" fmla="*/ 308 w 803"/>
                <a:gd name="T31" fmla="*/ 992 h 992"/>
                <a:gd name="T32" fmla="*/ 212 w 803"/>
                <a:gd name="T33" fmla="*/ 983 h 992"/>
                <a:gd name="T34" fmla="*/ 121 w 803"/>
                <a:gd name="T35" fmla="*/ 955 h 992"/>
                <a:gd name="T36" fmla="*/ 37 w 803"/>
                <a:gd name="T37" fmla="*/ 911 h 992"/>
                <a:gd name="T38" fmla="*/ 11 w 803"/>
                <a:gd name="T39" fmla="*/ 884 h 992"/>
                <a:gd name="T40" fmla="*/ 0 w 803"/>
                <a:gd name="T41" fmla="*/ 849 h 992"/>
                <a:gd name="T42" fmla="*/ 3 w 803"/>
                <a:gd name="T43" fmla="*/ 813 h 992"/>
                <a:gd name="T44" fmla="*/ 23 w 803"/>
                <a:gd name="T45" fmla="*/ 781 h 992"/>
                <a:gd name="T46" fmla="*/ 119 w 803"/>
                <a:gd name="T47" fmla="*/ 688 h 992"/>
                <a:gd name="T48" fmla="*/ 150 w 803"/>
                <a:gd name="T49" fmla="*/ 675 h 992"/>
                <a:gd name="T50" fmla="*/ 184 w 803"/>
                <a:gd name="T51" fmla="*/ 676 h 992"/>
                <a:gd name="T52" fmla="*/ 229 w 803"/>
                <a:gd name="T53" fmla="*/ 696 h 992"/>
                <a:gd name="T54" fmla="*/ 290 w 803"/>
                <a:gd name="T55" fmla="*/ 709 h 992"/>
                <a:gd name="T56" fmla="*/ 351 w 803"/>
                <a:gd name="T57" fmla="*/ 706 h 992"/>
                <a:gd name="T58" fmla="*/ 410 w 803"/>
                <a:gd name="T59" fmla="*/ 685 h 992"/>
                <a:gd name="T60" fmla="*/ 461 w 803"/>
                <a:gd name="T61" fmla="*/ 649 h 992"/>
                <a:gd name="T62" fmla="*/ 501 w 803"/>
                <a:gd name="T63" fmla="*/ 594 h 992"/>
                <a:gd name="T64" fmla="*/ 521 w 803"/>
                <a:gd name="T65" fmla="*/ 531 h 992"/>
                <a:gd name="T66" fmla="*/ 521 w 803"/>
                <a:gd name="T67" fmla="*/ 462 h 992"/>
                <a:gd name="T68" fmla="*/ 501 w 803"/>
                <a:gd name="T69" fmla="*/ 398 h 992"/>
                <a:gd name="T70" fmla="*/ 461 w 803"/>
                <a:gd name="T71" fmla="*/ 343 h 992"/>
                <a:gd name="T72" fmla="*/ 410 w 803"/>
                <a:gd name="T73" fmla="*/ 307 h 992"/>
                <a:gd name="T74" fmla="*/ 351 w 803"/>
                <a:gd name="T75" fmla="*/ 286 h 992"/>
                <a:gd name="T76" fmla="*/ 290 w 803"/>
                <a:gd name="T77" fmla="*/ 283 h 992"/>
                <a:gd name="T78" fmla="*/ 229 w 803"/>
                <a:gd name="T79" fmla="*/ 296 h 992"/>
                <a:gd name="T80" fmla="*/ 185 w 803"/>
                <a:gd name="T81" fmla="*/ 316 h 992"/>
                <a:gd name="T82" fmla="*/ 150 w 803"/>
                <a:gd name="T83" fmla="*/ 317 h 992"/>
                <a:gd name="T84" fmla="*/ 119 w 803"/>
                <a:gd name="T85" fmla="*/ 304 h 992"/>
                <a:gd name="T86" fmla="*/ 23 w 803"/>
                <a:gd name="T87" fmla="*/ 211 h 992"/>
                <a:gd name="T88" fmla="*/ 3 w 803"/>
                <a:gd name="T89" fmla="*/ 179 h 992"/>
                <a:gd name="T90" fmla="*/ 0 w 803"/>
                <a:gd name="T91" fmla="*/ 143 h 992"/>
                <a:gd name="T92" fmla="*/ 11 w 803"/>
                <a:gd name="T93" fmla="*/ 108 h 992"/>
                <a:gd name="T94" fmla="*/ 37 w 803"/>
                <a:gd name="T95" fmla="*/ 81 h 992"/>
                <a:gd name="T96" fmla="*/ 121 w 803"/>
                <a:gd name="T97" fmla="*/ 37 h 992"/>
                <a:gd name="T98" fmla="*/ 212 w 803"/>
                <a:gd name="T99" fmla="*/ 9 h 992"/>
                <a:gd name="T100" fmla="*/ 308 w 803"/>
                <a:gd name="T101" fmla="*/ 0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03" h="992">
                  <a:moveTo>
                    <a:pt x="308" y="0"/>
                  </a:moveTo>
                  <a:lnTo>
                    <a:pt x="358" y="3"/>
                  </a:lnTo>
                  <a:lnTo>
                    <a:pt x="407" y="10"/>
                  </a:lnTo>
                  <a:lnTo>
                    <a:pt x="455" y="23"/>
                  </a:lnTo>
                  <a:lnTo>
                    <a:pt x="501" y="39"/>
                  </a:lnTo>
                  <a:lnTo>
                    <a:pt x="544" y="60"/>
                  </a:lnTo>
                  <a:lnTo>
                    <a:pt x="587" y="86"/>
                  </a:lnTo>
                  <a:lnTo>
                    <a:pt x="626" y="116"/>
                  </a:lnTo>
                  <a:lnTo>
                    <a:pt x="662" y="150"/>
                  </a:lnTo>
                  <a:lnTo>
                    <a:pt x="697" y="189"/>
                  </a:lnTo>
                  <a:lnTo>
                    <a:pt x="727" y="231"/>
                  </a:lnTo>
                  <a:lnTo>
                    <a:pt x="752" y="276"/>
                  </a:lnTo>
                  <a:lnTo>
                    <a:pt x="772" y="323"/>
                  </a:lnTo>
                  <a:lnTo>
                    <a:pt x="788" y="371"/>
                  </a:lnTo>
                  <a:lnTo>
                    <a:pt x="798" y="421"/>
                  </a:lnTo>
                  <a:lnTo>
                    <a:pt x="803" y="471"/>
                  </a:lnTo>
                  <a:lnTo>
                    <a:pt x="803" y="521"/>
                  </a:lnTo>
                  <a:lnTo>
                    <a:pt x="798" y="571"/>
                  </a:lnTo>
                  <a:lnTo>
                    <a:pt x="788" y="621"/>
                  </a:lnTo>
                  <a:lnTo>
                    <a:pt x="772" y="670"/>
                  </a:lnTo>
                  <a:lnTo>
                    <a:pt x="752" y="717"/>
                  </a:lnTo>
                  <a:lnTo>
                    <a:pt x="727" y="762"/>
                  </a:lnTo>
                  <a:lnTo>
                    <a:pt x="697" y="804"/>
                  </a:lnTo>
                  <a:lnTo>
                    <a:pt x="662" y="842"/>
                  </a:lnTo>
                  <a:lnTo>
                    <a:pt x="626" y="876"/>
                  </a:lnTo>
                  <a:lnTo>
                    <a:pt x="587" y="906"/>
                  </a:lnTo>
                  <a:lnTo>
                    <a:pt x="544" y="932"/>
                  </a:lnTo>
                  <a:lnTo>
                    <a:pt x="501" y="953"/>
                  </a:lnTo>
                  <a:lnTo>
                    <a:pt x="455" y="969"/>
                  </a:lnTo>
                  <a:lnTo>
                    <a:pt x="407" y="982"/>
                  </a:lnTo>
                  <a:lnTo>
                    <a:pt x="358" y="989"/>
                  </a:lnTo>
                  <a:lnTo>
                    <a:pt x="308" y="992"/>
                  </a:lnTo>
                  <a:lnTo>
                    <a:pt x="259" y="990"/>
                  </a:lnTo>
                  <a:lnTo>
                    <a:pt x="212" y="983"/>
                  </a:lnTo>
                  <a:lnTo>
                    <a:pt x="166" y="972"/>
                  </a:lnTo>
                  <a:lnTo>
                    <a:pt x="121" y="955"/>
                  </a:lnTo>
                  <a:lnTo>
                    <a:pt x="78" y="936"/>
                  </a:lnTo>
                  <a:lnTo>
                    <a:pt x="37" y="911"/>
                  </a:lnTo>
                  <a:lnTo>
                    <a:pt x="22" y="899"/>
                  </a:lnTo>
                  <a:lnTo>
                    <a:pt x="11" y="884"/>
                  </a:lnTo>
                  <a:lnTo>
                    <a:pt x="3" y="868"/>
                  </a:lnTo>
                  <a:lnTo>
                    <a:pt x="0" y="849"/>
                  </a:lnTo>
                  <a:lnTo>
                    <a:pt x="0" y="831"/>
                  </a:lnTo>
                  <a:lnTo>
                    <a:pt x="3" y="813"/>
                  </a:lnTo>
                  <a:lnTo>
                    <a:pt x="11" y="796"/>
                  </a:lnTo>
                  <a:lnTo>
                    <a:pt x="23" y="781"/>
                  </a:lnTo>
                  <a:lnTo>
                    <a:pt x="104" y="700"/>
                  </a:lnTo>
                  <a:lnTo>
                    <a:pt x="119" y="688"/>
                  </a:lnTo>
                  <a:lnTo>
                    <a:pt x="134" y="680"/>
                  </a:lnTo>
                  <a:lnTo>
                    <a:pt x="150" y="675"/>
                  </a:lnTo>
                  <a:lnTo>
                    <a:pt x="168" y="674"/>
                  </a:lnTo>
                  <a:lnTo>
                    <a:pt x="184" y="676"/>
                  </a:lnTo>
                  <a:lnTo>
                    <a:pt x="200" y="682"/>
                  </a:lnTo>
                  <a:lnTo>
                    <a:pt x="229" y="696"/>
                  </a:lnTo>
                  <a:lnTo>
                    <a:pt x="258" y="705"/>
                  </a:lnTo>
                  <a:lnTo>
                    <a:pt x="290" y="709"/>
                  </a:lnTo>
                  <a:lnTo>
                    <a:pt x="320" y="710"/>
                  </a:lnTo>
                  <a:lnTo>
                    <a:pt x="351" y="706"/>
                  </a:lnTo>
                  <a:lnTo>
                    <a:pt x="381" y="698"/>
                  </a:lnTo>
                  <a:lnTo>
                    <a:pt x="410" y="685"/>
                  </a:lnTo>
                  <a:lnTo>
                    <a:pt x="436" y="669"/>
                  </a:lnTo>
                  <a:lnTo>
                    <a:pt x="461" y="649"/>
                  </a:lnTo>
                  <a:lnTo>
                    <a:pt x="483" y="622"/>
                  </a:lnTo>
                  <a:lnTo>
                    <a:pt x="501" y="594"/>
                  </a:lnTo>
                  <a:lnTo>
                    <a:pt x="513" y="563"/>
                  </a:lnTo>
                  <a:lnTo>
                    <a:pt x="521" y="531"/>
                  </a:lnTo>
                  <a:lnTo>
                    <a:pt x="524" y="496"/>
                  </a:lnTo>
                  <a:lnTo>
                    <a:pt x="521" y="462"/>
                  </a:lnTo>
                  <a:lnTo>
                    <a:pt x="513" y="429"/>
                  </a:lnTo>
                  <a:lnTo>
                    <a:pt x="501" y="398"/>
                  </a:lnTo>
                  <a:lnTo>
                    <a:pt x="483" y="370"/>
                  </a:lnTo>
                  <a:lnTo>
                    <a:pt x="461" y="343"/>
                  </a:lnTo>
                  <a:lnTo>
                    <a:pt x="436" y="323"/>
                  </a:lnTo>
                  <a:lnTo>
                    <a:pt x="410" y="307"/>
                  </a:lnTo>
                  <a:lnTo>
                    <a:pt x="381" y="294"/>
                  </a:lnTo>
                  <a:lnTo>
                    <a:pt x="351" y="286"/>
                  </a:lnTo>
                  <a:lnTo>
                    <a:pt x="320" y="283"/>
                  </a:lnTo>
                  <a:lnTo>
                    <a:pt x="290" y="283"/>
                  </a:lnTo>
                  <a:lnTo>
                    <a:pt x="258" y="288"/>
                  </a:lnTo>
                  <a:lnTo>
                    <a:pt x="229" y="296"/>
                  </a:lnTo>
                  <a:lnTo>
                    <a:pt x="200" y="310"/>
                  </a:lnTo>
                  <a:lnTo>
                    <a:pt x="185" y="316"/>
                  </a:lnTo>
                  <a:lnTo>
                    <a:pt x="168" y="319"/>
                  </a:lnTo>
                  <a:lnTo>
                    <a:pt x="150" y="317"/>
                  </a:lnTo>
                  <a:lnTo>
                    <a:pt x="134" y="313"/>
                  </a:lnTo>
                  <a:lnTo>
                    <a:pt x="119" y="304"/>
                  </a:lnTo>
                  <a:lnTo>
                    <a:pt x="104" y="292"/>
                  </a:lnTo>
                  <a:lnTo>
                    <a:pt x="23" y="211"/>
                  </a:lnTo>
                  <a:lnTo>
                    <a:pt x="11" y="196"/>
                  </a:lnTo>
                  <a:lnTo>
                    <a:pt x="3" y="179"/>
                  </a:lnTo>
                  <a:lnTo>
                    <a:pt x="0" y="161"/>
                  </a:lnTo>
                  <a:lnTo>
                    <a:pt x="0" y="143"/>
                  </a:lnTo>
                  <a:lnTo>
                    <a:pt x="3" y="125"/>
                  </a:lnTo>
                  <a:lnTo>
                    <a:pt x="11" y="108"/>
                  </a:lnTo>
                  <a:lnTo>
                    <a:pt x="22" y="94"/>
                  </a:lnTo>
                  <a:lnTo>
                    <a:pt x="37" y="81"/>
                  </a:lnTo>
                  <a:lnTo>
                    <a:pt x="78" y="57"/>
                  </a:lnTo>
                  <a:lnTo>
                    <a:pt x="121" y="37"/>
                  </a:lnTo>
                  <a:lnTo>
                    <a:pt x="166" y="22"/>
                  </a:lnTo>
                  <a:lnTo>
                    <a:pt x="212" y="9"/>
                  </a:lnTo>
                  <a:lnTo>
                    <a:pt x="259" y="3"/>
                  </a:lnTo>
                  <a:lnTo>
                    <a:pt x="3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5" name="Freeform 106">
              <a:extLst>
                <a:ext uri="{FF2B5EF4-FFF2-40B4-BE49-F238E27FC236}">
                  <a16:creationId xmlns:a16="http://schemas.microsoft.com/office/drawing/2014/main" id="{F2A311E9-5F5A-443B-A66C-EBEB9878A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9" y="1678"/>
              <a:ext cx="228" cy="238"/>
            </a:xfrm>
            <a:custGeom>
              <a:avLst/>
              <a:gdLst>
                <a:gd name="T0" fmla="*/ 1266 w 1602"/>
                <a:gd name="T1" fmla="*/ 0 h 1664"/>
                <a:gd name="T2" fmla="*/ 1356 w 1602"/>
                <a:gd name="T3" fmla="*/ 12 h 1664"/>
                <a:gd name="T4" fmla="*/ 1435 w 1602"/>
                <a:gd name="T5" fmla="*/ 46 h 1664"/>
                <a:gd name="T6" fmla="*/ 1504 w 1602"/>
                <a:gd name="T7" fmla="*/ 98 h 1664"/>
                <a:gd name="T8" fmla="*/ 1556 w 1602"/>
                <a:gd name="T9" fmla="*/ 166 h 1664"/>
                <a:gd name="T10" fmla="*/ 1590 w 1602"/>
                <a:gd name="T11" fmla="*/ 247 h 1664"/>
                <a:gd name="T12" fmla="*/ 1602 w 1602"/>
                <a:gd name="T13" fmla="*/ 336 h 1664"/>
                <a:gd name="T14" fmla="*/ 1599 w 1602"/>
                <a:gd name="T15" fmla="*/ 1602 h 1664"/>
                <a:gd name="T16" fmla="*/ 1578 w 1602"/>
                <a:gd name="T17" fmla="*/ 1640 h 1664"/>
                <a:gd name="T18" fmla="*/ 1540 w 1602"/>
                <a:gd name="T19" fmla="*/ 1661 h 1664"/>
                <a:gd name="T20" fmla="*/ 1406 w 1602"/>
                <a:gd name="T21" fmla="*/ 1664 h 1664"/>
                <a:gd name="T22" fmla="*/ 1364 w 1602"/>
                <a:gd name="T23" fmla="*/ 1652 h 1664"/>
                <a:gd name="T24" fmla="*/ 1334 w 1602"/>
                <a:gd name="T25" fmla="*/ 1622 h 1664"/>
                <a:gd name="T26" fmla="*/ 1322 w 1602"/>
                <a:gd name="T27" fmla="*/ 1579 h 1664"/>
                <a:gd name="T28" fmla="*/ 1319 w 1602"/>
                <a:gd name="T29" fmla="*/ 366 h 1664"/>
                <a:gd name="T30" fmla="*/ 1298 w 1602"/>
                <a:gd name="T31" fmla="*/ 322 h 1664"/>
                <a:gd name="T32" fmla="*/ 1259 w 1602"/>
                <a:gd name="T33" fmla="*/ 291 h 1664"/>
                <a:gd name="T34" fmla="*/ 1210 w 1602"/>
                <a:gd name="T35" fmla="*/ 280 h 1664"/>
                <a:gd name="T36" fmla="*/ 366 w 1602"/>
                <a:gd name="T37" fmla="*/ 283 h 1664"/>
                <a:gd name="T38" fmla="*/ 321 w 1602"/>
                <a:gd name="T39" fmla="*/ 305 h 1664"/>
                <a:gd name="T40" fmla="*/ 291 w 1602"/>
                <a:gd name="T41" fmla="*/ 342 h 1664"/>
                <a:gd name="T42" fmla="*/ 280 w 1602"/>
                <a:gd name="T43" fmla="*/ 392 h 1664"/>
                <a:gd name="T44" fmla="*/ 277 w 1602"/>
                <a:gd name="T45" fmla="*/ 1602 h 1664"/>
                <a:gd name="T46" fmla="*/ 255 w 1602"/>
                <a:gd name="T47" fmla="*/ 1640 h 1664"/>
                <a:gd name="T48" fmla="*/ 218 w 1602"/>
                <a:gd name="T49" fmla="*/ 1661 h 1664"/>
                <a:gd name="T50" fmla="*/ 84 w 1602"/>
                <a:gd name="T51" fmla="*/ 1664 h 1664"/>
                <a:gd name="T52" fmla="*/ 41 w 1602"/>
                <a:gd name="T53" fmla="*/ 1652 h 1664"/>
                <a:gd name="T54" fmla="*/ 11 w 1602"/>
                <a:gd name="T55" fmla="*/ 1622 h 1664"/>
                <a:gd name="T56" fmla="*/ 0 w 1602"/>
                <a:gd name="T57" fmla="*/ 1579 h 1664"/>
                <a:gd name="T58" fmla="*/ 3 w 1602"/>
                <a:gd name="T59" fmla="*/ 290 h 1664"/>
                <a:gd name="T60" fmla="*/ 26 w 1602"/>
                <a:gd name="T61" fmla="*/ 205 h 1664"/>
                <a:gd name="T62" fmla="*/ 70 w 1602"/>
                <a:gd name="T63" fmla="*/ 131 h 1664"/>
                <a:gd name="T64" fmla="*/ 130 w 1602"/>
                <a:gd name="T65" fmla="*/ 71 h 1664"/>
                <a:gd name="T66" fmla="*/ 205 w 1602"/>
                <a:gd name="T67" fmla="*/ 27 h 1664"/>
                <a:gd name="T68" fmla="*/ 290 w 1602"/>
                <a:gd name="T69" fmla="*/ 3 h 1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02" h="1664">
                  <a:moveTo>
                    <a:pt x="336" y="0"/>
                  </a:moveTo>
                  <a:lnTo>
                    <a:pt x="1266" y="0"/>
                  </a:lnTo>
                  <a:lnTo>
                    <a:pt x="1312" y="3"/>
                  </a:lnTo>
                  <a:lnTo>
                    <a:pt x="1356" y="12"/>
                  </a:lnTo>
                  <a:lnTo>
                    <a:pt x="1397" y="27"/>
                  </a:lnTo>
                  <a:lnTo>
                    <a:pt x="1435" y="46"/>
                  </a:lnTo>
                  <a:lnTo>
                    <a:pt x="1472" y="71"/>
                  </a:lnTo>
                  <a:lnTo>
                    <a:pt x="1504" y="98"/>
                  </a:lnTo>
                  <a:lnTo>
                    <a:pt x="1532" y="131"/>
                  </a:lnTo>
                  <a:lnTo>
                    <a:pt x="1556" y="166"/>
                  </a:lnTo>
                  <a:lnTo>
                    <a:pt x="1576" y="205"/>
                  </a:lnTo>
                  <a:lnTo>
                    <a:pt x="1590" y="247"/>
                  </a:lnTo>
                  <a:lnTo>
                    <a:pt x="1599" y="290"/>
                  </a:lnTo>
                  <a:lnTo>
                    <a:pt x="1602" y="336"/>
                  </a:lnTo>
                  <a:lnTo>
                    <a:pt x="1602" y="1579"/>
                  </a:lnTo>
                  <a:lnTo>
                    <a:pt x="1599" y="1602"/>
                  </a:lnTo>
                  <a:lnTo>
                    <a:pt x="1591" y="1622"/>
                  </a:lnTo>
                  <a:lnTo>
                    <a:pt x="1578" y="1640"/>
                  </a:lnTo>
                  <a:lnTo>
                    <a:pt x="1561" y="1652"/>
                  </a:lnTo>
                  <a:lnTo>
                    <a:pt x="1540" y="1661"/>
                  </a:lnTo>
                  <a:lnTo>
                    <a:pt x="1518" y="1664"/>
                  </a:lnTo>
                  <a:lnTo>
                    <a:pt x="1406" y="1664"/>
                  </a:lnTo>
                  <a:lnTo>
                    <a:pt x="1384" y="1661"/>
                  </a:lnTo>
                  <a:lnTo>
                    <a:pt x="1364" y="1652"/>
                  </a:lnTo>
                  <a:lnTo>
                    <a:pt x="1347" y="1640"/>
                  </a:lnTo>
                  <a:lnTo>
                    <a:pt x="1334" y="1622"/>
                  </a:lnTo>
                  <a:lnTo>
                    <a:pt x="1325" y="1602"/>
                  </a:lnTo>
                  <a:lnTo>
                    <a:pt x="1322" y="1579"/>
                  </a:lnTo>
                  <a:lnTo>
                    <a:pt x="1322" y="392"/>
                  </a:lnTo>
                  <a:lnTo>
                    <a:pt x="1319" y="366"/>
                  </a:lnTo>
                  <a:lnTo>
                    <a:pt x="1311" y="342"/>
                  </a:lnTo>
                  <a:lnTo>
                    <a:pt x="1298" y="322"/>
                  </a:lnTo>
                  <a:lnTo>
                    <a:pt x="1281" y="305"/>
                  </a:lnTo>
                  <a:lnTo>
                    <a:pt x="1259" y="291"/>
                  </a:lnTo>
                  <a:lnTo>
                    <a:pt x="1236" y="283"/>
                  </a:lnTo>
                  <a:lnTo>
                    <a:pt x="1210" y="280"/>
                  </a:lnTo>
                  <a:lnTo>
                    <a:pt x="392" y="280"/>
                  </a:lnTo>
                  <a:lnTo>
                    <a:pt x="366" y="283"/>
                  </a:lnTo>
                  <a:lnTo>
                    <a:pt x="343" y="291"/>
                  </a:lnTo>
                  <a:lnTo>
                    <a:pt x="321" y="305"/>
                  </a:lnTo>
                  <a:lnTo>
                    <a:pt x="304" y="322"/>
                  </a:lnTo>
                  <a:lnTo>
                    <a:pt x="291" y="342"/>
                  </a:lnTo>
                  <a:lnTo>
                    <a:pt x="283" y="366"/>
                  </a:lnTo>
                  <a:lnTo>
                    <a:pt x="280" y="392"/>
                  </a:lnTo>
                  <a:lnTo>
                    <a:pt x="280" y="1579"/>
                  </a:lnTo>
                  <a:lnTo>
                    <a:pt x="277" y="1602"/>
                  </a:lnTo>
                  <a:lnTo>
                    <a:pt x="268" y="1622"/>
                  </a:lnTo>
                  <a:lnTo>
                    <a:pt x="255" y="1640"/>
                  </a:lnTo>
                  <a:lnTo>
                    <a:pt x="238" y="1652"/>
                  </a:lnTo>
                  <a:lnTo>
                    <a:pt x="218" y="1661"/>
                  </a:lnTo>
                  <a:lnTo>
                    <a:pt x="196" y="1664"/>
                  </a:lnTo>
                  <a:lnTo>
                    <a:pt x="84" y="1664"/>
                  </a:lnTo>
                  <a:lnTo>
                    <a:pt x="62" y="1661"/>
                  </a:lnTo>
                  <a:lnTo>
                    <a:pt x="41" y="1652"/>
                  </a:lnTo>
                  <a:lnTo>
                    <a:pt x="24" y="1640"/>
                  </a:lnTo>
                  <a:lnTo>
                    <a:pt x="11" y="1622"/>
                  </a:lnTo>
                  <a:lnTo>
                    <a:pt x="3" y="1602"/>
                  </a:lnTo>
                  <a:lnTo>
                    <a:pt x="0" y="1579"/>
                  </a:lnTo>
                  <a:lnTo>
                    <a:pt x="0" y="336"/>
                  </a:lnTo>
                  <a:lnTo>
                    <a:pt x="3" y="290"/>
                  </a:lnTo>
                  <a:lnTo>
                    <a:pt x="12" y="247"/>
                  </a:lnTo>
                  <a:lnTo>
                    <a:pt x="26" y="205"/>
                  </a:lnTo>
                  <a:lnTo>
                    <a:pt x="46" y="166"/>
                  </a:lnTo>
                  <a:lnTo>
                    <a:pt x="70" y="131"/>
                  </a:lnTo>
                  <a:lnTo>
                    <a:pt x="98" y="98"/>
                  </a:lnTo>
                  <a:lnTo>
                    <a:pt x="130" y="71"/>
                  </a:lnTo>
                  <a:lnTo>
                    <a:pt x="167" y="46"/>
                  </a:lnTo>
                  <a:lnTo>
                    <a:pt x="205" y="27"/>
                  </a:lnTo>
                  <a:lnTo>
                    <a:pt x="246" y="12"/>
                  </a:lnTo>
                  <a:lnTo>
                    <a:pt x="290" y="3"/>
                  </a:lnTo>
                  <a:lnTo>
                    <a:pt x="3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6" name="Freeform 107">
              <a:extLst>
                <a:ext uri="{FF2B5EF4-FFF2-40B4-BE49-F238E27FC236}">
                  <a16:creationId xmlns:a16="http://schemas.microsoft.com/office/drawing/2014/main" id="{E73E1D9B-66DF-4D05-AC63-560AF1816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" y="1695"/>
              <a:ext cx="90" cy="221"/>
            </a:xfrm>
            <a:custGeom>
              <a:avLst/>
              <a:gdLst>
                <a:gd name="T0" fmla="*/ 336 w 630"/>
                <a:gd name="T1" fmla="*/ 0 h 1549"/>
                <a:gd name="T2" fmla="*/ 545 w 630"/>
                <a:gd name="T3" fmla="*/ 0 h 1549"/>
                <a:gd name="T4" fmla="*/ 567 w 630"/>
                <a:gd name="T5" fmla="*/ 3 h 1549"/>
                <a:gd name="T6" fmla="*/ 588 w 630"/>
                <a:gd name="T7" fmla="*/ 12 h 1549"/>
                <a:gd name="T8" fmla="*/ 604 w 630"/>
                <a:gd name="T9" fmla="*/ 25 h 1549"/>
                <a:gd name="T10" fmla="*/ 617 w 630"/>
                <a:gd name="T11" fmla="*/ 42 h 1549"/>
                <a:gd name="T12" fmla="*/ 626 w 630"/>
                <a:gd name="T13" fmla="*/ 61 h 1549"/>
                <a:gd name="T14" fmla="*/ 630 w 630"/>
                <a:gd name="T15" fmla="*/ 84 h 1549"/>
                <a:gd name="T16" fmla="*/ 630 w 630"/>
                <a:gd name="T17" fmla="*/ 196 h 1549"/>
                <a:gd name="T18" fmla="*/ 626 w 630"/>
                <a:gd name="T19" fmla="*/ 218 h 1549"/>
                <a:gd name="T20" fmla="*/ 617 w 630"/>
                <a:gd name="T21" fmla="*/ 239 h 1549"/>
                <a:gd name="T22" fmla="*/ 604 w 630"/>
                <a:gd name="T23" fmla="*/ 255 h 1549"/>
                <a:gd name="T24" fmla="*/ 588 w 630"/>
                <a:gd name="T25" fmla="*/ 268 h 1549"/>
                <a:gd name="T26" fmla="*/ 567 w 630"/>
                <a:gd name="T27" fmla="*/ 277 h 1549"/>
                <a:gd name="T28" fmla="*/ 545 w 630"/>
                <a:gd name="T29" fmla="*/ 280 h 1549"/>
                <a:gd name="T30" fmla="*/ 392 w 630"/>
                <a:gd name="T31" fmla="*/ 280 h 1549"/>
                <a:gd name="T32" fmla="*/ 367 w 630"/>
                <a:gd name="T33" fmla="*/ 283 h 1549"/>
                <a:gd name="T34" fmla="*/ 342 w 630"/>
                <a:gd name="T35" fmla="*/ 292 h 1549"/>
                <a:gd name="T36" fmla="*/ 322 w 630"/>
                <a:gd name="T37" fmla="*/ 305 h 1549"/>
                <a:gd name="T38" fmla="*/ 305 w 630"/>
                <a:gd name="T39" fmla="*/ 322 h 1549"/>
                <a:gd name="T40" fmla="*/ 291 w 630"/>
                <a:gd name="T41" fmla="*/ 342 h 1549"/>
                <a:gd name="T42" fmla="*/ 283 w 630"/>
                <a:gd name="T43" fmla="*/ 366 h 1549"/>
                <a:gd name="T44" fmla="*/ 280 w 630"/>
                <a:gd name="T45" fmla="*/ 392 h 1549"/>
                <a:gd name="T46" fmla="*/ 280 w 630"/>
                <a:gd name="T47" fmla="*/ 1464 h 1549"/>
                <a:gd name="T48" fmla="*/ 277 w 630"/>
                <a:gd name="T49" fmla="*/ 1487 h 1549"/>
                <a:gd name="T50" fmla="*/ 269 w 630"/>
                <a:gd name="T51" fmla="*/ 1507 h 1549"/>
                <a:gd name="T52" fmla="*/ 256 w 630"/>
                <a:gd name="T53" fmla="*/ 1525 h 1549"/>
                <a:gd name="T54" fmla="*/ 239 w 630"/>
                <a:gd name="T55" fmla="*/ 1537 h 1549"/>
                <a:gd name="T56" fmla="*/ 218 w 630"/>
                <a:gd name="T57" fmla="*/ 1546 h 1549"/>
                <a:gd name="T58" fmla="*/ 196 w 630"/>
                <a:gd name="T59" fmla="*/ 1549 h 1549"/>
                <a:gd name="T60" fmla="*/ 85 w 630"/>
                <a:gd name="T61" fmla="*/ 1549 h 1549"/>
                <a:gd name="T62" fmla="*/ 62 w 630"/>
                <a:gd name="T63" fmla="*/ 1546 h 1549"/>
                <a:gd name="T64" fmla="*/ 42 w 630"/>
                <a:gd name="T65" fmla="*/ 1537 h 1549"/>
                <a:gd name="T66" fmla="*/ 25 w 630"/>
                <a:gd name="T67" fmla="*/ 1525 h 1549"/>
                <a:gd name="T68" fmla="*/ 11 w 630"/>
                <a:gd name="T69" fmla="*/ 1507 h 1549"/>
                <a:gd name="T70" fmla="*/ 3 w 630"/>
                <a:gd name="T71" fmla="*/ 1487 h 1549"/>
                <a:gd name="T72" fmla="*/ 0 w 630"/>
                <a:gd name="T73" fmla="*/ 1464 h 1549"/>
                <a:gd name="T74" fmla="*/ 0 w 630"/>
                <a:gd name="T75" fmla="*/ 336 h 1549"/>
                <a:gd name="T76" fmla="*/ 3 w 630"/>
                <a:gd name="T77" fmla="*/ 291 h 1549"/>
                <a:gd name="T78" fmla="*/ 13 w 630"/>
                <a:gd name="T79" fmla="*/ 247 h 1549"/>
                <a:gd name="T80" fmla="*/ 27 w 630"/>
                <a:gd name="T81" fmla="*/ 205 h 1549"/>
                <a:gd name="T82" fmla="*/ 46 w 630"/>
                <a:gd name="T83" fmla="*/ 166 h 1549"/>
                <a:gd name="T84" fmla="*/ 71 w 630"/>
                <a:gd name="T85" fmla="*/ 131 h 1549"/>
                <a:gd name="T86" fmla="*/ 99 w 630"/>
                <a:gd name="T87" fmla="*/ 98 h 1549"/>
                <a:gd name="T88" fmla="*/ 131 w 630"/>
                <a:gd name="T89" fmla="*/ 71 h 1549"/>
                <a:gd name="T90" fmla="*/ 166 w 630"/>
                <a:gd name="T91" fmla="*/ 46 h 1549"/>
                <a:gd name="T92" fmla="*/ 206 w 630"/>
                <a:gd name="T93" fmla="*/ 27 h 1549"/>
                <a:gd name="T94" fmla="*/ 247 w 630"/>
                <a:gd name="T95" fmla="*/ 13 h 1549"/>
                <a:gd name="T96" fmla="*/ 290 w 630"/>
                <a:gd name="T97" fmla="*/ 3 h 1549"/>
                <a:gd name="T98" fmla="*/ 336 w 630"/>
                <a:gd name="T99" fmla="*/ 0 h 1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30" h="1549">
                  <a:moveTo>
                    <a:pt x="336" y="0"/>
                  </a:moveTo>
                  <a:lnTo>
                    <a:pt x="545" y="0"/>
                  </a:lnTo>
                  <a:lnTo>
                    <a:pt x="567" y="3"/>
                  </a:lnTo>
                  <a:lnTo>
                    <a:pt x="588" y="12"/>
                  </a:lnTo>
                  <a:lnTo>
                    <a:pt x="604" y="25"/>
                  </a:lnTo>
                  <a:lnTo>
                    <a:pt x="617" y="42"/>
                  </a:lnTo>
                  <a:lnTo>
                    <a:pt x="626" y="61"/>
                  </a:lnTo>
                  <a:lnTo>
                    <a:pt x="630" y="84"/>
                  </a:lnTo>
                  <a:lnTo>
                    <a:pt x="630" y="196"/>
                  </a:lnTo>
                  <a:lnTo>
                    <a:pt x="626" y="218"/>
                  </a:lnTo>
                  <a:lnTo>
                    <a:pt x="617" y="239"/>
                  </a:lnTo>
                  <a:lnTo>
                    <a:pt x="604" y="255"/>
                  </a:lnTo>
                  <a:lnTo>
                    <a:pt x="588" y="268"/>
                  </a:lnTo>
                  <a:lnTo>
                    <a:pt x="567" y="277"/>
                  </a:lnTo>
                  <a:lnTo>
                    <a:pt x="545" y="280"/>
                  </a:lnTo>
                  <a:lnTo>
                    <a:pt x="392" y="280"/>
                  </a:lnTo>
                  <a:lnTo>
                    <a:pt x="367" y="283"/>
                  </a:lnTo>
                  <a:lnTo>
                    <a:pt x="342" y="292"/>
                  </a:lnTo>
                  <a:lnTo>
                    <a:pt x="322" y="305"/>
                  </a:lnTo>
                  <a:lnTo>
                    <a:pt x="305" y="322"/>
                  </a:lnTo>
                  <a:lnTo>
                    <a:pt x="291" y="342"/>
                  </a:lnTo>
                  <a:lnTo>
                    <a:pt x="283" y="366"/>
                  </a:lnTo>
                  <a:lnTo>
                    <a:pt x="280" y="392"/>
                  </a:lnTo>
                  <a:lnTo>
                    <a:pt x="280" y="1464"/>
                  </a:lnTo>
                  <a:lnTo>
                    <a:pt x="277" y="1487"/>
                  </a:lnTo>
                  <a:lnTo>
                    <a:pt x="269" y="1507"/>
                  </a:lnTo>
                  <a:lnTo>
                    <a:pt x="256" y="1525"/>
                  </a:lnTo>
                  <a:lnTo>
                    <a:pt x="239" y="1537"/>
                  </a:lnTo>
                  <a:lnTo>
                    <a:pt x="218" y="1546"/>
                  </a:lnTo>
                  <a:lnTo>
                    <a:pt x="196" y="1549"/>
                  </a:lnTo>
                  <a:lnTo>
                    <a:pt x="85" y="1549"/>
                  </a:lnTo>
                  <a:lnTo>
                    <a:pt x="62" y="1546"/>
                  </a:lnTo>
                  <a:lnTo>
                    <a:pt x="42" y="1537"/>
                  </a:lnTo>
                  <a:lnTo>
                    <a:pt x="25" y="1525"/>
                  </a:lnTo>
                  <a:lnTo>
                    <a:pt x="11" y="1507"/>
                  </a:lnTo>
                  <a:lnTo>
                    <a:pt x="3" y="1487"/>
                  </a:lnTo>
                  <a:lnTo>
                    <a:pt x="0" y="1464"/>
                  </a:lnTo>
                  <a:lnTo>
                    <a:pt x="0" y="336"/>
                  </a:lnTo>
                  <a:lnTo>
                    <a:pt x="3" y="291"/>
                  </a:lnTo>
                  <a:lnTo>
                    <a:pt x="13" y="247"/>
                  </a:lnTo>
                  <a:lnTo>
                    <a:pt x="27" y="205"/>
                  </a:lnTo>
                  <a:lnTo>
                    <a:pt x="46" y="166"/>
                  </a:lnTo>
                  <a:lnTo>
                    <a:pt x="71" y="131"/>
                  </a:lnTo>
                  <a:lnTo>
                    <a:pt x="99" y="98"/>
                  </a:lnTo>
                  <a:lnTo>
                    <a:pt x="131" y="71"/>
                  </a:lnTo>
                  <a:lnTo>
                    <a:pt x="166" y="46"/>
                  </a:lnTo>
                  <a:lnTo>
                    <a:pt x="206" y="27"/>
                  </a:lnTo>
                  <a:lnTo>
                    <a:pt x="247" y="13"/>
                  </a:lnTo>
                  <a:lnTo>
                    <a:pt x="290" y="3"/>
                  </a:lnTo>
                  <a:lnTo>
                    <a:pt x="3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9" name="Freeform 108">
              <a:extLst>
                <a:ext uri="{FF2B5EF4-FFF2-40B4-BE49-F238E27FC236}">
                  <a16:creationId xmlns:a16="http://schemas.microsoft.com/office/drawing/2014/main" id="{19F037B4-192E-413C-BF33-DC6D295FF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" y="1695"/>
              <a:ext cx="90" cy="221"/>
            </a:xfrm>
            <a:custGeom>
              <a:avLst/>
              <a:gdLst>
                <a:gd name="T0" fmla="*/ 85 w 630"/>
                <a:gd name="T1" fmla="*/ 0 h 1549"/>
                <a:gd name="T2" fmla="*/ 294 w 630"/>
                <a:gd name="T3" fmla="*/ 0 h 1549"/>
                <a:gd name="T4" fmla="*/ 340 w 630"/>
                <a:gd name="T5" fmla="*/ 3 h 1549"/>
                <a:gd name="T6" fmla="*/ 383 w 630"/>
                <a:gd name="T7" fmla="*/ 13 h 1549"/>
                <a:gd name="T8" fmla="*/ 424 w 630"/>
                <a:gd name="T9" fmla="*/ 27 h 1549"/>
                <a:gd name="T10" fmla="*/ 464 w 630"/>
                <a:gd name="T11" fmla="*/ 46 h 1549"/>
                <a:gd name="T12" fmla="*/ 499 w 630"/>
                <a:gd name="T13" fmla="*/ 71 h 1549"/>
                <a:gd name="T14" fmla="*/ 531 w 630"/>
                <a:gd name="T15" fmla="*/ 98 h 1549"/>
                <a:gd name="T16" fmla="*/ 559 w 630"/>
                <a:gd name="T17" fmla="*/ 131 h 1549"/>
                <a:gd name="T18" fmla="*/ 584 w 630"/>
                <a:gd name="T19" fmla="*/ 166 h 1549"/>
                <a:gd name="T20" fmla="*/ 603 w 630"/>
                <a:gd name="T21" fmla="*/ 205 h 1549"/>
                <a:gd name="T22" fmla="*/ 617 w 630"/>
                <a:gd name="T23" fmla="*/ 247 h 1549"/>
                <a:gd name="T24" fmla="*/ 627 w 630"/>
                <a:gd name="T25" fmla="*/ 291 h 1549"/>
                <a:gd name="T26" fmla="*/ 630 w 630"/>
                <a:gd name="T27" fmla="*/ 336 h 1549"/>
                <a:gd name="T28" fmla="*/ 630 w 630"/>
                <a:gd name="T29" fmla="*/ 1464 h 1549"/>
                <a:gd name="T30" fmla="*/ 627 w 630"/>
                <a:gd name="T31" fmla="*/ 1487 h 1549"/>
                <a:gd name="T32" fmla="*/ 619 w 630"/>
                <a:gd name="T33" fmla="*/ 1507 h 1549"/>
                <a:gd name="T34" fmla="*/ 605 w 630"/>
                <a:gd name="T35" fmla="*/ 1525 h 1549"/>
                <a:gd name="T36" fmla="*/ 588 w 630"/>
                <a:gd name="T37" fmla="*/ 1537 h 1549"/>
                <a:gd name="T38" fmla="*/ 568 w 630"/>
                <a:gd name="T39" fmla="*/ 1546 h 1549"/>
                <a:gd name="T40" fmla="*/ 545 w 630"/>
                <a:gd name="T41" fmla="*/ 1549 h 1549"/>
                <a:gd name="T42" fmla="*/ 434 w 630"/>
                <a:gd name="T43" fmla="*/ 1549 h 1549"/>
                <a:gd name="T44" fmla="*/ 412 w 630"/>
                <a:gd name="T45" fmla="*/ 1546 h 1549"/>
                <a:gd name="T46" fmla="*/ 391 w 630"/>
                <a:gd name="T47" fmla="*/ 1537 h 1549"/>
                <a:gd name="T48" fmla="*/ 374 w 630"/>
                <a:gd name="T49" fmla="*/ 1525 h 1549"/>
                <a:gd name="T50" fmla="*/ 361 w 630"/>
                <a:gd name="T51" fmla="*/ 1507 h 1549"/>
                <a:gd name="T52" fmla="*/ 353 w 630"/>
                <a:gd name="T53" fmla="*/ 1487 h 1549"/>
                <a:gd name="T54" fmla="*/ 350 w 630"/>
                <a:gd name="T55" fmla="*/ 1464 h 1549"/>
                <a:gd name="T56" fmla="*/ 350 w 630"/>
                <a:gd name="T57" fmla="*/ 392 h 1549"/>
                <a:gd name="T58" fmla="*/ 347 w 630"/>
                <a:gd name="T59" fmla="*/ 366 h 1549"/>
                <a:gd name="T60" fmla="*/ 339 w 630"/>
                <a:gd name="T61" fmla="*/ 342 h 1549"/>
                <a:gd name="T62" fmla="*/ 325 w 630"/>
                <a:gd name="T63" fmla="*/ 322 h 1549"/>
                <a:gd name="T64" fmla="*/ 308 w 630"/>
                <a:gd name="T65" fmla="*/ 305 h 1549"/>
                <a:gd name="T66" fmla="*/ 288 w 630"/>
                <a:gd name="T67" fmla="*/ 292 h 1549"/>
                <a:gd name="T68" fmla="*/ 263 w 630"/>
                <a:gd name="T69" fmla="*/ 283 h 1549"/>
                <a:gd name="T70" fmla="*/ 238 w 630"/>
                <a:gd name="T71" fmla="*/ 280 h 1549"/>
                <a:gd name="T72" fmla="*/ 85 w 630"/>
                <a:gd name="T73" fmla="*/ 280 h 1549"/>
                <a:gd name="T74" fmla="*/ 63 w 630"/>
                <a:gd name="T75" fmla="*/ 277 h 1549"/>
                <a:gd name="T76" fmla="*/ 42 w 630"/>
                <a:gd name="T77" fmla="*/ 268 h 1549"/>
                <a:gd name="T78" fmla="*/ 26 w 630"/>
                <a:gd name="T79" fmla="*/ 255 h 1549"/>
                <a:gd name="T80" fmla="*/ 13 w 630"/>
                <a:gd name="T81" fmla="*/ 239 h 1549"/>
                <a:gd name="T82" fmla="*/ 4 w 630"/>
                <a:gd name="T83" fmla="*/ 218 h 1549"/>
                <a:gd name="T84" fmla="*/ 0 w 630"/>
                <a:gd name="T85" fmla="*/ 196 h 1549"/>
                <a:gd name="T86" fmla="*/ 0 w 630"/>
                <a:gd name="T87" fmla="*/ 84 h 1549"/>
                <a:gd name="T88" fmla="*/ 4 w 630"/>
                <a:gd name="T89" fmla="*/ 61 h 1549"/>
                <a:gd name="T90" fmla="*/ 13 w 630"/>
                <a:gd name="T91" fmla="*/ 42 h 1549"/>
                <a:gd name="T92" fmla="*/ 26 w 630"/>
                <a:gd name="T93" fmla="*/ 25 h 1549"/>
                <a:gd name="T94" fmla="*/ 42 w 630"/>
                <a:gd name="T95" fmla="*/ 12 h 1549"/>
                <a:gd name="T96" fmla="*/ 63 w 630"/>
                <a:gd name="T97" fmla="*/ 3 h 1549"/>
                <a:gd name="T98" fmla="*/ 85 w 630"/>
                <a:gd name="T99" fmla="*/ 0 h 1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30" h="1549">
                  <a:moveTo>
                    <a:pt x="85" y="0"/>
                  </a:moveTo>
                  <a:lnTo>
                    <a:pt x="294" y="0"/>
                  </a:lnTo>
                  <a:lnTo>
                    <a:pt x="340" y="3"/>
                  </a:lnTo>
                  <a:lnTo>
                    <a:pt x="383" y="13"/>
                  </a:lnTo>
                  <a:lnTo>
                    <a:pt x="424" y="27"/>
                  </a:lnTo>
                  <a:lnTo>
                    <a:pt x="464" y="46"/>
                  </a:lnTo>
                  <a:lnTo>
                    <a:pt x="499" y="71"/>
                  </a:lnTo>
                  <a:lnTo>
                    <a:pt x="531" y="98"/>
                  </a:lnTo>
                  <a:lnTo>
                    <a:pt x="559" y="131"/>
                  </a:lnTo>
                  <a:lnTo>
                    <a:pt x="584" y="166"/>
                  </a:lnTo>
                  <a:lnTo>
                    <a:pt x="603" y="205"/>
                  </a:lnTo>
                  <a:lnTo>
                    <a:pt x="617" y="247"/>
                  </a:lnTo>
                  <a:lnTo>
                    <a:pt x="627" y="291"/>
                  </a:lnTo>
                  <a:lnTo>
                    <a:pt x="630" y="336"/>
                  </a:lnTo>
                  <a:lnTo>
                    <a:pt x="630" y="1464"/>
                  </a:lnTo>
                  <a:lnTo>
                    <a:pt x="627" y="1487"/>
                  </a:lnTo>
                  <a:lnTo>
                    <a:pt x="619" y="1507"/>
                  </a:lnTo>
                  <a:lnTo>
                    <a:pt x="605" y="1525"/>
                  </a:lnTo>
                  <a:lnTo>
                    <a:pt x="588" y="1537"/>
                  </a:lnTo>
                  <a:lnTo>
                    <a:pt x="568" y="1546"/>
                  </a:lnTo>
                  <a:lnTo>
                    <a:pt x="545" y="1549"/>
                  </a:lnTo>
                  <a:lnTo>
                    <a:pt x="434" y="1549"/>
                  </a:lnTo>
                  <a:lnTo>
                    <a:pt x="412" y="1546"/>
                  </a:lnTo>
                  <a:lnTo>
                    <a:pt x="391" y="1537"/>
                  </a:lnTo>
                  <a:lnTo>
                    <a:pt x="374" y="1525"/>
                  </a:lnTo>
                  <a:lnTo>
                    <a:pt x="361" y="1507"/>
                  </a:lnTo>
                  <a:lnTo>
                    <a:pt x="353" y="1487"/>
                  </a:lnTo>
                  <a:lnTo>
                    <a:pt x="350" y="1464"/>
                  </a:lnTo>
                  <a:lnTo>
                    <a:pt x="350" y="392"/>
                  </a:lnTo>
                  <a:lnTo>
                    <a:pt x="347" y="366"/>
                  </a:lnTo>
                  <a:lnTo>
                    <a:pt x="339" y="342"/>
                  </a:lnTo>
                  <a:lnTo>
                    <a:pt x="325" y="322"/>
                  </a:lnTo>
                  <a:lnTo>
                    <a:pt x="308" y="305"/>
                  </a:lnTo>
                  <a:lnTo>
                    <a:pt x="288" y="292"/>
                  </a:lnTo>
                  <a:lnTo>
                    <a:pt x="263" y="283"/>
                  </a:lnTo>
                  <a:lnTo>
                    <a:pt x="238" y="280"/>
                  </a:lnTo>
                  <a:lnTo>
                    <a:pt x="85" y="280"/>
                  </a:lnTo>
                  <a:lnTo>
                    <a:pt x="63" y="277"/>
                  </a:lnTo>
                  <a:lnTo>
                    <a:pt x="42" y="268"/>
                  </a:lnTo>
                  <a:lnTo>
                    <a:pt x="26" y="255"/>
                  </a:lnTo>
                  <a:lnTo>
                    <a:pt x="13" y="239"/>
                  </a:lnTo>
                  <a:lnTo>
                    <a:pt x="4" y="218"/>
                  </a:lnTo>
                  <a:lnTo>
                    <a:pt x="0" y="196"/>
                  </a:lnTo>
                  <a:lnTo>
                    <a:pt x="0" y="84"/>
                  </a:lnTo>
                  <a:lnTo>
                    <a:pt x="4" y="61"/>
                  </a:lnTo>
                  <a:lnTo>
                    <a:pt x="13" y="42"/>
                  </a:lnTo>
                  <a:lnTo>
                    <a:pt x="26" y="25"/>
                  </a:lnTo>
                  <a:lnTo>
                    <a:pt x="42" y="12"/>
                  </a:lnTo>
                  <a:lnTo>
                    <a:pt x="63" y="3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0" name="Freeform 109">
              <a:extLst>
                <a:ext uri="{FF2B5EF4-FFF2-40B4-BE49-F238E27FC236}">
                  <a16:creationId xmlns:a16="http://schemas.microsoft.com/office/drawing/2014/main" id="{065F0901-0AFB-4976-83E5-3773B1CF3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3" y="1752"/>
              <a:ext cx="41" cy="40"/>
            </a:xfrm>
            <a:custGeom>
              <a:avLst/>
              <a:gdLst>
                <a:gd name="T0" fmla="*/ 83 w 287"/>
                <a:gd name="T1" fmla="*/ 0 h 280"/>
                <a:gd name="T2" fmla="*/ 204 w 287"/>
                <a:gd name="T3" fmla="*/ 0 h 280"/>
                <a:gd name="T4" fmla="*/ 226 w 287"/>
                <a:gd name="T5" fmla="*/ 3 h 280"/>
                <a:gd name="T6" fmla="*/ 246 w 287"/>
                <a:gd name="T7" fmla="*/ 11 h 280"/>
                <a:gd name="T8" fmla="*/ 263 w 287"/>
                <a:gd name="T9" fmla="*/ 24 h 280"/>
                <a:gd name="T10" fmla="*/ 276 w 287"/>
                <a:gd name="T11" fmla="*/ 41 h 280"/>
                <a:gd name="T12" fmla="*/ 284 w 287"/>
                <a:gd name="T13" fmla="*/ 62 h 280"/>
                <a:gd name="T14" fmla="*/ 287 w 287"/>
                <a:gd name="T15" fmla="*/ 84 h 280"/>
                <a:gd name="T16" fmla="*/ 287 w 287"/>
                <a:gd name="T17" fmla="*/ 195 h 280"/>
                <a:gd name="T18" fmla="*/ 284 w 287"/>
                <a:gd name="T19" fmla="*/ 217 h 280"/>
                <a:gd name="T20" fmla="*/ 276 w 287"/>
                <a:gd name="T21" fmla="*/ 238 h 280"/>
                <a:gd name="T22" fmla="*/ 263 w 287"/>
                <a:gd name="T23" fmla="*/ 255 h 280"/>
                <a:gd name="T24" fmla="*/ 246 w 287"/>
                <a:gd name="T25" fmla="*/ 268 h 280"/>
                <a:gd name="T26" fmla="*/ 226 w 287"/>
                <a:gd name="T27" fmla="*/ 276 h 280"/>
                <a:gd name="T28" fmla="*/ 204 w 287"/>
                <a:gd name="T29" fmla="*/ 280 h 280"/>
                <a:gd name="T30" fmla="*/ 83 w 287"/>
                <a:gd name="T31" fmla="*/ 280 h 280"/>
                <a:gd name="T32" fmla="*/ 62 w 287"/>
                <a:gd name="T33" fmla="*/ 276 h 280"/>
                <a:gd name="T34" fmla="*/ 42 w 287"/>
                <a:gd name="T35" fmla="*/ 268 h 280"/>
                <a:gd name="T36" fmla="*/ 24 w 287"/>
                <a:gd name="T37" fmla="*/ 255 h 280"/>
                <a:gd name="T38" fmla="*/ 11 w 287"/>
                <a:gd name="T39" fmla="*/ 238 h 280"/>
                <a:gd name="T40" fmla="*/ 3 w 287"/>
                <a:gd name="T41" fmla="*/ 217 h 280"/>
                <a:gd name="T42" fmla="*/ 0 w 287"/>
                <a:gd name="T43" fmla="*/ 195 h 280"/>
                <a:gd name="T44" fmla="*/ 0 w 287"/>
                <a:gd name="T45" fmla="*/ 84 h 280"/>
                <a:gd name="T46" fmla="*/ 3 w 287"/>
                <a:gd name="T47" fmla="*/ 62 h 280"/>
                <a:gd name="T48" fmla="*/ 11 w 287"/>
                <a:gd name="T49" fmla="*/ 41 h 280"/>
                <a:gd name="T50" fmla="*/ 24 w 287"/>
                <a:gd name="T51" fmla="*/ 24 h 280"/>
                <a:gd name="T52" fmla="*/ 42 w 287"/>
                <a:gd name="T53" fmla="*/ 11 h 280"/>
                <a:gd name="T54" fmla="*/ 62 w 287"/>
                <a:gd name="T55" fmla="*/ 3 h 280"/>
                <a:gd name="T56" fmla="*/ 83 w 287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" h="280">
                  <a:moveTo>
                    <a:pt x="83" y="0"/>
                  </a:moveTo>
                  <a:lnTo>
                    <a:pt x="204" y="0"/>
                  </a:lnTo>
                  <a:lnTo>
                    <a:pt x="226" y="3"/>
                  </a:lnTo>
                  <a:lnTo>
                    <a:pt x="246" y="11"/>
                  </a:lnTo>
                  <a:lnTo>
                    <a:pt x="263" y="24"/>
                  </a:lnTo>
                  <a:lnTo>
                    <a:pt x="276" y="41"/>
                  </a:lnTo>
                  <a:lnTo>
                    <a:pt x="284" y="62"/>
                  </a:lnTo>
                  <a:lnTo>
                    <a:pt x="287" y="84"/>
                  </a:lnTo>
                  <a:lnTo>
                    <a:pt x="287" y="195"/>
                  </a:lnTo>
                  <a:lnTo>
                    <a:pt x="284" y="217"/>
                  </a:lnTo>
                  <a:lnTo>
                    <a:pt x="276" y="238"/>
                  </a:lnTo>
                  <a:lnTo>
                    <a:pt x="263" y="255"/>
                  </a:lnTo>
                  <a:lnTo>
                    <a:pt x="246" y="268"/>
                  </a:lnTo>
                  <a:lnTo>
                    <a:pt x="226" y="276"/>
                  </a:lnTo>
                  <a:lnTo>
                    <a:pt x="204" y="280"/>
                  </a:lnTo>
                  <a:lnTo>
                    <a:pt x="83" y="280"/>
                  </a:lnTo>
                  <a:lnTo>
                    <a:pt x="62" y="276"/>
                  </a:lnTo>
                  <a:lnTo>
                    <a:pt x="42" y="268"/>
                  </a:lnTo>
                  <a:lnTo>
                    <a:pt x="24" y="255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4"/>
                  </a:lnTo>
                  <a:lnTo>
                    <a:pt x="3" y="62"/>
                  </a:lnTo>
                  <a:lnTo>
                    <a:pt x="11" y="41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3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pic>
        <p:nvPicPr>
          <p:cNvPr id="61" name="Imagen 60">
            <a:extLst>
              <a:ext uri="{FF2B5EF4-FFF2-40B4-BE49-F238E27FC236}">
                <a16:creationId xmlns:a16="http://schemas.microsoft.com/office/drawing/2014/main" id="{0FEAE662-D91F-4327-A62C-9549C856A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5927" y="3378896"/>
            <a:ext cx="1928571" cy="1080000"/>
          </a:xfrm>
          <a:prstGeom prst="rect">
            <a:avLst/>
          </a:prstGeom>
        </p:spPr>
      </p:pic>
      <p:sp>
        <p:nvSpPr>
          <p:cNvPr id="62" name="Text Box 2">
            <a:extLst>
              <a:ext uri="{FF2B5EF4-FFF2-40B4-BE49-F238E27FC236}">
                <a16:creationId xmlns:a16="http://schemas.microsoft.com/office/drawing/2014/main" id="{0F90D9D7-632D-42ED-A8D6-09ACA2EB0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9494" y="5211812"/>
            <a:ext cx="1563768" cy="42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just" defTabSz="609585" fontAlgn="base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</a:pPr>
            <a:r>
              <a:rPr lang="es-CO" altLang="es-CO" sz="2133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350 </a:t>
            </a:r>
            <a:r>
              <a:rPr lang="es-CO" altLang="es-CO" sz="1600" dirty="0">
                <a:solidFill>
                  <a:srgbClr val="253D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Asistentes</a:t>
            </a:r>
          </a:p>
        </p:txBody>
      </p:sp>
      <p:grpSp>
        <p:nvGrpSpPr>
          <p:cNvPr id="63" name="Group 101">
            <a:extLst>
              <a:ext uri="{FF2B5EF4-FFF2-40B4-BE49-F238E27FC236}">
                <a16:creationId xmlns:a16="http://schemas.microsoft.com/office/drawing/2014/main" id="{AA135658-C9E1-4D59-B60C-BEDCFDFFCE7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586933" y="4717301"/>
            <a:ext cx="588890" cy="534455"/>
            <a:chOff x="3285" y="1484"/>
            <a:chExt cx="476" cy="432"/>
          </a:xfrm>
          <a:solidFill>
            <a:srgbClr val="FF0353"/>
          </a:solidFill>
        </p:grpSpPr>
        <p:sp>
          <p:nvSpPr>
            <p:cNvPr id="64" name="Freeform 103">
              <a:extLst>
                <a:ext uri="{FF2B5EF4-FFF2-40B4-BE49-F238E27FC236}">
                  <a16:creationId xmlns:a16="http://schemas.microsoft.com/office/drawing/2014/main" id="{E8387F94-E57D-4658-97A7-FFAFAD3171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43" y="1484"/>
              <a:ext cx="160" cy="160"/>
            </a:xfrm>
            <a:custGeom>
              <a:avLst/>
              <a:gdLst>
                <a:gd name="T0" fmla="*/ 518 w 1120"/>
                <a:gd name="T1" fmla="*/ 283 h 1120"/>
                <a:gd name="T2" fmla="*/ 442 w 1120"/>
                <a:gd name="T3" fmla="*/ 305 h 1120"/>
                <a:gd name="T4" fmla="*/ 376 w 1120"/>
                <a:gd name="T5" fmla="*/ 348 h 1120"/>
                <a:gd name="T6" fmla="*/ 325 w 1120"/>
                <a:gd name="T7" fmla="*/ 407 h 1120"/>
                <a:gd name="T8" fmla="*/ 291 w 1120"/>
                <a:gd name="T9" fmla="*/ 480 h 1120"/>
                <a:gd name="T10" fmla="*/ 280 w 1120"/>
                <a:gd name="T11" fmla="*/ 560 h 1120"/>
                <a:gd name="T12" fmla="*/ 291 w 1120"/>
                <a:gd name="T13" fmla="*/ 641 h 1120"/>
                <a:gd name="T14" fmla="*/ 325 w 1120"/>
                <a:gd name="T15" fmla="*/ 713 h 1120"/>
                <a:gd name="T16" fmla="*/ 376 w 1120"/>
                <a:gd name="T17" fmla="*/ 772 h 1120"/>
                <a:gd name="T18" fmla="*/ 442 w 1120"/>
                <a:gd name="T19" fmla="*/ 815 h 1120"/>
                <a:gd name="T20" fmla="*/ 518 w 1120"/>
                <a:gd name="T21" fmla="*/ 838 h 1120"/>
                <a:gd name="T22" fmla="*/ 602 w 1120"/>
                <a:gd name="T23" fmla="*/ 838 h 1120"/>
                <a:gd name="T24" fmla="*/ 678 w 1120"/>
                <a:gd name="T25" fmla="*/ 815 h 1120"/>
                <a:gd name="T26" fmla="*/ 744 w 1120"/>
                <a:gd name="T27" fmla="*/ 772 h 1120"/>
                <a:gd name="T28" fmla="*/ 795 w 1120"/>
                <a:gd name="T29" fmla="*/ 713 h 1120"/>
                <a:gd name="T30" fmla="*/ 829 w 1120"/>
                <a:gd name="T31" fmla="*/ 641 h 1120"/>
                <a:gd name="T32" fmla="*/ 840 w 1120"/>
                <a:gd name="T33" fmla="*/ 560 h 1120"/>
                <a:gd name="T34" fmla="*/ 829 w 1120"/>
                <a:gd name="T35" fmla="*/ 480 h 1120"/>
                <a:gd name="T36" fmla="*/ 795 w 1120"/>
                <a:gd name="T37" fmla="*/ 407 h 1120"/>
                <a:gd name="T38" fmla="*/ 744 w 1120"/>
                <a:gd name="T39" fmla="*/ 348 h 1120"/>
                <a:gd name="T40" fmla="*/ 678 w 1120"/>
                <a:gd name="T41" fmla="*/ 305 h 1120"/>
                <a:gd name="T42" fmla="*/ 602 w 1120"/>
                <a:gd name="T43" fmla="*/ 283 h 1120"/>
                <a:gd name="T44" fmla="*/ 560 w 1120"/>
                <a:gd name="T45" fmla="*/ 0 h 1120"/>
                <a:gd name="T46" fmla="*/ 673 w 1120"/>
                <a:gd name="T47" fmla="*/ 11 h 1120"/>
                <a:gd name="T48" fmla="*/ 778 w 1120"/>
                <a:gd name="T49" fmla="*/ 44 h 1120"/>
                <a:gd name="T50" fmla="*/ 873 w 1120"/>
                <a:gd name="T51" fmla="*/ 96 h 1120"/>
                <a:gd name="T52" fmla="*/ 956 w 1120"/>
                <a:gd name="T53" fmla="*/ 164 h 1120"/>
                <a:gd name="T54" fmla="*/ 1024 w 1120"/>
                <a:gd name="T55" fmla="*/ 247 h 1120"/>
                <a:gd name="T56" fmla="*/ 1076 w 1120"/>
                <a:gd name="T57" fmla="*/ 342 h 1120"/>
                <a:gd name="T58" fmla="*/ 1109 w 1120"/>
                <a:gd name="T59" fmla="*/ 447 h 1120"/>
                <a:gd name="T60" fmla="*/ 1120 w 1120"/>
                <a:gd name="T61" fmla="*/ 560 h 1120"/>
                <a:gd name="T62" fmla="*/ 1109 w 1120"/>
                <a:gd name="T63" fmla="*/ 673 h 1120"/>
                <a:gd name="T64" fmla="*/ 1076 w 1120"/>
                <a:gd name="T65" fmla="*/ 778 h 1120"/>
                <a:gd name="T66" fmla="*/ 1024 w 1120"/>
                <a:gd name="T67" fmla="*/ 874 h 1120"/>
                <a:gd name="T68" fmla="*/ 956 w 1120"/>
                <a:gd name="T69" fmla="*/ 956 h 1120"/>
                <a:gd name="T70" fmla="*/ 873 w 1120"/>
                <a:gd name="T71" fmla="*/ 1024 h 1120"/>
                <a:gd name="T72" fmla="*/ 778 w 1120"/>
                <a:gd name="T73" fmla="*/ 1076 h 1120"/>
                <a:gd name="T74" fmla="*/ 673 w 1120"/>
                <a:gd name="T75" fmla="*/ 1109 h 1120"/>
                <a:gd name="T76" fmla="*/ 560 w 1120"/>
                <a:gd name="T77" fmla="*/ 1120 h 1120"/>
                <a:gd name="T78" fmla="*/ 447 w 1120"/>
                <a:gd name="T79" fmla="*/ 1109 h 1120"/>
                <a:gd name="T80" fmla="*/ 342 w 1120"/>
                <a:gd name="T81" fmla="*/ 1076 h 1120"/>
                <a:gd name="T82" fmla="*/ 247 w 1120"/>
                <a:gd name="T83" fmla="*/ 1024 h 1120"/>
                <a:gd name="T84" fmla="*/ 164 w 1120"/>
                <a:gd name="T85" fmla="*/ 956 h 1120"/>
                <a:gd name="T86" fmla="*/ 96 w 1120"/>
                <a:gd name="T87" fmla="*/ 874 h 1120"/>
                <a:gd name="T88" fmla="*/ 44 w 1120"/>
                <a:gd name="T89" fmla="*/ 778 h 1120"/>
                <a:gd name="T90" fmla="*/ 11 w 1120"/>
                <a:gd name="T91" fmla="*/ 673 h 1120"/>
                <a:gd name="T92" fmla="*/ 0 w 1120"/>
                <a:gd name="T93" fmla="*/ 560 h 1120"/>
                <a:gd name="T94" fmla="*/ 11 w 1120"/>
                <a:gd name="T95" fmla="*/ 447 h 1120"/>
                <a:gd name="T96" fmla="*/ 44 w 1120"/>
                <a:gd name="T97" fmla="*/ 342 h 1120"/>
                <a:gd name="T98" fmla="*/ 96 w 1120"/>
                <a:gd name="T99" fmla="*/ 247 h 1120"/>
                <a:gd name="T100" fmla="*/ 164 w 1120"/>
                <a:gd name="T101" fmla="*/ 164 h 1120"/>
                <a:gd name="T102" fmla="*/ 247 w 1120"/>
                <a:gd name="T103" fmla="*/ 96 h 1120"/>
                <a:gd name="T104" fmla="*/ 342 w 1120"/>
                <a:gd name="T105" fmla="*/ 44 h 1120"/>
                <a:gd name="T106" fmla="*/ 447 w 1120"/>
                <a:gd name="T107" fmla="*/ 11 h 1120"/>
                <a:gd name="T108" fmla="*/ 560 w 1120"/>
                <a:gd name="T109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20" h="1120">
                  <a:moveTo>
                    <a:pt x="560" y="280"/>
                  </a:moveTo>
                  <a:lnTo>
                    <a:pt x="518" y="283"/>
                  </a:lnTo>
                  <a:lnTo>
                    <a:pt x="480" y="291"/>
                  </a:lnTo>
                  <a:lnTo>
                    <a:pt x="442" y="305"/>
                  </a:lnTo>
                  <a:lnTo>
                    <a:pt x="407" y="325"/>
                  </a:lnTo>
                  <a:lnTo>
                    <a:pt x="376" y="348"/>
                  </a:lnTo>
                  <a:lnTo>
                    <a:pt x="348" y="377"/>
                  </a:lnTo>
                  <a:lnTo>
                    <a:pt x="325" y="407"/>
                  </a:lnTo>
                  <a:lnTo>
                    <a:pt x="305" y="442"/>
                  </a:lnTo>
                  <a:lnTo>
                    <a:pt x="291" y="480"/>
                  </a:lnTo>
                  <a:lnTo>
                    <a:pt x="283" y="519"/>
                  </a:lnTo>
                  <a:lnTo>
                    <a:pt x="280" y="560"/>
                  </a:lnTo>
                  <a:lnTo>
                    <a:pt x="283" y="602"/>
                  </a:lnTo>
                  <a:lnTo>
                    <a:pt x="291" y="641"/>
                  </a:lnTo>
                  <a:lnTo>
                    <a:pt x="305" y="678"/>
                  </a:lnTo>
                  <a:lnTo>
                    <a:pt x="325" y="713"/>
                  </a:lnTo>
                  <a:lnTo>
                    <a:pt x="348" y="744"/>
                  </a:lnTo>
                  <a:lnTo>
                    <a:pt x="376" y="772"/>
                  </a:lnTo>
                  <a:lnTo>
                    <a:pt x="407" y="795"/>
                  </a:lnTo>
                  <a:lnTo>
                    <a:pt x="442" y="815"/>
                  </a:lnTo>
                  <a:lnTo>
                    <a:pt x="480" y="829"/>
                  </a:lnTo>
                  <a:lnTo>
                    <a:pt x="518" y="838"/>
                  </a:lnTo>
                  <a:lnTo>
                    <a:pt x="560" y="841"/>
                  </a:lnTo>
                  <a:lnTo>
                    <a:pt x="602" y="838"/>
                  </a:lnTo>
                  <a:lnTo>
                    <a:pt x="640" y="829"/>
                  </a:lnTo>
                  <a:lnTo>
                    <a:pt x="678" y="815"/>
                  </a:lnTo>
                  <a:lnTo>
                    <a:pt x="713" y="795"/>
                  </a:lnTo>
                  <a:lnTo>
                    <a:pt x="744" y="772"/>
                  </a:lnTo>
                  <a:lnTo>
                    <a:pt x="772" y="744"/>
                  </a:lnTo>
                  <a:lnTo>
                    <a:pt x="795" y="713"/>
                  </a:lnTo>
                  <a:lnTo>
                    <a:pt x="815" y="678"/>
                  </a:lnTo>
                  <a:lnTo>
                    <a:pt x="829" y="641"/>
                  </a:lnTo>
                  <a:lnTo>
                    <a:pt x="837" y="602"/>
                  </a:lnTo>
                  <a:lnTo>
                    <a:pt x="840" y="560"/>
                  </a:lnTo>
                  <a:lnTo>
                    <a:pt x="837" y="519"/>
                  </a:lnTo>
                  <a:lnTo>
                    <a:pt x="829" y="480"/>
                  </a:lnTo>
                  <a:lnTo>
                    <a:pt x="815" y="442"/>
                  </a:lnTo>
                  <a:lnTo>
                    <a:pt x="795" y="407"/>
                  </a:lnTo>
                  <a:lnTo>
                    <a:pt x="772" y="377"/>
                  </a:lnTo>
                  <a:lnTo>
                    <a:pt x="744" y="348"/>
                  </a:lnTo>
                  <a:lnTo>
                    <a:pt x="713" y="325"/>
                  </a:lnTo>
                  <a:lnTo>
                    <a:pt x="678" y="305"/>
                  </a:lnTo>
                  <a:lnTo>
                    <a:pt x="640" y="291"/>
                  </a:lnTo>
                  <a:lnTo>
                    <a:pt x="602" y="283"/>
                  </a:lnTo>
                  <a:lnTo>
                    <a:pt x="560" y="280"/>
                  </a:lnTo>
                  <a:close/>
                  <a:moveTo>
                    <a:pt x="560" y="0"/>
                  </a:moveTo>
                  <a:lnTo>
                    <a:pt x="617" y="3"/>
                  </a:lnTo>
                  <a:lnTo>
                    <a:pt x="673" y="11"/>
                  </a:lnTo>
                  <a:lnTo>
                    <a:pt x="726" y="25"/>
                  </a:lnTo>
                  <a:lnTo>
                    <a:pt x="778" y="44"/>
                  </a:lnTo>
                  <a:lnTo>
                    <a:pt x="827" y="68"/>
                  </a:lnTo>
                  <a:lnTo>
                    <a:pt x="873" y="96"/>
                  </a:lnTo>
                  <a:lnTo>
                    <a:pt x="916" y="128"/>
                  </a:lnTo>
                  <a:lnTo>
                    <a:pt x="956" y="164"/>
                  </a:lnTo>
                  <a:lnTo>
                    <a:pt x="992" y="204"/>
                  </a:lnTo>
                  <a:lnTo>
                    <a:pt x="1024" y="247"/>
                  </a:lnTo>
                  <a:lnTo>
                    <a:pt x="1053" y="293"/>
                  </a:lnTo>
                  <a:lnTo>
                    <a:pt x="1076" y="342"/>
                  </a:lnTo>
                  <a:lnTo>
                    <a:pt x="1095" y="394"/>
                  </a:lnTo>
                  <a:lnTo>
                    <a:pt x="1109" y="447"/>
                  </a:lnTo>
                  <a:lnTo>
                    <a:pt x="1117" y="503"/>
                  </a:lnTo>
                  <a:lnTo>
                    <a:pt x="1120" y="560"/>
                  </a:lnTo>
                  <a:lnTo>
                    <a:pt x="1117" y="617"/>
                  </a:lnTo>
                  <a:lnTo>
                    <a:pt x="1109" y="673"/>
                  </a:lnTo>
                  <a:lnTo>
                    <a:pt x="1095" y="727"/>
                  </a:lnTo>
                  <a:lnTo>
                    <a:pt x="1076" y="778"/>
                  </a:lnTo>
                  <a:lnTo>
                    <a:pt x="1053" y="827"/>
                  </a:lnTo>
                  <a:lnTo>
                    <a:pt x="1024" y="874"/>
                  </a:lnTo>
                  <a:lnTo>
                    <a:pt x="992" y="916"/>
                  </a:lnTo>
                  <a:lnTo>
                    <a:pt x="956" y="956"/>
                  </a:lnTo>
                  <a:lnTo>
                    <a:pt x="916" y="993"/>
                  </a:lnTo>
                  <a:lnTo>
                    <a:pt x="873" y="1024"/>
                  </a:lnTo>
                  <a:lnTo>
                    <a:pt x="827" y="1053"/>
                  </a:lnTo>
                  <a:lnTo>
                    <a:pt x="778" y="1076"/>
                  </a:lnTo>
                  <a:lnTo>
                    <a:pt x="726" y="1096"/>
                  </a:lnTo>
                  <a:lnTo>
                    <a:pt x="673" y="1109"/>
                  </a:lnTo>
                  <a:lnTo>
                    <a:pt x="617" y="1118"/>
                  </a:lnTo>
                  <a:lnTo>
                    <a:pt x="560" y="1120"/>
                  </a:lnTo>
                  <a:lnTo>
                    <a:pt x="503" y="1118"/>
                  </a:lnTo>
                  <a:lnTo>
                    <a:pt x="447" y="1109"/>
                  </a:lnTo>
                  <a:lnTo>
                    <a:pt x="394" y="1096"/>
                  </a:lnTo>
                  <a:lnTo>
                    <a:pt x="342" y="1076"/>
                  </a:lnTo>
                  <a:lnTo>
                    <a:pt x="293" y="1053"/>
                  </a:lnTo>
                  <a:lnTo>
                    <a:pt x="247" y="1024"/>
                  </a:lnTo>
                  <a:lnTo>
                    <a:pt x="204" y="993"/>
                  </a:lnTo>
                  <a:lnTo>
                    <a:pt x="164" y="956"/>
                  </a:lnTo>
                  <a:lnTo>
                    <a:pt x="128" y="916"/>
                  </a:lnTo>
                  <a:lnTo>
                    <a:pt x="96" y="874"/>
                  </a:lnTo>
                  <a:lnTo>
                    <a:pt x="67" y="827"/>
                  </a:lnTo>
                  <a:lnTo>
                    <a:pt x="44" y="778"/>
                  </a:lnTo>
                  <a:lnTo>
                    <a:pt x="25" y="727"/>
                  </a:lnTo>
                  <a:lnTo>
                    <a:pt x="11" y="673"/>
                  </a:lnTo>
                  <a:lnTo>
                    <a:pt x="3" y="617"/>
                  </a:lnTo>
                  <a:lnTo>
                    <a:pt x="0" y="560"/>
                  </a:lnTo>
                  <a:lnTo>
                    <a:pt x="3" y="503"/>
                  </a:lnTo>
                  <a:lnTo>
                    <a:pt x="11" y="447"/>
                  </a:lnTo>
                  <a:lnTo>
                    <a:pt x="25" y="394"/>
                  </a:lnTo>
                  <a:lnTo>
                    <a:pt x="44" y="342"/>
                  </a:lnTo>
                  <a:lnTo>
                    <a:pt x="67" y="293"/>
                  </a:lnTo>
                  <a:lnTo>
                    <a:pt x="96" y="247"/>
                  </a:lnTo>
                  <a:lnTo>
                    <a:pt x="128" y="204"/>
                  </a:lnTo>
                  <a:lnTo>
                    <a:pt x="164" y="164"/>
                  </a:lnTo>
                  <a:lnTo>
                    <a:pt x="204" y="128"/>
                  </a:lnTo>
                  <a:lnTo>
                    <a:pt x="247" y="96"/>
                  </a:lnTo>
                  <a:lnTo>
                    <a:pt x="293" y="68"/>
                  </a:lnTo>
                  <a:lnTo>
                    <a:pt x="342" y="44"/>
                  </a:lnTo>
                  <a:lnTo>
                    <a:pt x="394" y="25"/>
                  </a:lnTo>
                  <a:lnTo>
                    <a:pt x="447" y="11"/>
                  </a:lnTo>
                  <a:lnTo>
                    <a:pt x="503" y="3"/>
                  </a:lnTo>
                  <a:lnTo>
                    <a:pt x="5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5" name="Freeform 104">
              <a:extLst>
                <a:ext uri="{FF2B5EF4-FFF2-40B4-BE49-F238E27FC236}">
                  <a16:creationId xmlns:a16="http://schemas.microsoft.com/office/drawing/2014/main" id="{9711439B-E9B3-4FFA-9297-C9CF53940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8" y="1509"/>
              <a:ext cx="115" cy="142"/>
            </a:xfrm>
            <a:custGeom>
              <a:avLst/>
              <a:gdLst>
                <a:gd name="T0" fmla="*/ 545 w 805"/>
                <a:gd name="T1" fmla="*/ 2 h 991"/>
                <a:gd name="T2" fmla="*/ 638 w 805"/>
                <a:gd name="T3" fmla="*/ 21 h 991"/>
                <a:gd name="T4" fmla="*/ 725 w 805"/>
                <a:gd name="T5" fmla="*/ 56 h 991"/>
                <a:gd name="T6" fmla="*/ 782 w 805"/>
                <a:gd name="T7" fmla="*/ 93 h 991"/>
                <a:gd name="T8" fmla="*/ 800 w 805"/>
                <a:gd name="T9" fmla="*/ 124 h 991"/>
                <a:gd name="T10" fmla="*/ 805 w 805"/>
                <a:gd name="T11" fmla="*/ 160 h 991"/>
                <a:gd name="T12" fmla="*/ 792 w 805"/>
                <a:gd name="T13" fmla="*/ 196 h 991"/>
                <a:gd name="T14" fmla="*/ 700 w 805"/>
                <a:gd name="T15" fmla="*/ 291 h 991"/>
                <a:gd name="T16" fmla="*/ 670 w 805"/>
                <a:gd name="T17" fmla="*/ 311 h 991"/>
                <a:gd name="T18" fmla="*/ 636 w 805"/>
                <a:gd name="T19" fmla="*/ 317 h 991"/>
                <a:gd name="T20" fmla="*/ 602 w 805"/>
                <a:gd name="T21" fmla="*/ 308 h 991"/>
                <a:gd name="T22" fmla="*/ 545 w 805"/>
                <a:gd name="T23" fmla="*/ 285 h 991"/>
                <a:gd name="T24" fmla="*/ 484 w 805"/>
                <a:gd name="T25" fmla="*/ 280 h 991"/>
                <a:gd name="T26" fmla="*/ 424 w 805"/>
                <a:gd name="T27" fmla="*/ 292 h 991"/>
                <a:gd name="T28" fmla="*/ 368 w 805"/>
                <a:gd name="T29" fmla="*/ 322 h 991"/>
                <a:gd name="T30" fmla="*/ 321 w 805"/>
                <a:gd name="T31" fmla="*/ 369 h 991"/>
                <a:gd name="T32" fmla="*/ 290 w 805"/>
                <a:gd name="T33" fmla="*/ 428 h 991"/>
                <a:gd name="T34" fmla="*/ 280 w 805"/>
                <a:gd name="T35" fmla="*/ 495 h 991"/>
                <a:gd name="T36" fmla="*/ 290 w 805"/>
                <a:gd name="T37" fmla="*/ 562 h 991"/>
                <a:gd name="T38" fmla="*/ 321 w 805"/>
                <a:gd name="T39" fmla="*/ 621 h 991"/>
                <a:gd name="T40" fmla="*/ 368 w 805"/>
                <a:gd name="T41" fmla="*/ 669 h 991"/>
                <a:gd name="T42" fmla="*/ 424 w 805"/>
                <a:gd name="T43" fmla="*/ 699 h 991"/>
                <a:gd name="T44" fmla="*/ 484 w 805"/>
                <a:gd name="T45" fmla="*/ 711 h 991"/>
                <a:gd name="T46" fmla="*/ 545 w 805"/>
                <a:gd name="T47" fmla="*/ 705 h 991"/>
                <a:gd name="T48" fmla="*/ 602 w 805"/>
                <a:gd name="T49" fmla="*/ 682 h 991"/>
                <a:gd name="T50" fmla="*/ 636 w 805"/>
                <a:gd name="T51" fmla="*/ 673 h 991"/>
                <a:gd name="T52" fmla="*/ 670 w 805"/>
                <a:gd name="T53" fmla="*/ 679 h 991"/>
                <a:gd name="T54" fmla="*/ 700 w 805"/>
                <a:gd name="T55" fmla="*/ 700 h 991"/>
                <a:gd name="T56" fmla="*/ 792 w 805"/>
                <a:gd name="T57" fmla="*/ 795 h 991"/>
                <a:gd name="T58" fmla="*/ 805 w 805"/>
                <a:gd name="T59" fmla="*/ 830 h 991"/>
                <a:gd name="T60" fmla="*/ 800 w 805"/>
                <a:gd name="T61" fmla="*/ 867 h 991"/>
                <a:gd name="T62" fmla="*/ 781 w 805"/>
                <a:gd name="T63" fmla="*/ 898 h 991"/>
                <a:gd name="T64" fmla="*/ 724 w 805"/>
                <a:gd name="T65" fmla="*/ 935 h 991"/>
                <a:gd name="T66" fmla="*/ 636 w 805"/>
                <a:gd name="T67" fmla="*/ 971 h 991"/>
                <a:gd name="T68" fmla="*/ 543 w 805"/>
                <a:gd name="T69" fmla="*/ 988 h 991"/>
                <a:gd name="T70" fmla="*/ 450 w 805"/>
                <a:gd name="T71" fmla="*/ 989 h 991"/>
                <a:gd name="T72" fmla="*/ 360 w 805"/>
                <a:gd name="T73" fmla="*/ 972 h 991"/>
                <a:gd name="T74" fmla="*/ 273 w 805"/>
                <a:gd name="T75" fmla="*/ 938 h 991"/>
                <a:gd name="T76" fmla="*/ 193 w 805"/>
                <a:gd name="T77" fmla="*/ 887 h 991"/>
                <a:gd name="T78" fmla="*/ 121 w 805"/>
                <a:gd name="T79" fmla="*/ 820 h 991"/>
                <a:gd name="T80" fmla="*/ 62 w 805"/>
                <a:gd name="T81" fmla="*/ 737 h 991"/>
                <a:gd name="T82" fmla="*/ 23 w 805"/>
                <a:gd name="T83" fmla="*/ 646 h 991"/>
                <a:gd name="T84" fmla="*/ 2 w 805"/>
                <a:gd name="T85" fmla="*/ 549 h 991"/>
                <a:gd name="T86" fmla="*/ 2 w 805"/>
                <a:gd name="T87" fmla="*/ 450 h 991"/>
                <a:gd name="T88" fmla="*/ 21 w 805"/>
                <a:gd name="T89" fmla="*/ 352 h 991"/>
                <a:gd name="T90" fmla="*/ 58 w 805"/>
                <a:gd name="T91" fmla="*/ 261 h 991"/>
                <a:gd name="T92" fmla="*/ 116 w 805"/>
                <a:gd name="T93" fmla="*/ 176 h 991"/>
                <a:gd name="T94" fmla="*/ 189 w 805"/>
                <a:gd name="T95" fmla="*/ 106 h 991"/>
                <a:gd name="T96" fmla="*/ 271 w 805"/>
                <a:gd name="T97" fmla="*/ 54 h 991"/>
                <a:gd name="T98" fmla="*/ 359 w 805"/>
                <a:gd name="T99" fmla="*/ 19 h 991"/>
                <a:gd name="T100" fmla="*/ 451 w 805"/>
                <a:gd name="T101" fmla="*/ 2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05" h="991">
                  <a:moveTo>
                    <a:pt x="498" y="0"/>
                  </a:moveTo>
                  <a:lnTo>
                    <a:pt x="545" y="2"/>
                  </a:lnTo>
                  <a:lnTo>
                    <a:pt x="592" y="9"/>
                  </a:lnTo>
                  <a:lnTo>
                    <a:pt x="638" y="21"/>
                  </a:lnTo>
                  <a:lnTo>
                    <a:pt x="682" y="36"/>
                  </a:lnTo>
                  <a:lnTo>
                    <a:pt x="725" y="56"/>
                  </a:lnTo>
                  <a:lnTo>
                    <a:pt x="767" y="81"/>
                  </a:lnTo>
                  <a:lnTo>
                    <a:pt x="782" y="93"/>
                  </a:lnTo>
                  <a:lnTo>
                    <a:pt x="793" y="108"/>
                  </a:lnTo>
                  <a:lnTo>
                    <a:pt x="800" y="124"/>
                  </a:lnTo>
                  <a:lnTo>
                    <a:pt x="805" y="143"/>
                  </a:lnTo>
                  <a:lnTo>
                    <a:pt x="805" y="160"/>
                  </a:lnTo>
                  <a:lnTo>
                    <a:pt x="800" y="178"/>
                  </a:lnTo>
                  <a:lnTo>
                    <a:pt x="792" y="196"/>
                  </a:lnTo>
                  <a:lnTo>
                    <a:pt x="780" y="211"/>
                  </a:lnTo>
                  <a:lnTo>
                    <a:pt x="700" y="291"/>
                  </a:lnTo>
                  <a:lnTo>
                    <a:pt x="686" y="303"/>
                  </a:lnTo>
                  <a:lnTo>
                    <a:pt x="670" y="311"/>
                  </a:lnTo>
                  <a:lnTo>
                    <a:pt x="654" y="316"/>
                  </a:lnTo>
                  <a:lnTo>
                    <a:pt x="636" y="317"/>
                  </a:lnTo>
                  <a:lnTo>
                    <a:pt x="619" y="315"/>
                  </a:lnTo>
                  <a:lnTo>
                    <a:pt x="602" y="308"/>
                  </a:lnTo>
                  <a:lnTo>
                    <a:pt x="574" y="294"/>
                  </a:lnTo>
                  <a:lnTo>
                    <a:pt x="545" y="285"/>
                  </a:lnTo>
                  <a:lnTo>
                    <a:pt x="514" y="280"/>
                  </a:lnTo>
                  <a:lnTo>
                    <a:pt x="484" y="280"/>
                  </a:lnTo>
                  <a:lnTo>
                    <a:pt x="453" y="284"/>
                  </a:lnTo>
                  <a:lnTo>
                    <a:pt x="424" y="292"/>
                  </a:lnTo>
                  <a:lnTo>
                    <a:pt x="394" y="305"/>
                  </a:lnTo>
                  <a:lnTo>
                    <a:pt x="368" y="322"/>
                  </a:lnTo>
                  <a:lnTo>
                    <a:pt x="343" y="342"/>
                  </a:lnTo>
                  <a:lnTo>
                    <a:pt x="321" y="369"/>
                  </a:lnTo>
                  <a:lnTo>
                    <a:pt x="304" y="397"/>
                  </a:lnTo>
                  <a:lnTo>
                    <a:pt x="290" y="428"/>
                  </a:lnTo>
                  <a:lnTo>
                    <a:pt x="282" y="461"/>
                  </a:lnTo>
                  <a:lnTo>
                    <a:pt x="280" y="495"/>
                  </a:lnTo>
                  <a:lnTo>
                    <a:pt x="282" y="530"/>
                  </a:lnTo>
                  <a:lnTo>
                    <a:pt x="290" y="562"/>
                  </a:lnTo>
                  <a:lnTo>
                    <a:pt x="304" y="593"/>
                  </a:lnTo>
                  <a:lnTo>
                    <a:pt x="321" y="621"/>
                  </a:lnTo>
                  <a:lnTo>
                    <a:pt x="343" y="648"/>
                  </a:lnTo>
                  <a:lnTo>
                    <a:pt x="368" y="669"/>
                  </a:lnTo>
                  <a:lnTo>
                    <a:pt x="394" y="685"/>
                  </a:lnTo>
                  <a:lnTo>
                    <a:pt x="424" y="699"/>
                  </a:lnTo>
                  <a:lnTo>
                    <a:pt x="453" y="707"/>
                  </a:lnTo>
                  <a:lnTo>
                    <a:pt x="484" y="711"/>
                  </a:lnTo>
                  <a:lnTo>
                    <a:pt x="514" y="710"/>
                  </a:lnTo>
                  <a:lnTo>
                    <a:pt x="545" y="705"/>
                  </a:lnTo>
                  <a:lnTo>
                    <a:pt x="574" y="697"/>
                  </a:lnTo>
                  <a:lnTo>
                    <a:pt x="602" y="682"/>
                  </a:lnTo>
                  <a:lnTo>
                    <a:pt x="619" y="676"/>
                  </a:lnTo>
                  <a:lnTo>
                    <a:pt x="636" y="673"/>
                  </a:lnTo>
                  <a:lnTo>
                    <a:pt x="654" y="674"/>
                  </a:lnTo>
                  <a:lnTo>
                    <a:pt x="670" y="679"/>
                  </a:lnTo>
                  <a:lnTo>
                    <a:pt x="686" y="687"/>
                  </a:lnTo>
                  <a:lnTo>
                    <a:pt x="700" y="700"/>
                  </a:lnTo>
                  <a:lnTo>
                    <a:pt x="780" y="780"/>
                  </a:lnTo>
                  <a:lnTo>
                    <a:pt x="792" y="795"/>
                  </a:lnTo>
                  <a:lnTo>
                    <a:pt x="800" y="813"/>
                  </a:lnTo>
                  <a:lnTo>
                    <a:pt x="805" y="830"/>
                  </a:lnTo>
                  <a:lnTo>
                    <a:pt x="805" y="848"/>
                  </a:lnTo>
                  <a:lnTo>
                    <a:pt x="800" y="867"/>
                  </a:lnTo>
                  <a:lnTo>
                    <a:pt x="792" y="883"/>
                  </a:lnTo>
                  <a:lnTo>
                    <a:pt x="781" y="898"/>
                  </a:lnTo>
                  <a:lnTo>
                    <a:pt x="766" y="910"/>
                  </a:lnTo>
                  <a:lnTo>
                    <a:pt x="724" y="935"/>
                  </a:lnTo>
                  <a:lnTo>
                    <a:pt x="680" y="955"/>
                  </a:lnTo>
                  <a:lnTo>
                    <a:pt x="636" y="971"/>
                  </a:lnTo>
                  <a:lnTo>
                    <a:pt x="590" y="982"/>
                  </a:lnTo>
                  <a:lnTo>
                    <a:pt x="543" y="988"/>
                  </a:lnTo>
                  <a:lnTo>
                    <a:pt x="496" y="991"/>
                  </a:lnTo>
                  <a:lnTo>
                    <a:pt x="450" y="989"/>
                  </a:lnTo>
                  <a:lnTo>
                    <a:pt x="404" y="982"/>
                  </a:lnTo>
                  <a:lnTo>
                    <a:pt x="360" y="972"/>
                  </a:lnTo>
                  <a:lnTo>
                    <a:pt x="316" y="957"/>
                  </a:lnTo>
                  <a:lnTo>
                    <a:pt x="273" y="938"/>
                  </a:lnTo>
                  <a:lnTo>
                    <a:pt x="232" y="915"/>
                  </a:lnTo>
                  <a:lnTo>
                    <a:pt x="193" y="887"/>
                  </a:lnTo>
                  <a:lnTo>
                    <a:pt x="156" y="855"/>
                  </a:lnTo>
                  <a:lnTo>
                    <a:pt x="121" y="820"/>
                  </a:lnTo>
                  <a:lnTo>
                    <a:pt x="90" y="780"/>
                  </a:lnTo>
                  <a:lnTo>
                    <a:pt x="62" y="737"/>
                  </a:lnTo>
                  <a:lnTo>
                    <a:pt x="41" y="693"/>
                  </a:lnTo>
                  <a:lnTo>
                    <a:pt x="23" y="646"/>
                  </a:lnTo>
                  <a:lnTo>
                    <a:pt x="10" y="598"/>
                  </a:lnTo>
                  <a:lnTo>
                    <a:pt x="2" y="549"/>
                  </a:lnTo>
                  <a:lnTo>
                    <a:pt x="0" y="499"/>
                  </a:lnTo>
                  <a:lnTo>
                    <a:pt x="2" y="450"/>
                  </a:lnTo>
                  <a:lnTo>
                    <a:pt x="8" y="401"/>
                  </a:lnTo>
                  <a:lnTo>
                    <a:pt x="21" y="352"/>
                  </a:lnTo>
                  <a:lnTo>
                    <a:pt x="37" y="306"/>
                  </a:lnTo>
                  <a:lnTo>
                    <a:pt x="58" y="261"/>
                  </a:lnTo>
                  <a:lnTo>
                    <a:pt x="85" y="217"/>
                  </a:lnTo>
                  <a:lnTo>
                    <a:pt x="116" y="176"/>
                  </a:lnTo>
                  <a:lnTo>
                    <a:pt x="152" y="139"/>
                  </a:lnTo>
                  <a:lnTo>
                    <a:pt x="189" y="106"/>
                  </a:lnTo>
                  <a:lnTo>
                    <a:pt x="229" y="78"/>
                  </a:lnTo>
                  <a:lnTo>
                    <a:pt x="271" y="54"/>
                  </a:lnTo>
                  <a:lnTo>
                    <a:pt x="314" y="34"/>
                  </a:lnTo>
                  <a:lnTo>
                    <a:pt x="359" y="19"/>
                  </a:lnTo>
                  <a:lnTo>
                    <a:pt x="405" y="8"/>
                  </a:lnTo>
                  <a:lnTo>
                    <a:pt x="451" y="2"/>
                  </a:lnTo>
                  <a:lnTo>
                    <a:pt x="4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6" name="Freeform 105">
              <a:extLst>
                <a:ext uri="{FF2B5EF4-FFF2-40B4-BE49-F238E27FC236}">
                  <a16:creationId xmlns:a16="http://schemas.microsoft.com/office/drawing/2014/main" id="{3BDDA172-E65F-4CD6-B95B-A6611CFFC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" y="1509"/>
              <a:ext cx="115" cy="142"/>
            </a:xfrm>
            <a:custGeom>
              <a:avLst/>
              <a:gdLst>
                <a:gd name="T0" fmla="*/ 358 w 803"/>
                <a:gd name="T1" fmla="*/ 3 h 992"/>
                <a:gd name="T2" fmla="*/ 455 w 803"/>
                <a:gd name="T3" fmla="*/ 23 h 992"/>
                <a:gd name="T4" fmla="*/ 544 w 803"/>
                <a:gd name="T5" fmla="*/ 60 h 992"/>
                <a:gd name="T6" fmla="*/ 626 w 803"/>
                <a:gd name="T7" fmla="*/ 116 h 992"/>
                <a:gd name="T8" fmla="*/ 697 w 803"/>
                <a:gd name="T9" fmla="*/ 189 h 992"/>
                <a:gd name="T10" fmla="*/ 752 w 803"/>
                <a:gd name="T11" fmla="*/ 276 h 992"/>
                <a:gd name="T12" fmla="*/ 788 w 803"/>
                <a:gd name="T13" fmla="*/ 371 h 992"/>
                <a:gd name="T14" fmla="*/ 803 w 803"/>
                <a:gd name="T15" fmla="*/ 471 h 992"/>
                <a:gd name="T16" fmla="*/ 798 w 803"/>
                <a:gd name="T17" fmla="*/ 571 h 992"/>
                <a:gd name="T18" fmla="*/ 772 w 803"/>
                <a:gd name="T19" fmla="*/ 670 h 992"/>
                <a:gd name="T20" fmla="*/ 727 w 803"/>
                <a:gd name="T21" fmla="*/ 762 h 992"/>
                <a:gd name="T22" fmla="*/ 662 w 803"/>
                <a:gd name="T23" fmla="*/ 842 h 992"/>
                <a:gd name="T24" fmla="*/ 587 w 803"/>
                <a:gd name="T25" fmla="*/ 906 h 992"/>
                <a:gd name="T26" fmla="*/ 501 w 803"/>
                <a:gd name="T27" fmla="*/ 953 h 992"/>
                <a:gd name="T28" fmla="*/ 407 w 803"/>
                <a:gd name="T29" fmla="*/ 982 h 992"/>
                <a:gd name="T30" fmla="*/ 308 w 803"/>
                <a:gd name="T31" fmla="*/ 992 h 992"/>
                <a:gd name="T32" fmla="*/ 212 w 803"/>
                <a:gd name="T33" fmla="*/ 983 h 992"/>
                <a:gd name="T34" fmla="*/ 121 w 803"/>
                <a:gd name="T35" fmla="*/ 955 h 992"/>
                <a:gd name="T36" fmla="*/ 37 w 803"/>
                <a:gd name="T37" fmla="*/ 911 h 992"/>
                <a:gd name="T38" fmla="*/ 11 w 803"/>
                <a:gd name="T39" fmla="*/ 884 h 992"/>
                <a:gd name="T40" fmla="*/ 0 w 803"/>
                <a:gd name="T41" fmla="*/ 849 h 992"/>
                <a:gd name="T42" fmla="*/ 3 w 803"/>
                <a:gd name="T43" fmla="*/ 813 h 992"/>
                <a:gd name="T44" fmla="*/ 23 w 803"/>
                <a:gd name="T45" fmla="*/ 781 h 992"/>
                <a:gd name="T46" fmla="*/ 119 w 803"/>
                <a:gd name="T47" fmla="*/ 688 h 992"/>
                <a:gd name="T48" fmla="*/ 150 w 803"/>
                <a:gd name="T49" fmla="*/ 675 h 992"/>
                <a:gd name="T50" fmla="*/ 184 w 803"/>
                <a:gd name="T51" fmla="*/ 676 h 992"/>
                <a:gd name="T52" fmla="*/ 229 w 803"/>
                <a:gd name="T53" fmla="*/ 696 h 992"/>
                <a:gd name="T54" fmla="*/ 290 w 803"/>
                <a:gd name="T55" fmla="*/ 709 h 992"/>
                <a:gd name="T56" fmla="*/ 351 w 803"/>
                <a:gd name="T57" fmla="*/ 706 h 992"/>
                <a:gd name="T58" fmla="*/ 410 w 803"/>
                <a:gd name="T59" fmla="*/ 685 h 992"/>
                <a:gd name="T60" fmla="*/ 461 w 803"/>
                <a:gd name="T61" fmla="*/ 649 h 992"/>
                <a:gd name="T62" fmla="*/ 501 w 803"/>
                <a:gd name="T63" fmla="*/ 594 h 992"/>
                <a:gd name="T64" fmla="*/ 521 w 803"/>
                <a:gd name="T65" fmla="*/ 531 h 992"/>
                <a:gd name="T66" fmla="*/ 521 w 803"/>
                <a:gd name="T67" fmla="*/ 462 h 992"/>
                <a:gd name="T68" fmla="*/ 501 w 803"/>
                <a:gd name="T69" fmla="*/ 398 h 992"/>
                <a:gd name="T70" fmla="*/ 461 w 803"/>
                <a:gd name="T71" fmla="*/ 343 h 992"/>
                <a:gd name="T72" fmla="*/ 410 w 803"/>
                <a:gd name="T73" fmla="*/ 307 h 992"/>
                <a:gd name="T74" fmla="*/ 351 w 803"/>
                <a:gd name="T75" fmla="*/ 286 h 992"/>
                <a:gd name="T76" fmla="*/ 290 w 803"/>
                <a:gd name="T77" fmla="*/ 283 h 992"/>
                <a:gd name="T78" fmla="*/ 229 w 803"/>
                <a:gd name="T79" fmla="*/ 296 h 992"/>
                <a:gd name="T80" fmla="*/ 185 w 803"/>
                <a:gd name="T81" fmla="*/ 316 h 992"/>
                <a:gd name="T82" fmla="*/ 150 w 803"/>
                <a:gd name="T83" fmla="*/ 317 h 992"/>
                <a:gd name="T84" fmla="*/ 119 w 803"/>
                <a:gd name="T85" fmla="*/ 304 h 992"/>
                <a:gd name="T86" fmla="*/ 23 w 803"/>
                <a:gd name="T87" fmla="*/ 211 h 992"/>
                <a:gd name="T88" fmla="*/ 3 w 803"/>
                <a:gd name="T89" fmla="*/ 179 h 992"/>
                <a:gd name="T90" fmla="*/ 0 w 803"/>
                <a:gd name="T91" fmla="*/ 143 h 992"/>
                <a:gd name="T92" fmla="*/ 11 w 803"/>
                <a:gd name="T93" fmla="*/ 108 h 992"/>
                <a:gd name="T94" fmla="*/ 37 w 803"/>
                <a:gd name="T95" fmla="*/ 81 h 992"/>
                <a:gd name="T96" fmla="*/ 121 w 803"/>
                <a:gd name="T97" fmla="*/ 37 h 992"/>
                <a:gd name="T98" fmla="*/ 212 w 803"/>
                <a:gd name="T99" fmla="*/ 9 h 992"/>
                <a:gd name="T100" fmla="*/ 308 w 803"/>
                <a:gd name="T101" fmla="*/ 0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03" h="992">
                  <a:moveTo>
                    <a:pt x="308" y="0"/>
                  </a:moveTo>
                  <a:lnTo>
                    <a:pt x="358" y="3"/>
                  </a:lnTo>
                  <a:lnTo>
                    <a:pt x="407" y="10"/>
                  </a:lnTo>
                  <a:lnTo>
                    <a:pt x="455" y="23"/>
                  </a:lnTo>
                  <a:lnTo>
                    <a:pt x="501" y="39"/>
                  </a:lnTo>
                  <a:lnTo>
                    <a:pt x="544" y="60"/>
                  </a:lnTo>
                  <a:lnTo>
                    <a:pt x="587" y="86"/>
                  </a:lnTo>
                  <a:lnTo>
                    <a:pt x="626" y="116"/>
                  </a:lnTo>
                  <a:lnTo>
                    <a:pt x="662" y="150"/>
                  </a:lnTo>
                  <a:lnTo>
                    <a:pt x="697" y="189"/>
                  </a:lnTo>
                  <a:lnTo>
                    <a:pt x="727" y="231"/>
                  </a:lnTo>
                  <a:lnTo>
                    <a:pt x="752" y="276"/>
                  </a:lnTo>
                  <a:lnTo>
                    <a:pt x="772" y="323"/>
                  </a:lnTo>
                  <a:lnTo>
                    <a:pt x="788" y="371"/>
                  </a:lnTo>
                  <a:lnTo>
                    <a:pt x="798" y="421"/>
                  </a:lnTo>
                  <a:lnTo>
                    <a:pt x="803" y="471"/>
                  </a:lnTo>
                  <a:lnTo>
                    <a:pt x="803" y="521"/>
                  </a:lnTo>
                  <a:lnTo>
                    <a:pt x="798" y="571"/>
                  </a:lnTo>
                  <a:lnTo>
                    <a:pt x="788" y="621"/>
                  </a:lnTo>
                  <a:lnTo>
                    <a:pt x="772" y="670"/>
                  </a:lnTo>
                  <a:lnTo>
                    <a:pt x="752" y="717"/>
                  </a:lnTo>
                  <a:lnTo>
                    <a:pt x="727" y="762"/>
                  </a:lnTo>
                  <a:lnTo>
                    <a:pt x="697" y="804"/>
                  </a:lnTo>
                  <a:lnTo>
                    <a:pt x="662" y="842"/>
                  </a:lnTo>
                  <a:lnTo>
                    <a:pt x="626" y="876"/>
                  </a:lnTo>
                  <a:lnTo>
                    <a:pt x="587" y="906"/>
                  </a:lnTo>
                  <a:lnTo>
                    <a:pt x="544" y="932"/>
                  </a:lnTo>
                  <a:lnTo>
                    <a:pt x="501" y="953"/>
                  </a:lnTo>
                  <a:lnTo>
                    <a:pt x="455" y="969"/>
                  </a:lnTo>
                  <a:lnTo>
                    <a:pt x="407" y="982"/>
                  </a:lnTo>
                  <a:lnTo>
                    <a:pt x="358" y="989"/>
                  </a:lnTo>
                  <a:lnTo>
                    <a:pt x="308" y="992"/>
                  </a:lnTo>
                  <a:lnTo>
                    <a:pt x="259" y="990"/>
                  </a:lnTo>
                  <a:lnTo>
                    <a:pt x="212" y="983"/>
                  </a:lnTo>
                  <a:lnTo>
                    <a:pt x="166" y="972"/>
                  </a:lnTo>
                  <a:lnTo>
                    <a:pt x="121" y="955"/>
                  </a:lnTo>
                  <a:lnTo>
                    <a:pt x="78" y="936"/>
                  </a:lnTo>
                  <a:lnTo>
                    <a:pt x="37" y="911"/>
                  </a:lnTo>
                  <a:lnTo>
                    <a:pt x="22" y="899"/>
                  </a:lnTo>
                  <a:lnTo>
                    <a:pt x="11" y="884"/>
                  </a:lnTo>
                  <a:lnTo>
                    <a:pt x="3" y="868"/>
                  </a:lnTo>
                  <a:lnTo>
                    <a:pt x="0" y="849"/>
                  </a:lnTo>
                  <a:lnTo>
                    <a:pt x="0" y="831"/>
                  </a:lnTo>
                  <a:lnTo>
                    <a:pt x="3" y="813"/>
                  </a:lnTo>
                  <a:lnTo>
                    <a:pt x="11" y="796"/>
                  </a:lnTo>
                  <a:lnTo>
                    <a:pt x="23" y="781"/>
                  </a:lnTo>
                  <a:lnTo>
                    <a:pt x="104" y="700"/>
                  </a:lnTo>
                  <a:lnTo>
                    <a:pt x="119" y="688"/>
                  </a:lnTo>
                  <a:lnTo>
                    <a:pt x="134" y="680"/>
                  </a:lnTo>
                  <a:lnTo>
                    <a:pt x="150" y="675"/>
                  </a:lnTo>
                  <a:lnTo>
                    <a:pt x="168" y="674"/>
                  </a:lnTo>
                  <a:lnTo>
                    <a:pt x="184" y="676"/>
                  </a:lnTo>
                  <a:lnTo>
                    <a:pt x="200" y="682"/>
                  </a:lnTo>
                  <a:lnTo>
                    <a:pt x="229" y="696"/>
                  </a:lnTo>
                  <a:lnTo>
                    <a:pt x="258" y="705"/>
                  </a:lnTo>
                  <a:lnTo>
                    <a:pt x="290" y="709"/>
                  </a:lnTo>
                  <a:lnTo>
                    <a:pt x="320" y="710"/>
                  </a:lnTo>
                  <a:lnTo>
                    <a:pt x="351" y="706"/>
                  </a:lnTo>
                  <a:lnTo>
                    <a:pt x="381" y="698"/>
                  </a:lnTo>
                  <a:lnTo>
                    <a:pt x="410" y="685"/>
                  </a:lnTo>
                  <a:lnTo>
                    <a:pt x="436" y="669"/>
                  </a:lnTo>
                  <a:lnTo>
                    <a:pt x="461" y="649"/>
                  </a:lnTo>
                  <a:lnTo>
                    <a:pt x="483" y="622"/>
                  </a:lnTo>
                  <a:lnTo>
                    <a:pt x="501" y="594"/>
                  </a:lnTo>
                  <a:lnTo>
                    <a:pt x="513" y="563"/>
                  </a:lnTo>
                  <a:lnTo>
                    <a:pt x="521" y="531"/>
                  </a:lnTo>
                  <a:lnTo>
                    <a:pt x="524" y="496"/>
                  </a:lnTo>
                  <a:lnTo>
                    <a:pt x="521" y="462"/>
                  </a:lnTo>
                  <a:lnTo>
                    <a:pt x="513" y="429"/>
                  </a:lnTo>
                  <a:lnTo>
                    <a:pt x="501" y="398"/>
                  </a:lnTo>
                  <a:lnTo>
                    <a:pt x="483" y="370"/>
                  </a:lnTo>
                  <a:lnTo>
                    <a:pt x="461" y="343"/>
                  </a:lnTo>
                  <a:lnTo>
                    <a:pt x="436" y="323"/>
                  </a:lnTo>
                  <a:lnTo>
                    <a:pt x="410" y="307"/>
                  </a:lnTo>
                  <a:lnTo>
                    <a:pt x="381" y="294"/>
                  </a:lnTo>
                  <a:lnTo>
                    <a:pt x="351" y="286"/>
                  </a:lnTo>
                  <a:lnTo>
                    <a:pt x="320" y="283"/>
                  </a:lnTo>
                  <a:lnTo>
                    <a:pt x="290" y="283"/>
                  </a:lnTo>
                  <a:lnTo>
                    <a:pt x="258" y="288"/>
                  </a:lnTo>
                  <a:lnTo>
                    <a:pt x="229" y="296"/>
                  </a:lnTo>
                  <a:lnTo>
                    <a:pt x="200" y="310"/>
                  </a:lnTo>
                  <a:lnTo>
                    <a:pt x="185" y="316"/>
                  </a:lnTo>
                  <a:lnTo>
                    <a:pt x="168" y="319"/>
                  </a:lnTo>
                  <a:lnTo>
                    <a:pt x="150" y="317"/>
                  </a:lnTo>
                  <a:lnTo>
                    <a:pt x="134" y="313"/>
                  </a:lnTo>
                  <a:lnTo>
                    <a:pt x="119" y="304"/>
                  </a:lnTo>
                  <a:lnTo>
                    <a:pt x="104" y="292"/>
                  </a:lnTo>
                  <a:lnTo>
                    <a:pt x="23" y="211"/>
                  </a:lnTo>
                  <a:lnTo>
                    <a:pt x="11" y="196"/>
                  </a:lnTo>
                  <a:lnTo>
                    <a:pt x="3" y="179"/>
                  </a:lnTo>
                  <a:lnTo>
                    <a:pt x="0" y="161"/>
                  </a:lnTo>
                  <a:lnTo>
                    <a:pt x="0" y="143"/>
                  </a:lnTo>
                  <a:lnTo>
                    <a:pt x="3" y="125"/>
                  </a:lnTo>
                  <a:lnTo>
                    <a:pt x="11" y="108"/>
                  </a:lnTo>
                  <a:lnTo>
                    <a:pt x="22" y="94"/>
                  </a:lnTo>
                  <a:lnTo>
                    <a:pt x="37" y="81"/>
                  </a:lnTo>
                  <a:lnTo>
                    <a:pt x="78" y="57"/>
                  </a:lnTo>
                  <a:lnTo>
                    <a:pt x="121" y="37"/>
                  </a:lnTo>
                  <a:lnTo>
                    <a:pt x="166" y="22"/>
                  </a:lnTo>
                  <a:lnTo>
                    <a:pt x="212" y="9"/>
                  </a:lnTo>
                  <a:lnTo>
                    <a:pt x="259" y="3"/>
                  </a:lnTo>
                  <a:lnTo>
                    <a:pt x="3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7" name="Freeform 106">
              <a:extLst>
                <a:ext uri="{FF2B5EF4-FFF2-40B4-BE49-F238E27FC236}">
                  <a16:creationId xmlns:a16="http://schemas.microsoft.com/office/drawing/2014/main" id="{D51C6E4A-EE67-4973-9F0E-6750A1F01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9" y="1678"/>
              <a:ext cx="228" cy="238"/>
            </a:xfrm>
            <a:custGeom>
              <a:avLst/>
              <a:gdLst>
                <a:gd name="T0" fmla="*/ 1266 w 1602"/>
                <a:gd name="T1" fmla="*/ 0 h 1664"/>
                <a:gd name="T2" fmla="*/ 1356 w 1602"/>
                <a:gd name="T3" fmla="*/ 12 h 1664"/>
                <a:gd name="T4" fmla="*/ 1435 w 1602"/>
                <a:gd name="T5" fmla="*/ 46 h 1664"/>
                <a:gd name="T6" fmla="*/ 1504 w 1602"/>
                <a:gd name="T7" fmla="*/ 98 h 1664"/>
                <a:gd name="T8" fmla="*/ 1556 w 1602"/>
                <a:gd name="T9" fmla="*/ 166 h 1664"/>
                <a:gd name="T10" fmla="*/ 1590 w 1602"/>
                <a:gd name="T11" fmla="*/ 247 h 1664"/>
                <a:gd name="T12" fmla="*/ 1602 w 1602"/>
                <a:gd name="T13" fmla="*/ 336 h 1664"/>
                <a:gd name="T14" fmla="*/ 1599 w 1602"/>
                <a:gd name="T15" fmla="*/ 1602 h 1664"/>
                <a:gd name="T16" fmla="*/ 1578 w 1602"/>
                <a:gd name="T17" fmla="*/ 1640 h 1664"/>
                <a:gd name="T18" fmla="*/ 1540 w 1602"/>
                <a:gd name="T19" fmla="*/ 1661 h 1664"/>
                <a:gd name="T20" fmla="*/ 1406 w 1602"/>
                <a:gd name="T21" fmla="*/ 1664 h 1664"/>
                <a:gd name="T22" fmla="*/ 1364 w 1602"/>
                <a:gd name="T23" fmla="*/ 1652 h 1664"/>
                <a:gd name="T24" fmla="*/ 1334 w 1602"/>
                <a:gd name="T25" fmla="*/ 1622 h 1664"/>
                <a:gd name="T26" fmla="*/ 1322 w 1602"/>
                <a:gd name="T27" fmla="*/ 1579 h 1664"/>
                <a:gd name="T28" fmla="*/ 1319 w 1602"/>
                <a:gd name="T29" fmla="*/ 366 h 1664"/>
                <a:gd name="T30" fmla="*/ 1298 w 1602"/>
                <a:gd name="T31" fmla="*/ 322 h 1664"/>
                <a:gd name="T32" fmla="*/ 1259 w 1602"/>
                <a:gd name="T33" fmla="*/ 291 h 1664"/>
                <a:gd name="T34" fmla="*/ 1210 w 1602"/>
                <a:gd name="T35" fmla="*/ 280 h 1664"/>
                <a:gd name="T36" fmla="*/ 366 w 1602"/>
                <a:gd name="T37" fmla="*/ 283 h 1664"/>
                <a:gd name="T38" fmla="*/ 321 w 1602"/>
                <a:gd name="T39" fmla="*/ 305 h 1664"/>
                <a:gd name="T40" fmla="*/ 291 w 1602"/>
                <a:gd name="T41" fmla="*/ 342 h 1664"/>
                <a:gd name="T42" fmla="*/ 280 w 1602"/>
                <a:gd name="T43" fmla="*/ 392 h 1664"/>
                <a:gd name="T44" fmla="*/ 277 w 1602"/>
                <a:gd name="T45" fmla="*/ 1602 h 1664"/>
                <a:gd name="T46" fmla="*/ 255 w 1602"/>
                <a:gd name="T47" fmla="*/ 1640 h 1664"/>
                <a:gd name="T48" fmla="*/ 218 w 1602"/>
                <a:gd name="T49" fmla="*/ 1661 h 1664"/>
                <a:gd name="T50" fmla="*/ 84 w 1602"/>
                <a:gd name="T51" fmla="*/ 1664 h 1664"/>
                <a:gd name="T52" fmla="*/ 41 w 1602"/>
                <a:gd name="T53" fmla="*/ 1652 h 1664"/>
                <a:gd name="T54" fmla="*/ 11 w 1602"/>
                <a:gd name="T55" fmla="*/ 1622 h 1664"/>
                <a:gd name="T56" fmla="*/ 0 w 1602"/>
                <a:gd name="T57" fmla="*/ 1579 h 1664"/>
                <a:gd name="T58" fmla="*/ 3 w 1602"/>
                <a:gd name="T59" fmla="*/ 290 h 1664"/>
                <a:gd name="T60" fmla="*/ 26 w 1602"/>
                <a:gd name="T61" fmla="*/ 205 h 1664"/>
                <a:gd name="T62" fmla="*/ 70 w 1602"/>
                <a:gd name="T63" fmla="*/ 131 h 1664"/>
                <a:gd name="T64" fmla="*/ 130 w 1602"/>
                <a:gd name="T65" fmla="*/ 71 h 1664"/>
                <a:gd name="T66" fmla="*/ 205 w 1602"/>
                <a:gd name="T67" fmla="*/ 27 h 1664"/>
                <a:gd name="T68" fmla="*/ 290 w 1602"/>
                <a:gd name="T69" fmla="*/ 3 h 1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02" h="1664">
                  <a:moveTo>
                    <a:pt x="336" y="0"/>
                  </a:moveTo>
                  <a:lnTo>
                    <a:pt x="1266" y="0"/>
                  </a:lnTo>
                  <a:lnTo>
                    <a:pt x="1312" y="3"/>
                  </a:lnTo>
                  <a:lnTo>
                    <a:pt x="1356" y="12"/>
                  </a:lnTo>
                  <a:lnTo>
                    <a:pt x="1397" y="27"/>
                  </a:lnTo>
                  <a:lnTo>
                    <a:pt x="1435" y="46"/>
                  </a:lnTo>
                  <a:lnTo>
                    <a:pt x="1472" y="71"/>
                  </a:lnTo>
                  <a:lnTo>
                    <a:pt x="1504" y="98"/>
                  </a:lnTo>
                  <a:lnTo>
                    <a:pt x="1532" y="131"/>
                  </a:lnTo>
                  <a:lnTo>
                    <a:pt x="1556" y="166"/>
                  </a:lnTo>
                  <a:lnTo>
                    <a:pt x="1576" y="205"/>
                  </a:lnTo>
                  <a:lnTo>
                    <a:pt x="1590" y="247"/>
                  </a:lnTo>
                  <a:lnTo>
                    <a:pt x="1599" y="290"/>
                  </a:lnTo>
                  <a:lnTo>
                    <a:pt x="1602" y="336"/>
                  </a:lnTo>
                  <a:lnTo>
                    <a:pt x="1602" y="1579"/>
                  </a:lnTo>
                  <a:lnTo>
                    <a:pt x="1599" y="1602"/>
                  </a:lnTo>
                  <a:lnTo>
                    <a:pt x="1591" y="1622"/>
                  </a:lnTo>
                  <a:lnTo>
                    <a:pt x="1578" y="1640"/>
                  </a:lnTo>
                  <a:lnTo>
                    <a:pt x="1561" y="1652"/>
                  </a:lnTo>
                  <a:lnTo>
                    <a:pt x="1540" y="1661"/>
                  </a:lnTo>
                  <a:lnTo>
                    <a:pt x="1518" y="1664"/>
                  </a:lnTo>
                  <a:lnTo>
                    <a:pt x="1406" y="1664"/>
                  </a:lnTo>
                  <a:lnTo>
                    <a:pt x="1384" y="1661"/>
                  </a:lnTo>
                  <a:lnTo>
                    <a:pt x="1364" y="1652"/>
                  </a:lnTo>
                  <a:lnTo>
                    <a:pt x="1347" y="1640"/>
                  </a:lnTo>
                  <a:lnTo>
                    <a:pt x="1334" y="1622"/>
                  </a:lnTo>
                  <a:lnTo>
                    <a:pt x="1325" y="1602"/>
                  </a:lnTo>
                  <a:lnTo>
                    <a:pt x="1322" y="1579"/>
                  </a:lnTo>
                  <a:lnTo>
                    <a:pt x="1322" y="392"/>
                  </a:lnTo>
                  <a:lnTo>
                    <a:pt x="1319" y="366"/>
                  </a:lnTo>
                  <a:lnTo>
                    <a:pt x="1311" y="342"/>
                  </a:lnTo>
                  <a:lnTo>
                    <a:pt x="1298" y="322"/>
                  </a:lnTo>
                  <a:lnTo>
                    <a:pt x="1281" y="305"/>
                  </a:lnTo>
                  <a:lnTo>
                    <a:pt x="1259" y="291"/>
                  </a:lnTo>
                  <a:lnTo>
                    <a:pt x="1236" y="283"/>
                  </a:lnTo>
                  <a:lnTo>
                    <a:pt x="1210" y="280"/>
                  </a:lnTo>
                  <a:lnTo>
                    <a:pt x="392" y="280"/>
                  </a:lnTo>
                  <a:lnTo>
                    <a:pt x="366" y="283"/>
                  </a:lnTo>
                  <a:lnTo>
                    <a:pt x="343" y="291"/>
                  </a:lnTo>
                  <a:lnTo>
                    <a:pt x="321" y="305"/>
                  </a:lnTo>
                  <a:lnTo>
                    <a:pt x="304" y="322"/>
                  </a:lnTo>
                  <a:lnTo>
                    <a:pt x="291" y="342"/>
                  </a:lnTo>
                  <a:lnTo>
                    <a:pt x="283" y="366"/>
                  </a:lnTo>
                  <a:lnTo>
                    <a:pt x="280" y="392"/>
                  </a:lnTo>
                  <a:lnTo>
                    <a:pt x="280" y="1579"/>
                  </a:lnTo>
                  <a:lnTo>
                    <a:pt x="277" y="1602"/>
                  </a:lnTo>
                  <a:lnTo>
                    <a:pt x="268" y="1622"/>
                  </a:lnTo>
                  <a:lnTo>
                    <a:pt x="255" y="1640"/>
                  </a:lnTo>
                  <a:lnTo>
                    <a:pt x="238" y="1652"/>
                  </a:lnTo>
                  <a:lnTo>
                    <a:pt x="218" y="1661"/>
                  </a:lnTo>
                  <a:lnTo>
                    <a:pt x="196" y="1664"/>
                  </a:lnTo>
                  <a:lnTo>
                    <a:pt x="84" y="1664"/>
                  </a:lnTo>
                  <a:lnTo>
                    <a:pt x="62" y="1661"/>
                  </a:lnTo>
                  <a:lnTo>
                    <a:pt x="41" y="1652"/>
                  </a:lnTo>
                  <a:lnTo>
                    <a:pt x="24" y="1640"/>
                  </a:lnTo>
                  <a:lnTo>
                    <a:pt x="11" y="1622"/>
                  </a:lnTo>
                  <a:lnTo>
                    <a:pt x="3" y="1602"/>
                  </a:lnTo>
                  <a:lnTo>
                    <a:pt x="0" y="1579"/>
                  </a:lnTo>
                  <a:lnTo>
                    <a:pt x="0" y="336"/>
                  </a:lnTo>
                  <a:lnTo>
                    <a:pt x="3" y="290"/>
                  </a:lnTo>
                  <a:lnTo>
                    <a:pt x="12" y="247"/>
                  </a:lnTo>
                  <a:lnTo>
                    <a:pt x="26" y="205"/>
                  </a:lnTo>
                  <a:lnTo>
                    <a:pt x="46" y="166"/>
                  </a:lnTo>
                  <a:lnTo>
                    <a:pt x="70" y="131"/>
                  </a:lnTo>
                  <a:lnTo>
                    <a:pt x="98" y="98"/>
                  </a:lnTo>
                  <a:lnTo>
                    <a:pt x="130" y="71"/>
                  </a:lnTo>
                  <a:lnTo>
                    <a:pt x="167" y="46"/>
                  </a:lnTo>
                  <a:lnTo>
                    <a:pt x="205" y="27"/>
                  </a:lnTo>
                  <a:lnTo>
                    <a:pt x="246" y="12"/>
                  </a:lnTo>
                  <a:lnTo>
                    <a:pt x="290" y="3"/>
                  </a:lnTo>
                  <a:lnTo>
                    <a:pt x="3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8" name="Freeform 107">
              <a:extLst>
                <a:ext uri="{FF2B5EF4-FFF2-40B4-BE49-F238E27FC236}">
                  <a16:creationId xmlns:a16="http://schemas.microsoft.com/office/drawing/2014/main" id="{9A9BE69E-D99C-4BA1-9410-015930E28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" y="1695"/>
              <a:ext cx="90" cy="221"/>
            </a:xfrm>
            <a:custGeom>
              <a:avLst/>
              <a:gdLst>
                <a:gd name="T0" fmla="*/ 336 w 630"/>
                <a:gd name="T1" fmla="*/ 0 h 1549"/>
                <a:gd name="T2" fmla="*/ 545 w 630"/>
                <a:gd name="T3" fmla="*/ 0 h 1549"/>
                <a:gd name="T4" fmla="*/ 567 w 630"/>
                <a:gd name="T5" fmla="*/ 3 h 1549"/>
                <a:gd name="T6" fmla="*/ 588 w 630"/>
                <a:gd name="T7" fmla="*/ 12 h 1549"/>
                <a:gd name="T8" fmla="*/ 604 w 630"/>
                <a:gd name="T9" fmla="*/ 25 h 1549"/>
                <a:gd name="T10" fmla="*/ 617 w 630"/>
                <a:gd name="T11" fmla="*/ 42 h 1549"/>
                <a:gd name="T12" fmla="*/ 626 w 630"/>
                <a:gd name="T13" fmla="*/ 61 h 1549"/>
                <a:gd name="T14" fmla="*/ 630 w 630"/>
                <a:gd name="T15" fmla="*/ 84 h 1549"/>
                <a:gd name="T16" fmla="*/ 630 w 630"/>
                <a:gd name="T17" fmla="*/ 196 h 1549"/>
                <a:gd name="T18" fmla="*/ 626 w 630"/>
                <a:gd name="T19" fmla="*/ 218 h 1549"/>
                <a:gd name="T20" fmla="*/ 617 w 630"/>
                <a:gd name="T21" fmla="*/ 239 h 1549"/>
                <a:gd name="T22" fmla="*/ 604 w 630"/>
                <a:gd name="T23" fmla="*/ 255 h 1549"/>
                <a:gd name="T24" fmla="*/ 588 w 630"/>
                <a:gd name="T25" fmla="*/ 268 h 1549"/>
                <a:gd name="T26" fmla="*/ 567 w 630"/>
                <a:gd name="T27" fmla="*/ 277 h 1549"/>
                <a:gd name="T28" fmla="*/ 545 w 630"/>
                <a:gd name="T29" fmla="*/ 280 h 1549"/>
                <a:gd name="T30" fmla="*/ 392 w 630"/>
                <a:gd name="T31" fmla="*/ 280 h 1549"/>
                <a:gd name="T32" fmla="*/ 367 w 630"/>
                <a:gd name="T33" fmla="*/ 283 h 1549"/>
                <a:gd name="T34" fmla="*/ 342 w 630"/>
                <a:gd name="T35" fmla="*/ 292 h 1549"/>
                <a:gd name="T36" fmla="*/ 322 w 630"/>
                <a:gd name="T37" fmla="*/ 305 h 1549"/>
                <a:gd name="T38" fmla="*/ 305 w 630"/>
                <a:gd name="T39" fmla="*/ 322 h 1549"/>
                <a:gd name="T40" fmla="*/ 291 w 630"/>
                <a:gd name="T41" fmla="*/ 342 h 1549"/>
                <a:gd name="T42" fmla="*/ 283 w 630"/>
                <a:gd name="T43" fmla="*/ 366 h 1549"/>
                <a:gd name="T44" fmla="*/ 280 w 630"/>
                <a:gd name="T45" fmla="*/ 392 h 1549"/>
                <a:gd name="T46" fmla="*/ 280 w 630"/>
                <a:gd name="T47" fmla="*/ 1464 h 1549"/>
                <a:gd name="T48" fmla="*/ 277 w 630"/>
                <a:gd name="T49" fmla="*/ 1487 h 1549"/>
                <a:gd name="T50" fmla="*/ 269 w 630"/>
                <a:gd name="T51" fmla="*/ 1507 h 1549"/>
                <a:gd name="T52" fmla="*/ 256 w 630"/>
                <a:gd name="T53" fmla="*/ 1525 h 1549"/>
                <a:gd name="T54" fmla="*/ 239 w 630"/>
                <a:gd name="T55" fmla="*/ 1537 h 1549"/>
                <a:gd name="T56" fmla="*/ 218 w 630"/>
                <a:gd name="T57" fmla="*/ 1546 h 1549"/>
                <a:gd name="T58" fmla="*/ 196 w 630"/>
                <a:gd name="T59" fmla="*/ 1549 h 1549"/>
                <a:gd name="T60" fmla="*/ 85 w 630"/>
                <a:gd name="T61" fmla="*/ 1549 h 1549"/>
                <a:gd name="T62" fmla="*/ 62 w 630"/>
                <a:gd name="T63" fmla="*/ 1546 h 1549"/>
                <a:gd name="T64" fmla="*/ 42 w 630"/>
                <a:gd name="T65" fmla="*/ 1537 h 1549"/>
                <a:gd name="T66" fmla="*/ 25 w 630"/>
                <a:gd name="T67" fmla="*/ 1525 h 1549"/>
                <a:gd name="T68" fmla="*/ 11 w 630"/>
                <a:gd name="T69" fmla="*/ 1507 h 1549"/>
                <a:gd name="T70" fmla="*/ 3 w 630"/>
                <a:gd name="T71" fmla="*/ 1487 h 1549"/>
                <a:gd name="T72" fmla="*/ 0 w 630"/>
                <a:gd name="T73" fmla="*/ 1464 h 1549"/>
                <a:gd name="T74" fmla="*/ 0 w 630"/>
                <a:gd name="T75" fmla="*/ 336 h 1549"/>
                <a:gd name="T76" fmla="*/ 3 w 630"/>
                <a:gd name="T77" fmla="*/ 291 h 1549"/>
                <a:gd name="T78" fmla="*/ 13 w 630"/>
                <a:gd name="T79" fmla="*/ 247 h 1549"/>
                <a:gd name="T80" fmla="*/ 27 w 630"/>
                <a:gd name="T81" fmla="*/ 205 h 1549"/>
                <a:gd name="T82" fmla="*/ 46 w 630"/>
                <a:gd name="T83" fmla="*/ 166 h 1549"/>
                <a:gd name="T84" fmla="*/ 71 w 630"/>
                <a:gd name="T85" fmla="*/ 131 h 1549"/>
                <a:gd name="T86" fmla="*/ 99 w 630"/>
                <a:gd name="T87" fmla="*/ 98 h 1549"/>
                <a:gd name="T88" fmla="*/ 131 w 630"/>
                <a:gd name="T89" fmla="*/ 71 h 1549"/>
                <a:gd name="T90" fmla="*/ 166 w 630"/>
                <a:gd name="T91" fmla="*/ 46 h 1549"/>
                <a:gd name="T92" fmla="*/ 206 w 630"/>
                <a:gd name="T93" fmla="*/ 27 h 1549"/>
                <a:gd name="T94" fmla="*/ 247 w 630"/>
                <a:gd name="T95" fmla="*/ 13 h 1549"/>
                <a:gd name="T96" fmla="*/ 290 w 630"/>
                <a:gd name="T97" fmla="*/ 3 h 1549"/>
                <a:gd name="T98" fmla="*/ 336 w 630"/>
                <a:gd name="T99" fmla="*/ 0 h 1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30" h="1549">
                  <a:moveTo>
                    <a:pt x="336" y="0"/>
                  </a:moveTo>
                  <a:lnTo>
                    <a:pt x="545" y="0"/>
                  </a:lnTo>
                  <a:lnTo>
                    <a:pt x="567" y="3"/>
                  </a:lnTo>
                  <a:lnTo>
                    <a:pt x="588" y="12"/>
                  </a:lnTo>
                  <a:lnTo>
                    <a:pt x="604" y="25"/>
                  </a:lnTo>
                  <a:lnTo>
                    <a:pt x="617" y="42"/>
                  </a:lnTo>
                  <a:lnTo>
                    <a:pt x="626" y="61"/>
                  </a:lnTo>
                  <a:lnTo>
                    <a:pt x="630" y="84"/>
                  </a:lnTo>
                  <a:lnTo>
                    <a:pt x="630" y="196"/>
                  </a:lnTo>
                  <a:lnTo>
                    <a:pt x="626" y="218"/>
                  </a:lnTo>
                  <a:lnTo>
                    <a:pt x="617" y="239"/>
                  </a:lnTo>
                  <a:lnTo>
                    <a:pt x="604" y="255"/>
                  </a:lnTo>
                  <a:lnTo>
                    <a:pt x="588" y="268"/>
                  </a:lnTo>
                  <a:lnTo>
                    <a:pt x="567" y="277"/>
                  </a:lnTo>
                  <a:lnTo>
                    <a:pt x="545" y="280"/>
                  </a:lnTo>
                  <a:lnTo>
                    <a:pt x="392" y="280"/>
                  </a:lnTo>
                  <a:lnTo>
                    <a:pt x="367" y="283"/>
                  </a:lnTo>
                  <a:lnTo>
                    <a:pt x="342" y="292"/>
                  </a:lnTo>
                  <a:lnTo>
                    <a:pt x="322" y="305"/>
                  </a:lnTo>
                  <a:lnTo>
                    <a:pt x="305" y="322"/>
                  </a:lnTo>
                  <a:lnTo>
                    <a:pt x="291" y="342"/>
                  </a:lnTo>
                  <a:lnTo>
                    <a:pt x="283" y="366"/>
                  </a:lnTo>
                  <a:lnTo>
                    <a:pt x="280" y="392"/>
                  </a:lnTo>
                  <a:lnTo>
                    <a:pt x="280" y="1464"/>
                  </a:lnTo>
                  <a:lnTo>
                    <a:pt x="277" y="1487"/>
                  </a:lnTo>
                  <a:lnTo>
                    <a:pt x="269" y="1507"/>
                  </a:lnTo>
                  <a:lnTo>
                    <a:pt x="256" y="1525"/>
                  </a:lnTo>
                  <a:lnTo>
                    <a:pt x="239" y="1537"/>
                  </a:lnTo>
                  <a:lnTo>
                    <a:pt x="218" y="1546"/>
                  </a:lnTo>
                  <a:lnTo>
                    <a:pt x="196" y="1549"/>
                  </a:lnTo>
                  <a:lnTo>
                    <a:pt x="85" y="1549"/>
                  </a:lnTo>
                  <a:lnTo>
                    <a:pt x="62" y="1546"/>
                  </a:lnTo>
                  <a:lnTo>
                    <a:pt x="42" y="1537"/>
                  </a:lnTo>
                  <a:lnTo>
                    <a:pt x="25" y="1525"/>
                  </a:lnTo>
                  <a:lnTo>
                    <a:pt x="11" y="1507"/>
                  </a:lnTo>
                  <a:lnTo>
                    <a:pt x="3" y="1487"/>
                  </a:lnTo>
                  <a:lnTo>
                    <a:pt x="0" y="1464"/>
                  </a:lnTo>
                  <a:lnTo>
                    <a:pt x="0" y="336"/>
                  </a:lnTo>
                  <a:lnTo>
                    <a:pt x="3" y="291"/>
                  </a:lnTo>
                  <a:lnTo>
                    <a:pt x="13" y="247"/>
                  </a:lnTo>
                  <a:lnTo>
                    <a:pt x="27" y="205"/>
                  </a:lnTo>
                  <a:lnTo>
                    <a:pt x="46" y="166"/>
                  </a:lnTo>
                  <a:lnTo>
                    <a:pt x="71" y="131"/>
                  </a:lnTo>
                  <a:lnTo>
                    <a:pt x="99" y="98"/>
                  </a:lnTo>
                  <a:lnTo>
                    <a:pt x="131" y="71"/>
                  </a:lnTo>
                  <a:lnTo>
                    <a:pt x="166" y="46"/>
                  </a:lnTo>
                  <a:lnTo>
                    <a:pt x="206" y="27"/>
                  </a:lnTo>
                  <a:lnTo>
                    <a:pt x="247" y="13"/>
                  </a:lnTo>
                  <a:lnTo>
                    <a:pt x="290" y="3"/>
                  </a:lnTo>
                  <a:lnTo>
                    <a:pt x="3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9" name="Freeform 108">
              <a:extLst>
                <a:ext uri="{FF2B5EF4-FFF2-40B4-BE49-F238E27FC236}">
                  <a16:creationId xmlns:a16="http://schemas.microsoft.com/office/drawing/2014/main" id="{A0AE8950-263F-4A64-B3F2-A95BFF2580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" y="1695"/>
              <a:ext cx="90" cy="221"/>
            </a:xfrm>
            <a:custGeom>
              <a:avLst/>
              <a:gdLst>
                <a:gd name="T0" fmla="*/ 85 w 630"/>
                <a:gd name="T1" fmla="*/ 0 h 1549"/>
                <a:gd name="T2" fmla="*/ 294 w 630"/>
                <a:gd name="T3" fmla="*/ 0 h 1549"/>
                <a:gd name="T4" fmla="*/ 340 w 630"/>
                <a:gd name="T5" fmla="*/ 3 h 1549"/>
                <a:gd name="T6" fmla="*/ 383 w 630"/>
                <a:gd name="T7" fmla="*/ 13 h 1549"/>
                <a:gd name="T8" fmla="*/ 424 w 630"/>
                <a:gd name="T9" fmla="*/ 27 h 1549"/>
                <a:gd name="T10" fmla="*/ 464 w 630"/>
                <a:gd name="T11" fmla="*/ 46 h 1549"/>
                <a:gd name="T12" fmla="*/ 499 w 630"/>
                <a:gd name="T13" fmla="*/ 71 h 1549"/>
                <a:gd name="T14" fmla="*/ 531 w 630"/>
                <a:gd name="T15" fmla="*/ 98 h 1549"/>
                <a:gd name="T16" fmla="*/ 559 w 630"/>
                <a:gd name="T17" fmla="*/ 131 h 1549"/>
                <a:gd name="T18" fmla="*/ 584 w 630"/>
                <a:gd name="T19" fmla="*/ 166 h 1549"/>
                <a:gd name="T20" fmla="*/ 603 w 630"/>
                <a:gd name="T21" fmla="*/ 205 h 1549"/>
                <a:gd name="T22" fmla="*/ 617 w 630"/>
                <a:gd name="T23" fmla="*/ 247 h 1549"/>
                <a:gd name="T24" fmla="*/ 627 w 630"/>
                <a:gd name="T25" fmla="*/ 291 h 1549"/>
                <a:gd name="T26" fmla="*/ 630 w 630"/>
                <a:gd name="T27" fmla="*/ 336 h 1549"/>
                <a:gd name="T28" fmla="*/ 630 w 630"/>
                <a:gd name="T29" fmla="*/ 1464 h 1549"/>
                <a:gd name="T30" fmla="*/ 627 w 630"/>
                <a:gd name="T31" fmla="*/ 1487 h 1549"/>
                <a:gd name="T32" fmla="*/ 619 w 630"/>
                <a:gd name="T33" fmla="*/ 1507 h 1549"/>
                <a:gd name="T34" fmla="*/ 605 w 630"/>
                <a:gd name="T35" fmla="*/ 1525 h 1549"/>
                <a:gd name="T36" fmla="*/ 588 w 630"/>
                <a:gd name="T37" fmla="*/ 1537 h 1549"/>
                <a:gd name="T38" fmla="*/ 568 w 630"/>
                <a:gd name="T39" fmla="*/ 1546 h 1549"/>
                <a:gd name="T40" fmla="*/ 545 w 630"/>
                <a:gd name="T41" fmla="*/ 1549 h 1549"/>
                <a:gd name="T42" fmla="*/ 434 w 630"/>
                <a:gd name="T43" fmla="*/ 1549 h 1549"/>
                <a:gd name="T44" fmla="*/ 412 w 630"/>
                <a:gd name="T45" fmla="*/ 1546 h 1549"/>
                <a:gd name="T46" fmla="*/ 391 w 630"/>
                <a:gd name="T47" fmla="*/ 1537 h 1549"/>
                <a:gd name="T48" fmla="*/ 374 w 630"/>
                <a:gd name="T49" fmla="*/ 1525 h 1549"/>
                <a:gd name="T50" fmla="*/ 361 w 630"/>
                <a:gd name="T51" fmla="*/ 1507 h 1549"/>
                <a:gd name="T52" fmla="*/ 353 w 630"/>
                <a:gd name="T53" fmla="*/ 1487 h 1549"/>
                <a:gd name="T54" fmla="*/ 350 w 630"/>
                <a:gd name="T55" fmla="*/ 1464 h 1549"/>
                <a:gd name="T56" fmla="*/ 350 w 630"/>
                <a:gd name="T57" fmla="*/ 392 h 1549"/>
                <a:gd name="T58" fmla="*/ 347 w 630"/>
                <a:gd name="T59" fmla="*/ 366 h 1549"/>
                <a:gd name="T60" fmla="*/ 339 w 630"/>
                <a:gd name="T61" fmla="*/ 342 h 1549"/>
                <a:gd name="T62" fmla="*/ 325 w 630"/>
                <a:gd name="T63" fmla="*/ 322 h 1549"/>
                <a:gd name="T64" fmla="*/ 308 w 630"/>
                <a:gd name="T65" fmla="*/ 305 h 1549"/>
                <a:gd name="T66" fmla="*/ 288 w 630"/>
                <a:gd name="T67" fmla="*/ 292 h 1549"/>
                <a:gd name="T68" fmla="*/ 263 w 630"/>
                <a:gd name="T69" fmla="*/ 283 h 1549"/>
                <a:gd name="T70" fmla="*/ 238 w 630"/>
                <a:gd name="T71" fmla="*/ 280 h 1549"/>
                <a:gd name="T72" fmla="*/ 85 w 630"/>
                <a:gd name="T73" fmla="*/ 280 h 1549"/>
                <a:gd name="T74" fmla="*/ 63 w 630"/>
                <a:gd name="T75" fmla="*/ 277 h 1549"/>
                <a:gd name="T76" fmla="*/ 42 w 630"/>
                <a:gd name="T77" fmla="*/ 268 h 1549"/>
                <a:gd name="T78" fmla="*/ 26 w 630"/>
                <a:gd name="T79" fmla="*/ 255 h 1549"/>
                <a:gd name="T80" fmla="*/ 13 w 630"/>
                <a:gd name="T81" fmla="*/ 239 h 1549"/>
                <a:gd name="T82" fmla="*/ 4 w 630"/>
                <a:gd name="T83" fmla="*/ 218 h 1549"/>
                <a:gd name="T84" fmla="*/ 0 w 630"/>
                <a:gd name="T85" fmla="*/ 196 h 1549"/>
                <a:gd name="T86" fmla="*/ 0 w 630"/>
                <a:gd name="T87" fmla="*/ 84 h 1549"/>
                <a:gd name="T88" fmla="*/ 4 w 630"/>
                <a:gd name="T89" fmla="*/ 61 h 1549"/>
                <a:gd name="T90" fmla="*/ 13 w 630"/>
                <a:gd name="T91" fmla="*/ 42 h 1549"/>
                <a:gd name="T92" fmla="*/ 26 w 630"/>
                <a:gd name="T93" fmla="*/ 25 h 1549"/>
                <a:gd name="T94" fmla="*/ 42 w 630"/>
                <a:gd name="T95" fmla="*/ 12 h 1549"/>
                <a:gd name="T96" fmla="*/ 63 w 630"/>
                <a:gd name="T97" fmla="*/ 3 h 1549"/>
                <a:gd name="T98" fmla="*/ 85 w 630"/>
                <a:gd name="T99" fmla="*/ 0 h 1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30" h="1549">
                  <a:moveTo>
                    <a:pt x="85" y="0"/>
                  </a:moveTo>
                  <a:lnTo>
                    <a:pt x="294" y="0"/>
                  </a:lnTo>
                  <a:lnTo>
                    <a:pt x="340" y="3"/>
                  </a:lnTo>
                  <a:lnTo>
                    <a:pt x="383" y="13"/>
                  </a:lnTo>
                  <a:lnTo>
                    <a:pt x="424" y="27"/>
                  </a:lnTo>
                  <a:lnTo>
                    <a:pt x="464" y="46"/>
                  </a:lnTo>
                  <a:lnTo>
                    <a:pt x="499" y="71"/>
                  </a:lnTo>
                  <a:lnTo>
                    <a:pt x="531" y="98"/>
                  </a:lnTo>
                  <a:lnTo>
                    <a:pt x="559" y="131"/>
                  </a:lnTo>
                  <a:lnTo>
                    <a:pt x="584" y="166"/>
                  </a:lnTo>
                  <a:lnTo>
                    <a:pt x="603" y="205"/>
                  </a:lnTo>
                  <a:lnTo>
                    <a:pt x="617" y="247"/>
                  </a:lnTo>
                  <a:lnTo>
                    <a:pt x="627" y="291"/>
                  </a:lnTo>
                  <a:lnTo>
                    <a:pt x="630" y="336"/>
                  </a:lnTo>
                  <a:lnTo>
                    <a:pt x="630" y="1464"/>
                  </a:lnTo>
                  <a:lnTo>
                    <a:pt x="627" y="1487"/>
                  </a:lnTo>
                  <a:lnTo>
                    <a:pt x="619" y="1507"/>
                  </a:lnTo>
                  <a:lnTo>
                    <a:pt x="605" y="1525"/>
                  </a:lnTo>
                  <a:lnTo>
                    <a:pt x="588" y="1537"/>
                  </a:lnTo>
                  <a:lnTo>
                    <a:pt x="568" y="1546"/>
                  </a:lnTo>
                  <a:lnTo>
                    <a:pt x="545" y="1549"/>
                  </a:lnTo>
                  <a:lnTo>
                    <a:pt x="434" y="1549"/>
                  </a:lnTo>
                  <a:lnTo>
                    <a:pt x="412" y="1546"/>
                  </a:lnTo>
                  <a:lnTo>
                    <a:pt x="391" y="1537"/>
                  </a:lnTo>
                  <a:lnTo>
                    <a:pt x="374" y="1525"/>
                  </a:lnTo>
                  <a:lnTo>
                    <a:pt x="361" y="1507"/>
                  </a:lnTo>
                  <a:lnTo>
                    <a:pt x="353" y="1487"/>
                  </a:lnTo>
                  <a:lnTo>
                    <a:pt x="350" y="1464"/>
                  </a:lnTo>
                  <a:lnTo>
                    <a:pt x="350" y="392"/>
                  </a:lnTo>
                  <a:lnTo>
                    <a:pt x="347" y="366"/>
                  </a:lnTo>
                  <a:lnTo>
                    <a:pt x="339" y="342"/>
                  </a:lnTo>
                  <a:lnTo>
                    <a:pt x="325" y="322"/>
                  </a:lnTo>
                  <a:lnTo>
                    <a:pt x="308" y="305"/>
                  </a:lnTo>
                  <a:lnTo>
                    <a:pt x="288" y="292"/>
                  </a:lnTo>
                  <a:lnTo>
                    <a:pt x="263" y="283"/>
                  </a:lnTo>
                  <a:lnTo>
                    <a:pt x="238" y="280"/>
                  </a:lnTo>
                  <a:lnTo>
                    <a:pt x="85" y="280"/>
                  </a:lnTo>
                  <a:lnTo>
                    <a:pt x="63" y="277"/>
                  </a:lnTo>
                  <a:lnTo>
                    <a:pt x="42" y="268"/>
                  </a:lnTo>
                  <a:lnTo>
                    <a:pt x="26" y="255"/>
                  </a:lnTo>
                  <a:lnTo>
                    <a:pt x="13" y="239"/>
                  </a:lnTo>
                  <a:lnTo>
                    <a:pt x="4" y="218"/>
                  </a:lnTo>
                  <a:lnTo>
                    <a:pt x="0" y="196"/>
                  </a:lnTo>
                  <a:lnTo>
                    <a:pt x="0" y="84"/>
                  </a:lnTo>
                  <a:lnTo>
                    <a:pt x="4" y="61"/>
                  </a:lnTo>
                  <a:lnTo>
                    <a:pt x="13" y="42"/>
                  </a:lnTo>
                  <a:lnTo>
                    <a:pt x="26" y="25"/>
                  </a:lnTo>
                  <a:lnTo>
                    <a:pt x="42" y="12"/>
                  </a:lnTo>
                  <a:lnTo>
                    <a:pt x="63" y="3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0" name="Freeform 109">
              <a:extLst>
                <a:ext uri="{FF2B5EF4-FFF2-40B4-BE49-F238E27FC236}">
                  <a16:creationId xmlns:a16="http://schemas.microsoft.com/office/drawing/2014/main" id="{E4348B8B-9E7E-48ED-A500-0A983C015E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3" y="1752"/>
              <a:ext cx="41" cy="40"/>
            </a:xfrm>
            <a:custGeom>
              <a:avLst/>
              <a:gdLst>
                <a:gd name="T0" fmla="*/ 83 w 287"/>
                <a:gd name="T1" fmla="*/ 0 h 280"/>
                <a:gd name="T2" fmla="*/ 204 w 287"/>
                <a:gd name="T3" fmla="*/ 0 h 280"/>
                <a:gd name="T4" fmla="*/ 226 w 287"/>
                <a:gd name="T5" fmla="*/ 3 h 280"/>
                <a:gd name="T6" fmla="*/ 246 w 287"/>
                <a:gd name="T7" fmla="*/ 11 h 280"/>
                <a:gd name="T8" fmla="*/ 263 w 287"/>
                <a:gd name="T9" fmla="*/ 24 h 280"/>
                <a:gd name="T10" fmla="*/ 276 w 287"/>
                <a:gd name="T11" fmla="*/ 41 h 280"/>
                <a:gd name="T12" fmla="*/ 284 w 287"/>
                <a:gd name="T13" fmla="*/ 62 h 280"/>
                <a:gd name="T14" fmla="*/ 287 w 287"/>
                <a:gd name="T15" fmla="*/ 84 h 280"/>
                <a:gd name="T16" fmla="*/ 287 w 287"/>
                <a:gd name="T17" fmla="*/ 195 h 280"/>
                <a:gd name="T18" fmla="*/ 284 w 287"/>
                <a:gd name="T19" fmla="*/ 217 h 280"/>
                <a:gd name="T20" fmla="*/ 276 w 287"/>
                <a:gd name="T21" fmla="*/ 238 h 280"/>
                <a:gd name="T22" fmla="*/ 263 w 287"/>
                <a:gd name="T23" fmla="*/ 255 h 280"/>
                <a:gd name="T24" fmla="*/ 246 w 287"/>
                <a:gd name="T25" fmla="*/ 268 h 280"/>
                <a:gd name="T26" fmla="*/ 226 w 287"/>
                <a:gd name="T27" fmla="*/ 276 h 280"/>
                <a:gd name="T28" fmla="*/ 204 w 287"/>
                <a:gd name="T29" fmla="*/ 280 h 280"/>
                <a:gd name="T30" fmla="*/ 83 w 287"/>
                <a:gd name="T31" fmla="*/ 280 h 280"/>
                <a:gd name="T32" fmla="*/ 62 w 287"/>
                <a:gd name="T33" fmla="*/ 276 h 280"/>
                <a:gd name="T34" fmla="*/ 42 w 287"/>
                <a:gd name="T35" fmla="*/ 268 h 280"/>
                <a:gd name="T36" fmla="*/ 24 w 287"/>
                <a:gd name="T37" fmla="*/ 255 h 280"/>
                <a:gd name="T38" fmla="*/ 11 w 287"/>
                <a:gd name="T39" fmla="*/ 238 h 280"/>
                <a:gd name="T40" fmla="*/ 3 w 287"/>
                <a:gd name="T41" fmla="*/ 217 h 280"/>
                <a:gd name="T42" fmla="*/ 0 w 287"/>
                <a:gd name="T43" fmla="*/ 195 h 280"/>
                <a:gd name="T44" fmla="*/ 0 w 287"/>
                <a:gd name="T45" fmla="*/ 84 h 280"/>
                <a:gd name="T46" fmla="*/ 3 w 287"/>
                <a:gd name="T47" fmla="*/ 62 h 280"/>
                <a:gd name="T48" fmla="*/ 11 w 287"/>
                <a:gd name="T49" fmla="*/ 41 h 280"/>
                <a:gd name="T50" fmla="*/ 24 w 287"/>
                <a:gd name="T51" fmla="*/ 24 h 280"/>
                <a:gd name="T52" fmla="*/ 42 w 287"/>
                <a:gd name="T53" fmla="*/ 11 h 280"/>
                <a:gd name="T54" fmla="*/ 62 w 287"/>
                <a:gd name="T55" fmla="*/ 3 h 280"/>
                <a:gd name="T56" fmla="*/ 83 w 287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" h="280">
                  <a:moveTo>
                    <a:pt x="83" y="0"/>
                  </a:moveTo>
                  <a:lnTo>
                    <a:pt x="204" y="0"/>
                  </a:lnTo>
                  <a:lnTo>
                    <a:pt x="226" y="3"/>
                  </a:lnTo>
                  <a:lnTo>
                    <a:pt x="246" y="11"/>
                  </a:lnTo>
                  <a:lnTo>
                    <a:pt x="263" y="24"/>
                  </a:lnTo>
                  <a:lnTo>
                    <a:pt x="276" y="41"/>
                  </a:lnTo>
                  <a:lnTo>
                    <a:pt x="284" y="62"/>
                  </a:lnTo>
                  <a:lnTo>
                    <a:pt x="287" y="84"/>
                  </a:lnTo>
                  <a:lnTo>
                    <a:pt x="287" y="195"/>
                  </a:lnTo>
                  <a:lnTo>
                    <a:pt x="284" y="217"/>
                  </a:lnTo>
                  <a:lnTo>
                    <a:pt x="276" y="238"/>
                  </a:lnTo>
                  <a:lnTo>
                    <a:pt x="263" y="255"/>
                  </a:lnTo>
                  <a:lnTo>
                    <a:pt x="246" y="268"/>
                  </a:lnTo>
                  <a:lnTo>
                    <a:pt x="226" y="276"/>
                  </a:lnTo>
                  <a:lnTo>
                    <a:pt x="204" y="280"/>
                  </a:lnTo>
                  <a:lnTo>
                    <a:pt x="83" y="280"/>
                  </a:lnTo>
                  <a:lnTo>
                    <a:pt x="62" y="276"/>
                  </a:lnTo>
                  <a:lnTo>
                    <a:pt x="42" y="268"/>
                  </a:lnTo>
                  <a:lnTo>
                    <a:pt x="24" y="255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4"/>
                  </a:lnTo>
                  <a:lnTo>
                    <a:pt x="3" y="62"/>
                  </a:lnTo>
                  <a:lnTo>
                    <a:pt x="11" y="41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3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pic>
        <p:nvPicPr>
          <p:cNvPr id="89" name="Imagen 88">
            <a:extLst>
              <a:ext uri="{FF2B5EF4-FFF2-40B4-BE49-F238E27FC236}">
                <a16:creationId xmlns:a16="http://schemas.microsoft.com/office/drawing/2014/main" id="{87AD3F9A-83F5-4A46-83CF-1F60BB1E5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7304" y="6011662"/>
            <a:ext cx="1825816" cy="91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7008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72" grpId="0" autoUpdateAnimBg="0"/>
      <p:bldP spid="74" grpId="0"/>
      <p:bldP spid="76" grpId="0"/>
      <p:bldP spid="38" grpId="0"/>
      <p:bldP spid="40" grpId="0" autoUpdateAnimBg="0"/>
      <p:bldP spid="62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>
            <a:extLst>
              <a:ext uri="{FF2B5EF4-FFF2-40B4-BE49-F238E27FC236}">
                <a16:creationId xmlns:a16="http://schemas.microsoft.com/office/drawing/2014/main" id="{1FCE7519-9A78-C24A-95FE-3F1964D72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742" y="501498"/>
            <a:ext cx="10407339" cy="91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1219170">
              <a:defRPr/>
            </a:pPr>
            <a:r>
              <a:rPr lang="es-ES" sz="2667" dirty="0">
                <a:solidFill>
                  <a:srgbClr val="253D90"/>
                </a:solidFill>
                <a:latin typeface="+mj-lt"/>
              </a:rPr>
              <a:t>Diseñamos y ejecutamos programas, proyectos y servicios que brinden herramientas para el crecimiento de las empresas</a:t>
            </a:r>
            <a:endParaRPr lang="es-CO" sz="2800" dirty="0">
              <a:solidFill>
                <a:srgbClr val="253D90"/>
              </a:solidFill>
              <a:latin typeface="+mj-lt"/>
            </a:endParaRPr>
          </a:p>
        </p:txBody>
      </p:sp>
      <p:sp>
        <p:nvSpPr>
          <p:cNvPr id="15" name="Arc 34">
            <a:extLst>
              <a:ext uri="{FF2B5EF4-FFF2-40B4-BE49-F238E27FC236}">
                <a16:creationId xmlns:a16="http://schemas.microsoft.com/office/drawing/2014/main" id="{E162F3AA-ADF4-4BD0-8A1A-08A8EEA9EFB5}"/>
              </a:ext>
            </a:extLst>
          </p:cNvPr>
          <p:cNvSpPr/>
          <p:nvPr/>
        </p:nvSpPr>
        <p:spPr>
          <a:xfrm rot="18819844">
            <a:off x="-114840" y="115318"/>
            <a:ext cx="1449312" cy="1475265"/>
          </a:xfrm>
          <a:prstGeom prst="arc">
            <a:avLst>
              <a:gd name="adj1" fmla="val 16196098"/>
              <a:gd name="adj2" fmla="val 15344087"/>
            </a:avLst>
          </a:prstGeom>
          <a:noFill/>
          <a:ln w="373063" cap="rnd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1388DFC0-E327-4B6F-824A-EDEB165BF1F5}"/>
              </a:ext>
            </a:extLst>
          </p:cNvPr>
          <p:cNvSpPr/>
          <p:nvPr/>
        </p:nvSpPr>
        <p:spPr>
          <a:xfrm>
            <a:off x="-57401" y="170533"/>
            <a:ext cx="1334433" cy="1335712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 sz="2400"/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C3554177-BAA0-480A-8B13-E377B5A84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72" y="444132"/>
            <a:ext cx="940744" cy="93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s-ES_tradnl" sz="6667" b="1" dirty="0">
                <a:solidFill>
                  <a:schemeClr val="tx2"/>
                </a:solidFill>
                <a:latin typeface="AmpleSoft-Bold" panose="02000000000000000000" pitchFamily="50" charset="0"/>
                <a:cs typeface="AmpleSoft Bold"/>
              </a:rPr>
              <a:t>3</a:t>
            </a:r>
            <a:endParaRPr lang="da-DK" sz="6667" b="1" dirty="0">
              <a:solidFill>
                <a:schemeClr val="tx2"/>
              </a:solidFill>
              <a:latin typeface="AmpleSoft Bold"/>
              <a:cs typeface="AmpleSoft Bold"/>
            </a:endParaRPr>
          </a:p>
        </p:txBody>
      </p:sp>
      <p:grpSp>
        <p:nvGrpSpPr>
          <p:cNvPr id="47" name="Group 155">
            <a:extLst>
              <a:ext uri="{FF2B5EF4-FFF2-40B4-BE49-F238E27FC236}">
                <a16:creationId xmlns:a16="http://schemas.microsoft.com/office/drawing/2014/main" id="{B31AC486-1422-4031-A5DA-A9A4F1616CE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192363" y="5617865"/>
            <a:ext cx="281095" cy="281095"/>
            <a:chOff x="3291" y="2116"/>
            <a:chExt cx="480" cy="480"/>
          </a:xfrm>
          <a:solidFill>
            <a:schemeClr val="accent5"/>
          </a:solidFill>
        </p:grpSpPr>
        <p:sp>
          <p:nvSpPr>
            <p:cNvPr id="48" name="Freeform 157">
              <a:extLst>
                <a:ext uri="{FF2B5EF4-FFF2-40B4-BE49-F238E27FC236}">
                  <a16:creationId xmlns:a16="http://schemas.microsoft.com/office/drawing/2014/main" id="{85919AF8-2242-44A1-927B-CA4C2980C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eform 158">
              <a:extLst>
                <a:ext uri="{FF2B5EF4-FFF2-40B4-BE49-F238E27FC236}">
                  <a16:creationId xmlns:a16="http://schemas.microsoft.com/office/drawing/2014/main" id="{FF7FBB07-6573-453D-A19D-C8F686D342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0" name="Rectángulo 49">
            <a:extLst>
              <a:ext uri="{FF2B5EF4-FFF2-40B4-BE49-F238E27FC236}">
                <a16:creationId xmlns:a16="http://schemas.microsoft.com/office/drawing/2014/main" id="{39BBB59B-D269-42F0-BA0F-23128A93666C}"/>
              </a:ext>
            </a:extLst>
          </p:cNvPr>
          <p:cNvSpPr/>
          <p:nvPr/>
        </p:nvSpPr>
        <p:spPr>
          <a:xfrm>
            <a:off x="3457984" y="5595353"/>
            <a:ext cx="23597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173,4 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DD798717-272D-4FE5-9B3F-F6459F2AF770}"/>
              </a:ext>
            </a:extLst>
          </p:cNvPr>
          <p:cNvSpPr/>
          <p:nvPr/>
        </p:nvSpPr>
        <p:spPr>
          <a:xfrm>
            <a:off x="3441461" y="5882817"/>
            <a:ext cx="24914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$124,0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ingreso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grpSp>
        <p:nvGrpSpPr>
          <p:cNvPr id="52" name="Group 22">
            <a:extLst>
              <a:ext uri="{FF2B5EF4-FFF2-40B4-BE49-F238E27FC236}">
                <a16:creationId xmlns:a16="http://schemas.microsoft.com/office/drawing/2014/main" id="{A38E1C8C-0AB5-486C-8954-12623D4F85D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193123" y="5964386"/>
            <a:ext cx="294290" cy="201098"/>
            <a:chOff x="2699" y="1093"/>
            <a:chExt cx="480" cy="328"/>
          </a:xfrm>
          <a:solidFill>
            <a:schemeClr val="accent5"/>
          </a:solidFill>
        </p:grpSpPr>
        <p:sp>
          <p:nvSpPr>
            <p:cNvPr id="53" name="Freeform 24">
              <a:extLst>
                <a:ext uri="{FF2B5EF4-FFF2-40B4-BE49-F238E27FC236}">
                  <a16:creationId xmlns:a16="http://schemas.microsoft.com/office/drawing/2014/main" id="{66A695C2-99C4-40FE-B58B-A53E9A707A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1" y="1161"/>
              <a:ext cx="152" cy="152"/>
            </a:xfrm>
            <a:custGeom>
              <a:avLst/>
              <a:gdLst>
                <a:gd name="T0" fmla="*/ 495 w 1064"/>
                <a:gd name="T1" fmla="*/ 283 h 1064"/>
                <a:gd name="T2" fmla="*/ 426 w 1064"/>
                <a:gd name="T3" fmla="*/ 303 h 1064"/>
                <a:gd name="T4" fmla="*/ 367 w 1064"/>
                <a:gd name="T5" fmla="*/ 342 h 1064"/>
                <a:gd name="T6" fmla="*/ 321 w 1064"/>
                <a:gd name="T7" fmla="*/ 395 h 1064"/>
                <a:gd name="T8" fmla="*/ 290 w 1064"/>
                <a:gd name="T9" fmla="*/ 459 h 1064"/>
                <a:gd name="T10" fmla="*/ 280 w 1064"/>
                <a:gd name="T11" fmla="*/ 533 h 1064"/>
                <a:gd name="T12" fmla="*/ 290 w 1064"/>
                <a:gd name="T13" fmla="*/ 605 h 1064"/>
                <a:gd name="T14" fmla="*/ 321 w 1064"/>
                <a:gd name="T15" fmla="*/ 669 h 1064"/>
                <a:gd name="T16" fmla="*/ 367 w 1064"/>
                <a:gd name="T17" fmla="*/ 722 h 1064"/>
                <a:gd name="T18" fmla="*/ 426 w 1064"/>
                <a:gd name="T19" fmla="*/ 761 h 1064"/>
                <a:gd name="T20" fmla="*/ 495 w 1064"/>
                <a:gd name="T21" fmla="*/ 781 h 1064"/>
                <a:gd name="T22" fmla="*/ 569 w 1064"/>
                <a:gd name="T23" fmla="*/ 781 h 1064"/>
                <a:gd name="T24" fmla="*/ 638 w 1064"/>
                <a:gd name="T25" fmla="*/ 761 h 1064"/>
                <a:gd name="T26" fmla="*/ 697 w 1064"/>
                <a:gd name="T27" fmla="*/ 722 h 1064"/>
                <a:gd name="T28" fmla="*/ 743 w 1064"/>
                <a:gd name="T29" fmla="*/ 669 h 1064"/>
                <a:gd name="T30" fmla="*/ 774 w 1064"/>
                <a:gd name="T31" fmla="*/ 605 h 1064"/>
                <a:gd name="T32" fmla="*/ 784 w 1064"/>
                <a:gd name="T33" fmla="*/ 533 h 1064"/>
                <a:gd name="T34" fmla="*/ 774 w 1064"/>
                <a:gd name="T35" fmla="*/ 459 h 1064"/>
                <a:gd name="T36" fmla="*/ 743 w 1064"/>
                <a:gd name="T37" fmla="*/ 395 h 1064"/>
                <a:gd name="T38" fmla="*/ 697 w 1064"/>
                <a:gd name="T39" fmla="*/ 342 h 1064"/>
                <a:gd name="T40" fmla="*/ 638 w 1064"/>
                <a:gd name="T41" fmla="*/ 303 h 1064"/>
                <a:gd name="T42" fmla="*/ 569 w 1064"/>
                <a:gd name="T43" fmla="*/ 283 h 1064"/>
                <a:gd name="T44" fmla="*/ 533 w 1064"/>
                <a:gd name="T45" fmla="*/ 0 h 1064"/>
                <a:gd name="T46" fmla="*/ 646 w 1064"/>
                <a:gd name="T47" fmla="*/ 12 h 1064"/>
                <a:gd name="T48" fmla="*/ 751 w 1064"/>
                <a:gd name="T49" fmla="*/ 48 h 1064"/>
                <a:gd name="T50" fmla="*/ 846 w 1064"/>
                <a:gd name="T51" fmla="*/ 103 h 1064"/>
                <a:gd name="T52" fmla="*/ 927 w 1064"/>
                <a:gd name="T53" fmla="*/ 176 h 1064"/>
                <a:gd name="T54" fmla="*/ 992 w 1064"/>
                <a:gd name="T55" fmla="*/ 264 h 1064"/>
                <a:gd name="T56" fmla="*/ 1037 w 1064"/>
                <a:gd name="T57" fmla="*/ 365 h 1064"/>
                <a:gd name="T58" fmla="*/ 1061 w 1064"/>
                <a:gd name="T59" fmla="*/ 474 h 1064"/>
                <a:gd name="T60" fmla="*/ 1061 w 1064"/>
                <a:gd name="T61" fmla="*/ 590 h 1064"/>
                <a:gd name="T62" fmla="*/ 1037 w 1064"/>
                <a:gd name="T63" fmla="*/ 699 h 1064"/>
                <a:gd name="T64" fmla="*/ 992 w 1064"/>
                <a:gd name="T65" fmla="*/ 800 h 1064"/>
                <a:gd name="T66" fmla="*/ 927 w 1064"/>
                <a:gd name="T67" fmla="*/ 888 h 1064"/>
                <a:gd name="T68" fmla="*/ 846 w 1064"/>
                <a:gd name="T69" fmla="*/ 961 h 1064"/>
                <a:gd name="T70" fmla="*/ 751 w 1064"/>
                <a:gd name="T71" fmla="*/ 1016 h 1064"/>
                <a:gd name="T72" fmla="*/ 646 w 1064"/>
                <a:gd name="T73" fmla="*/ 1052 h 1064"/>
                <a:gd name="T74" fmla="*/ 533 w 1064"/>
                <a:gd name="T75" fmla="*/ 1064 h 1064"/>
                <a:gd name="T76" fmla="*/ 418 w 1064"/>
                <a:gd name="T77" fmla="*/ 1052 h 1064"/>
                <a:gd name="T78" fmla="*/ 313 w 1064"/>
                <a:gd name="T79" fmla="*/ 1016 h 1064"/>
                <a:gd name="T80" fmla="*/ 218 w 1064"/>
                <a:gd name="T81" fmla="*/ 961 h 1064"/>
                <a:gd name="T82" fmla="*/ 137 w 1064"/>
                <a:gd name="T83" fmla="*/ 888 h 1064"/>
                <a:gd name="T84" fmla="*/ 72 w 1064"/>
                <a:gd name="T85" fmla="*/ 800 h 1064"/>
                <a:gd name="T86" fmla="*/ 27 w 1064"/>
                <a:gd name="T87" fmla="*/ 699 h 1064"/>
                <a:gd name="T88" fmla="*/ 3 w 1064"/>
                <a:gd name="T89" fmla="*/ 590 h 1064"/>
                <a:gd name="T90" fmla="*/ 3 w 1064"/>
                <a:gd name="T91" fmla="*/ 474 h 1064"/>
                <a:gd name="T92" fmla="*/ 27 w 1064"/>
                <a:gd name="T93" fmla="*/ 365 h 1064"/>
                <a:gd name="T94" fmla="*/ 72 w 1064"/>
                <a:gd name="T95" fmla="*/ 264 h 1064"/>
                <a:gd name="T96" fmla="*/ 137 w 1064"/>
                <a:gd name="T97" fmla="*/ 176 h 1064"/>
                <a:gd name="T98" fmla="*/ 218 w 1064"/>
                <a:gd name="T99" fmla="*/ 103 h 1064"/>
                <a:gd name="T100" fmla="*/ 313 w 1064"/>
                <a:gd name="T101" fmla="*/ 48 h 1064"/>
                <a:gd name="T102" fmla="*/ 418 w 1064"/>
                <a:gd name="T103" fmla="*/ 12 h 1064"/>
                <a:gd name="T104" fmla="*/ 533 w 1064"/>
                <a:gd name="T105" fmla="*/ 0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64" h="1064">
                  <a:moveTo>
                    <a:pt x="533" y="280"/>
                  </a:moveTo>
                  <a:lnTo>
                    <a:pt x="495" y="283"/>
                  </a:lnTo>
                  <a:lnTo>
                    <a:pt x="459" y="290"/>
                  </a:lnTo>
                  <a:lnTo>
                    <a:pt x="426" y="303"/>
                  </a:lnTo>
                  <a:lnTo>
                    <a:pt x="395" y="321"/>
                  </a:lnTo>
                  <a:lnTo>
                    <a:pt x="367" y="342"/>
                  </a:lnTo>
                  <a:lnTo>
                    <a:pt x="342" y="367"/>
                  </a:lnTo>
                  <a:lnTo>
                    <a:pt x="321" y="395"/>
                  </a:lnTo>
                  <a:lnTo>
                    <a:pt x="303" y="426"/>
                  </a:lnTo>
                  <a:lnTo>
                    <a:pt x="290" y="459"/>
                  </a:lnTo>
                  <a:lnTo>
                    <a:pt x="283" y="495"/>
                  </a:lnTo>
                  <a:lnTo>
                    <a:pt x="280" y="533"/>
                  </a:lnTo>
                  <a:lnTo>
                    <a:pt x="283" y="569"/>
                  </a:lnTo>
                  <a:lnTo>
                    <a:pt x="290" y="605"/>
                  </a:lnTo>
                  <a:lnTo>
                    <a:pt x="303" y="638"/>
                  </a:lnTo>
                  <a:lnTo>
                    <a:pt x="321" y="669"/>
                  </a:lnTo>
                  <a:lnTo>
                    <a:pt x="342" y="697"/>
                  </a:lnTo>
                  <a:lnTo>
                    <a:pt x="367" y="722"/>
                  </a:lnTo>
                  <a:lnTo>
                    <a:pt x="395" y="743"/>
                  </a:lnTo>
                  <a:lnTo>
                    <a:pt x="426" y="761"/>
                  </a:lnTo>
                  <a:lnTo>
                    <a:pt x="459" y="774"/>
                  </a:lnTo>
                  <a:lnTo>
                    <a:pt x="495" y="781"/>
                  </a:lnTo>
                  <a:lnTo>
                    <a:pt x="533" y="784"/>
                  </a:lnTo>
                  <a:lnTo>
                    <a:pt x="569" y="781"/>
                  </a:lnTo>
                  <a:lnTo>
                    <a:pt x="605" y="774"/>
                  </a:lnTo>
                  <a:lnTo>
                    <a:pt x="638" y="761"/>
                  </a:lnTo>
                  <a:lnTo>
                    <a:pt x="669" y="743"/>
                  </a:lnTo>
                  <a:lnTo>
                    <a:pt x="697" y="722"/>
                  </a:lnTo>
                  <a:lnTo>
                    <a:pt x="722" y="697"/>
                  </a:lnTo>
                  <a:lnTo>
                    <a:pt x="743" y="669"/>
                  </a:lnTo>
                  <a:lnTo>
                    <a:pt x="761" y="638"/>
                  </a:lnTo>
                  <a:lnTo>
                    <a:pt x="774" y="605"/>
                  </a:lnTo>
                  <a:lnTo>
                    <a:pt x="781" y="569"/>
                  </a:lnTo>
                  <a:lnTo>
                    <a:pt x="784" y="533"/>
                  </a:lnTo>
                  <a:lnTo>
                    <a:pt x="781" y="495"/>
                  </a:lnTo>
                  <a:lnTo>
                    <a:pt x="774" y="459"/>
                  </a:lnTo>
                  <a:lnTo>
                    <a:pt x="761" y="426"/>
                  </a:lnTo>
                  <a:lnTo>
                    <a:pt x="743" y="395"/>
                  </a:lnTo>
                  <a:lnTo>
                    <a:pt x="722" y="367"/>
                  </a:lnTo>
                  <a:lnTo>
                    <a:pt x="697" y="342"/>
                  </a:lnTo>
                  <a:lnTo>
                    <a:pt x="669" y="321"/>
                  </a:lnTo>
                  <a:lnTo>
                    <a:pt x="638" y="303"/>
                  </a:lnTo>
                  <a:lnTo>
                    <a:pt x="605" y="290"/>
                  </a:lnTo>
                  <a:lnTo>
                    <a:pt x="569" y="283"/>
                  </a:lnTo>
                  <a:lnTo>
                    <a:pt x="533" y="280"/>
                  </a:lnTo>
                  <a:close/>
                  <a:moveTo>
                    <a:pt x="533" y="0"/>
                  </a:moveTo>
                  <a:lnTo>
                    <a:pt x="590" y="3"/>
                  </a:lnTo>
                  <a:lnTo>
                    <a:pt x="646" y="12"/>
                  </a:lnTo>
                  <a:lnTo>
                    <a:pt x="699" y="27"/>
                  </a:lnTo>
                  <a:lnTo>
                    <a:pt x="751" y="48"/>
                  </a:lnTo>
                  <a:lnTo>
                    <a:pt x="800" y="72"/>
                  </a:lnTo>
                  <a:lnTo>
                    <a:pt x="846" y="103"/>
                  </a:lnTo>
                  <a:lnTo>
                    <a:pt x="888" y="137"/>
                  </a:lnTo>
                  <a:lnTo>
                    <a:pt x="927" y="176"/>
                  </a:lnTo>
                  <a:lnTo>
                    <a:pt x="961" y="218"/>
                  </a:lnTo>
                  <a:lnTo>
                    <a:pt x="992" y="264"/>
                  </a:lnTo>
                  <a:lnTo>
                    <a:pt x="1016" y="313"/>
                  </a:lnTo>
                  <a:lnTo>
                    <a:pt x="1037" y="365"/>
                  </a:lnTo>
                  <a:lnTo>
                    <a:pt x="1052" y="418"/>
                  </a:lnTo>
                  <a:lnTo>
                    <a:pt x="1061" y="474"/>
                  </a:lnTo>
                  <a:lnTo>
                    <a:pt x="1064" y="533"/>
                  </a:lnTo>
                  <a:lnTo>
                    <a:pt x="1061" y="590"/>
                  </a:lnTo>
                  <a:lnTo>
                    <a:pt x="1052" y="646"/>
                  </a:lnTo>
                  <a:lnTo>
                    <a:pt x="1037" y="699"/>
                  </a:lnTo>
                  <a:lnTo>
                    <a:pt x="1016" y="751"/>
                  </a:lnTo>
                  <a:lnTo>
                    <a:pt x="992" y="800"/>
                  </a:lnTo>
                  <a:lnTo>
                    <a:pt x="961" y="846"/>
                  </a:lnTo>
                  <a:lnTo>
                    <a:pt x="927" y="888"/>
                  </a:lnTo>
                  <a:lnTo>
                    <a:pt x="888" y="927"/>
                  </a:lnTo>
                  <a:lnTo>
                    <a:pt x="846" y="961"/>
                  </a:lnTo>
                  <a:lnTo>
                    <a:pt x="800" y="992"/>
                  </a:lnTo>
                  <a:lnTo>
                    <a:pt x="751" y="1016"/>
                  </a:lnTo>
                  <a:lnTo>
                    <a:pt x="699" y="1037"/>
                  </a:lnTo>
                  <a:lnTo>
                    <a:pt x="646" y="1052"/>
                  </a:lnTo>
                  <a:lnTo>
                    <a:pt x="590" y="1061"/>
                  </a:lnTo>
                  <a:lnTo>
                    <a:pt x="533" y="1064"/>
                  </a:lnTo>
                  <a:lnTo>
                    <a:pt x="474" y="1061"/>
                  </a:lnTo>
                  <a:lnTo>
                    <a:pt x="418" y="1052"/>
                  </a:lnTo>
                  <a:lnTo>
                    <a:pt x="365" y="1037"/>
                  </a:lnTo>
                  <a:lnTo>
                    <a:pt x="313" y="1016"/>
                  </a:lnTo>
                  <a:lnTo>
                    <a:pt x="264" y="992"/>
                  </a:lnTo>
                  <a:lnTo>
                    <a:pt x="218" y="961"/>
                  </a:lnTo>
                  <a:lnTo>
                    <a:pt x="176" y="927"/>
                  </a:lnTo>
                  <a:lnTo>
                    <a:pt x="137" y="888"/>
                  </a:lnTo>
                  <a:lnTo>
                    <a:pt x="103" y="846"/>
                  </a:lnTo>
                  <a:lnTo>
                    <a:pt x="72" y="800"/>
                  </a:lnTo>
                  <a:lnTo>
                    <a:pt x="48" y="751"/>
                  </a:lnTo>
                  <a:lnTo>
                    <a:pt x="27" y="699"/>
                  </a:lnTo>
                  <a:lnTo>
                    <a:pt x="12" y="646"/>
                  </a:lnTo>
                  <a:lnTo>
                    <a:pt x="3" y="590"/>
                  </a:lnTo>
                  <a:lnTo>
                    <a:pt x="0" y="533"/>
                  </a:lnTo>
                  <a:lnTo>
                    <a:pt x="3" y="474"/>
                  </a:lnTo>
                  <a:lnTo>
                    <a:pt x="12" y="418"/>
                  </a:lnTo>
                  <a:lnTo>
                    <a:pt x="27" y="365"/>
                  </a:lnTo>
                  <a:lnTo>
                    <a:pt x="48" y="313"/>
                  </a:lnTo>
                  <a:lnTo>
                    <a:pt x="72" y="264"/>
                  </a:lnTo>
                  <a:lnTo>
                    <a:pt x="103" y="218"/>
                  </a:lnTo>
                  <a:lnTo>
                    <a:pt x="137" y="176"/>
                  </a:lnTo>
                  <a:lnTo>
                    <a:pt x="176" y="137"/>
                  </a:lnTo>
                  <a:lnTo>
                    <a:pt x="218" y="103"/>
                  </a:lnTo>
                  <a:lnTo>
                    <a:pt x="264" y="72"/>
                  </a:lnTo>
                  <a:lnTo>
                    <a:pt x="313" y="48"/>
                  </a:lnTo>
                  <a:lnTo>
                    <a:pt x="365" y="27"/>
                  </a:lnTo>
                  <a:lnTo>
                    <a:pt x="418" y="12"/>
                  </a:lnTo>
                  <a:lnTo>
                    <a:pt x="474" y="3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4" name="Freeform 25">
              <a:extLst>
                <a:ext uri="{FF2B5EF4-FFF2-40B4-BE49-F238E27FC236}">
                  <a16:creationId xmlns:a16="http://schemas.microsoft.com/office/drawing/2014/main" id="{38740FD3-8948-4BAF-A010-7D98DB18F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" y="1213"/>
              <a:ext cx="56" cy="56"/>
            </a:xfrm>
            <a:custGeom>
              <a:avLst/>
              <a:gdLst>
                <a:gd name="T0" fmla="*/ 197 w 392"/>
                <a:gd name="T1" fmla="*/ 0 h 392"/>
                <a:gd name="T2" fmla="*/ 231 w 392"/>
                <a:gd name="T3" fmla="*/ 3 h 392"/>
                <a:gd name="T4" fmla="*/ 265 w 392"/>
                <a:gd name="T5" fmla="*/ 12 h 392"/>
                <a:gd name="T6" fmla="*/ 295 w 392"/>
                <a:gd name="T7" fmla="*/ 26 h 392"/>
                <a:gd name="T8" fmla="*/ 323 w 392"/>
                <a:gd name="T9" fmla="*/ 45 h 392"/>
                <a:gd name="T10" fmla="*/ 346 w 392"/>
                <a:gd name="T11" fmla="*/ 69 h 392"/>
                <a:gd name="T12" fmla="*/ 366 w 392"/>
                <a:gd name="T13" fmla="*/ 96 h 392"/>
                <a:gd name="T14" fmla="*/ 380 w 392"/>
                <a:gd name="T15" fmla="*/ 127 h 392"/>
                <a:gd name="T16" fmla="*/ 389 w 392"/>
                <a:gd name="T17" fmla="*/ 159 h 392"/>
                <a:gd name="T18" fmla="*/ 392 w 392"/>
                <a:gd name="T19" fmla="*/ 195 h 392"/>
                <a:gd name="T20" fmla="*/ 389 w 392"/>
                <a:gd name="T21" fmla="*/ 231 h 392"/>
                <a:gd name="T22" fmla="*/ 380 w 392"/>
                <a:gd name="T23" fmla="*/ 263 h 392"/>
                <a:gd name="T24" fmla="*/ 366 w 392"/>
                <a:gd name="T25" fmla="*/ 294 h 392"/>
                <a:gd name="T26" fmla="*/ 346 w 392"/>
                <a:gd name="T27" fmla="*/ 321 h 392"/>
                <a:gd name="T28" fmla="*/ 323 w 392"/>
                <a:gd name="T29" fmla="*/ 345 h 392"/>
                <a:gd name="T30" fmla="*/ 295 w 392"/>
                <a:gd name="T31" fmla="*/ 364 h 392"/>
                <a:gd name="T32" fmla="*/ 265 w 392"/>
                <a:gd name="T33" fmla="*/ 378 h 392"/>
                <a:gd name="T34" fmla="*/ 231 w 392"/>
                <a:gd name="T35" fmla="*/ 387 h 392"/>
                <a:gd name="T36" fmla="*/ 197 w 392"/>
                <a:gd name="T37" fmla="*/ 392 h 392"/>
                <a:gd name="T38" fmla="*/ 161 w 392"/>
                <a:gd name="T39" fmla="*/ 387 h 392"/>
                <a:gd name="T40" fmla="*/ 127 w 392"/>
                <a:gd name="T41" fmla="*/ 378 h 392"/>
                <a:gd name="T42" fmla="*/ 97 w 392"/>
                <a:gd name="T43" fmla="*/ 364 h 392"/>
                <a:gd name="T44" fmla="*/ 69 w 392"/>
                <a:gd name="T45" fmla="*/ 345 h 392"/>
                <a:gd name="T46" fmla="*/ 46 w 392"/>
                <a:gd name="T47" fmla="*/ 321 h 392"/>
                <a:gd name="T48" fmla="*/ 26 w 392"/>
                <a:gd name="T49" fmla="*/ 294 h 392"/>
                <a:gd name="T50" fmla="*/ 12 w 392"/>
                <a:gd name="T51" fmla="*/ 263 h 392"/>
                <a:gd name="T52" fmla="*/ 3 w 392"/>
                <a:gd name="T53" fmla="*/ 231 h 392"/>
                <a:gd name="T54" fmla="*/ 0 w 392"/>
                <a:gd name="T55" fmla="*/ 195 h 392"/>
                <a:gd name="T56" fmla="*/ 3 w 392"/>
                <a:gd name="T57" fmla="*/ 159 h 392"/>
                <a:gd name="T58" fmla="*/ 12 w 392"/>
                <a:gd name="T59" fmla="*/ 127 h 392"/>
                <a:gd name="T60" fmla="*/ 26 w 392"/>
                <a:gd name="T61" fmla="*/ 96 h 392"/>
                <a:gd name="T62" fmla="*/ 46 w 392"/>
                <a:gd name="T63" fmla="*/ 69 h 392"/>
                <a:gd name="T64" fmla="*/ 69 w 392"/>
                <a:gd name="T65" fmla="*/ 45 h 392"/>
                <a:gd name="T66" fmla="*/ 97 w 392"/>
                <a:gd name="T67" fmla="*/ 26 h 392"/>
                <a:gd name="T68" fmla="*/ 127 w 392"/>
                <a:gd name="T69" fmla="*/ 12 h 392"/>
                <a:gd name="T70" fmla="*/ 161 w 392"/>
                <a:gd name="T71" fmla="*/ 3 h 392"/>
                <a:gd name="T72" fmla="*/ 197 w 392"/>
                <a:gd name="T73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2" h="392">
                  <a:moveTo>
                    <a:pt x="197" y="0"/>
                  </a:moveTo>
                  <a:lnTo>
                    <a:pt x="231" y="3"/>
                  </a:lnTo>
                  <a:lnTo>
                    <a:pt x="265" y="12"/>
                  </a:lnTo>
                  <a:lnTo>
                    <a:pt x="295" y="26"/>
                  </a:lnTo>
                  <a:lnTo>
                    <a:pt x="323" y="45"/>
                  </a:lnTo>
                  <a:lnTo>
                    <a:pt x="346" y="69"/>
                  </a:lnTo>
                  <a:lnTo>
                    <a:pt x="366" y="96"/>
                  </a:lnTo>
                  <a:lnTo>
                    <a:pt x="380" y="127"/>
                  </a:lnTo>
                  <a:lnTo>
                    <a:pt x="389" y="159"/>
                  </a:lnTo>
                  <a:lnTo>
                    <a:pt x="392" y="195"/>
                  </a:lnTo>
                  <a:lnTo>
                    <a:pt x="389" y="231"/>
                  </a:lnTo>
                  <a:lnTo>
                    <a:pt x="380" y="263"/>
                  </a:lnTo>
                  <a:lnTo>
                    <a:pt x="366" y="294"/>
                  </a:lnTo>
                  <a:lnTo>
                    <a:pt x="346" y="321"/>
                  </a:lnTo>
                  <a:lnTo>
                    <a:pt x="323" y="345"/>
                  </a:lnTo>
                  <a:lnTo>
                    <a:pt x="295" y="364"/>
                  </a:lnTo>
                  <a:lnTo>
                    <a:pt x="265" y="378"/>
                  </a:lnTo>
                  <a:lnTo>
                    <a:pt x="231" y="387"/>
                  </a:lnTo>
                  <a:lnTo>
                    <a:pt x="197" y="392"/>
                  </a:lnTo>
                  <a:lnTo>
                    <a:pt x="161" y="387"/>
                  </a:lnTo>
                  <a:lnTo>
                    <a:pt x="127" y="378"/>
                  </a:lnTo>
                  <a:lnTo>
                    <a:pt x="97" y="364"/>
                  </a:lnTo>
                  <a:lnTo>
                    <a:pt x="69" y="345"/>
                  </a:lnTo>
                  <a:lnTo>
                    <a:pt x="46" y="321"/>
                  </a:lnTo>
                  <a:lnTo>
                    <a:pt x="26" y="294"/>
                  </a:lnTo>
                  <a:lnTo>
                    <a:pt x="12" y="263"/>
                  </a:lnTo>
                  <a:lnTo>
                    <a:pt x="3" y="231"/>
                  </a:lnTo>
                  <a:lnTo>
                    <a:pt x="0" y="195"/>
                  </a:lnTo>
                  <a:lnTo>
                    <a:pt x="3" y="159"/>
                  </a:lnTo>
                  <a:lnTo>
                    <a:pt x="12" y="127"/>
                  </a:lnTo>
                  <a:lnTo>
                    <a:pt x="26" y="96"/>
                  </a:lnTo>
                  <a:lnTo>
                    <a:pt x="46" y="69"/>
                  </a:lnTo>
                  <a:lnTo>
                    <a:pt x="69" y="45"/>
                  </a:lnTo>
                  <a:lnTo>
                    <a:pt x="97" y="26"/>
                  </a:lnTo>
                  <a:lnTo>
                    <a:pt x="127" y="12"/>
                  </a:lnTo>
                  <a:lnTo>
                    <a:pt x="161" y="3"/>
                  </a:lnTo>
                  <a:lnTo>
                    <a:pt x="1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5" name="Freeform 26">
              <a:extLst>
                <a:ext uri="{FF2B5EF4-FFF2-40B4-BE49-F238E27FC236}">
                  <a16:creationId xmlns:a16="http://schemas.microsoft.com/office/drawing/2014/main" id="{DE51CA19-2402-4A97-8A74-58939F1DE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9" y="1093"/>
              <a:ext cx="432" cy="288"/>
            </a:xfrm>
            <a:custGeom>
              <a:avLst/>
              <a:gdLst>
                <a:gd name="T0" fmla="*/ 2856 w 3024"/>
                <a:gd name="T1" fmla="*/ 0 h 2018"/>
                <a:gd name="T2" fmla="*/ 2915 w 3024"/>
                <a:gd name="T3" fmla="*/ 12 h 2018"/>
                <a:gd name="T4" fmla="*/ 2964 w 3024"/>
                <a:gd name="T5" fmla="*/ 40 h 2018"/>
                <a:gd name="T6" fmla="*/ 3001 w 3024"/>
                <a:gd name="T7" fmla="*/ 84 h 2018"/>
                <a:gd name="T8" fmla="*/ 3021 w 3024"/>
                <a:gd name="T9" fmla="*/ 139 h 2018"/>
                <a:gd name="T10" fmla="*/ 3024 w 3024"/>
                <a:gd name="T11" fmla="*/ 869 h 2018"/>
                <a:gd name="T12" fmla="*/ 3013 w 3024"/>
                <a:gd name="T13" fmla="*/ 912 h 2018"/>
                <a:gd name="T14" fmla="*/ 2982 w 3024"/>
                <a:gd name="T15" fmla="*/ 941 h 2018"/>
                <a:gd name="T16" fmla="*/ 2941 w 3024"/>
                <a:gd name="T17" fmla="*/ 954 h 2018"/>
                <a:gd name="T18" fmla="*/ 2806 w 3024"/>
                <a:gd name="T19" fmla="*/ 950 h 2018"/>
                <a:gd name="T20" fmla="*/ 2768 w 3024"/>
                <a:gd name="T21" fmla="*/ 928 h 2018"/>
                <a:gd name="T22" fmla="*/ 2747 w 3024"/>
                <a:gd name="T23" fmla="*/ 891 h 2018"/>
                <a:gd name="T24" fmla="*/ 2744 w 3024"/>
                <a:gd name="T25" fmla="*/ 562 h 2018"/>
                <a:gd name="T26" fmla="*/ 2664 w 3024"/>
                <a:gd name="T27" fmla="*/ 549 h 2018"/>
                <a:gd name="T28" fmla="*/ 2591 w 3024"/>
                <a:gd name="T29" fmla="*/ 516 h 2018"/>
                <a:gd name="T30" fmla="*/ 2532 w 3024"/>
                <a:gd name="T31" fmla="*/ 465 h 2018"/>
                <a:gd name="T32" fmla="*/ 2490 w 3024"/>
                <a:gd name="T33" fmla="*/ 399 h 2018"/>
                <a:gd name="T34" fmla="*/ 2467 w 3024"/>
                <a:gd name="T35" fmla="*/ 322 h 2018"/>
                <a:gd name="T36" fmla="*/ 560 w 3024"/>
                <a:gd name="T37" fmla="*/ 280 h 2018"/>
                <a:gd name="T38" fmla="*/ 548 w 3024"/>
                <a:gd name="T39" fmla="*/ 362 h 2018"/>
                <a:gd name="T40" fmla="*/ 515 w 3024"/>
                <a:gd name="T41" fmla="*/ 433 h 2018"/>
                <a:gd name="T42" fmla="*/ 463 w 3024"/>
                <a:gd name="T43" fmla="*/ 492 h 2018"/>
                <a:gd name="T44" fmla="*/ 398 w 3024"/>
                <a:gd name="T45" fmla="*/ 535 h 2018"/>
                <a:gd name="T46" fmla="*/ 322 w 3024"/>
                <a:gd name="T47" fmla="*/ 558 h 2018"/>
                <a:gd name="T48" fmla="*/ 280 w 3024"/>
                <a:gd name="T49" fmla="*/ 1458 h 2018"/>
                <a:gd name="T50" fmla="*/ 360 w 3024"/>
                <a:gd name="T51" fmla="*/ 1469 h 2018"/>
                <a:gd name="T52" fmla="*/ 433 w 3024"/>
                <a:gd name="T53" fmla="*/ 1502 h 2018"/>
                <a:gd name="T54" fmla="*/ 492 w 3024"/>
                <a:gd name="T55" fmla="*/ 1553 h 2018"/>
                <a:gd name="T56" fmla="*/ 534 w 3024"/>
                <a:gd name="T57" fmla="*/ 1619 h 2018"/>
                <a:gd name="T58" fmla="*/ 557 w 3024"/>
                <a:gd name="T59" fmla="*/ 1696 h 2018"/>
                <a:gd name="T60" fmla="*/ 2101 w 3024"/>
                <a:gd name="T61" fmla="*/ 1738 h 2018"/>
                <a:gd name="T62" fmla="*/ 2142 w 3024"/>
                <a:gd name="T63" fmla="*/ 1749 h 2018"/>
                <a:gd name="T64" fmla="*/ 2173 w 3024"/>
                <a:gd name="T65" fmla="*/ 1778 h 2018"/>
                <a:gd name="T66" fmla="*/ 2184 w 3024"/>
                <a:gd name="T67" fmla="*/ 1821 h 2018"/>
                <a:gd name="T68" fmla="*/ 2181 w 3024"/>
                <a:gd name="T69" fmla="*/ 1955 h 2018"/>
                <a:gd name="T70" fmla="*/ 2160 w 3024"/>
                <a:gd name="T71" fmla="*/ 1992 h 2018"/>
                <a:gd name="T72" fmla="*/ 2122 w 3024"/>
                <a:gd name="T73" fmla="*/ 2014 h 2018"/>
                <a:gd name="T74" fmla="*/ 168 w 3024"/>
                <a:gd name="T75" fmla="*/ 2018 h 2018"/>
                <a:gd name="T76" fmla="*/ 109 w 3024"/>
                <a:gd name="T77" fmla="*/ 2006 h 2018"/>
                <a:gd name="T78" fmla="*/ 60 w 3024"/>
                <a:gd name="T79" fmla="*/ 1978 h 2018"/>
                <a:gd name="T80" fmla="*/ 23 w 3024"/>
                <a:gd name="T81" fmla="*/ 1934 h 2018"/>
                <a:gd name="T82" fmla="*/ 3 w 3024"/>
                <a:gd name="T83" fmla="*/ 1879 h 2018"/>
                <a:gd name="T84" fmla="*/ 0 w 3024"/>
                <a:gd name="T85" fmla="*/ 170 h 2018"/>
                <a:gd name="T86" fmla="*/ 10 w 3024"/>
                <a:gd name="T87" fmla="*/ 110 h 2018"/>
                <a:gd name="T88" fmla="*/ 40 w 3024"/>
                <a:gd name="T89" fmla="*/ 61 h 2018"/>
                <a:gd name="T90" fmla="*/ 83 w 3024"/>
                <a:gd name="T91" fmla="*/ 24 h 2018"/>
                <a:gd name="T92" fmla="*/ 137 w 3024"/>
                <a:gd name="T93" fmla="*/ 4 h 2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024" h="2018">
                  <a:moveTo>
                    <a:pt x="168" y="0"/>
                  </a:moveTo>
                  <a:lnTo>
                    <a:pt x="2856" y="0"/>
                  </a:lnTo>
                  <a:lnTo>
                    <a:pt x="2887" y="4"/>
                  </a:lnTo>
                  <a:lnTo>
                    <a:pt x="2915" y="12"/>
                  </a:lnTo>
                  <a:lnTo>
                    <a:pt x="2941" y="24"/>
                  </a:lnTo>
                  <a:lnTo>
                    <a:pt x="2964" y="40"/>
                  </a:lnTo>
                  <a:lnTo>
                    <a:pt x="2984" y="61"/>
                  </a:lnTo>
                  <a:lnTo>
                    <a:pt x="3001" y="84"/>
                  </a:lnTo>
                  <a:lnTo>
                    <a:pt x="3014" y="110"/>
                  </a:lnTo>
                  <a:lnTo>
                    <a:pt x="3021" y="139"/>
                  </a:lnTo>
                  <a:lnTo>
                    <a:pt x="3024" y="170"/>
                  </a:lnTo>
                  <a:lnTo>
                    <a:pt x="3024" y="869"/>
                  </a:lnTo>
                  <a:lnTo>
                    <a:pt x="3021" y="891"/>
                  </a:lnTo>
                  <a:lnTo>
                    <a:pt x="3013" y="912"/>
                  </a:lnTo>
                  <a:lnTo>
                    <a:pt x="3000" y="928"/>
                  </a:lnTo>
                  <a:lnTo>
                    <a:pt x="2982" y="941"/>
                  </a:lnTo>
                  <a:lnTo>
                    <a:pt x="2962" y="950"/>
                  </a:lnTo>
                  <a:lnTo>
                    <a:pt x="2941" y="954"/>
                  </a:lnTo>
                  <a:lnTo>
                    <a:pt x="2829" y="954"/>
                  </a:lnTo>
                  <a:lnTo>
                    <a:pt x="2806" y="950"/>
                  </a:lnTo>
                  <a:lnTo>
                    <a:pt x="2786" y="941"/>
                  </a:lnTo>
                  <a:lnTo>
                    <a:pt x="2768" y="928"/>
                  </a:lnTo>
                  <a:lnTo>
                    <a:pt x="2755" y="912"/>
                  </a:lnTo>
                  <a:lnTo>
                    <a:pt x="2747" y="891"/>
                  </a:lnTo>
                  <a:lnTo>
                    <a:pt x="2744" y="869"/>
                  </a:lnTo>
                  <a:lnTo>
                    <a:pt x="2744" y="562"/>
                  </a:lnTo>
                  <a:lnTo>
                    <a:pt x="2702" y="558"/>
                  </a:lnTo>
                  <a:lnTo>
                    <a:pt x="2664" y="549"/>
                  </a:lnTo>
                  <a:lnTo>
                    <a:pt x="2626" y="535"/>
                  </a:lnTo>
                  <a:lnTo>
                    <a:pt x="2591" y="516"/>
                  </a:lnTo>
                  <a:lnTo>
                    <a:pt x="2561" y="492"/>
                  </a:lnTo>
                  <a:lnTo>
                    <a:pt x="2532" y="465"/>
                  </a:lnTo>
                  <a:lnTo>
                    <a:pt x="2509" y="433"/>
                  </a:lnTo>
                  <a:lnTo>
                    <a:pt x="2490" y="399"/>
                  </a:lnTo>
                  <a:lnTo>
                    <a:pt x="2476" y="362"/>
                  </a:lnTo>
                  <a:lnTo>
                    <a:pt x="2467" y="322"/>
                  </a:lnTo>
                  <a:lnTo>
                    <a:pt x="2464" y="280"/>
                  </a:lnTo>
                  <a:lnTo>
                    <a:pt x="560" y="280"/>
                  </a:lnTo>
                  <a:lnTo>
                    <a:pt x="557" y="322"/>
                  </a:lnTo>
                  <a:lnTo>
                    <a:pt x="548" y="362"/>
                  </a:lnTo>
                  <a:lnTo>
                    <a:pt x="534" y="399"/>
                  </a:lnTo>
                  <a:lnTo>
                    <a:pt x="515" y="433"/>
                  </a:lnTo>
                  <a:lnTo>
                    <a:pt x="492" y="465"/>
                  </a:lnTo>
                  <a:lnTo>
                    <a:pt x="463" y="492"/>
                  </a:lnTo>
                  <a:lnTo>
                    <a:pt x="433" y="516"/>
                  </a:lnTo>
                  <a:lnTo>
                    <a:pt x="398" y="535"/>
                  </a:lnTo>
                  <a:lnTo>
                    <a:pt x="360" y="549"/>
                  </a:lnTo>
                  <a:lnTo>
                    <a:pt x="322" y="558"/>
                  </a:lnTo>
                  <a:lnTo>
                    <a:pt x="280" y="562"/>
                  </a:lnTo>
                  <a:lnTo>
                    <a:pt x="280" y="1458"/>
                  </a:lnTo>
                  <a:lnTo>
                    <a:pt x="322" y="1460"/>
                  </a:lnTo>
                  <a:lnTo>
                    <a:pt x="360" y="1469"/>
                  </a:lnTo>
                  <a:lnTo>
                    <a:pt x="398" y="1483"/>
                  </a:lnTo>
                  <a:lnTo>
                    <a:pt x="433" y="1502"/>
                  </a:lnTo>
                  <a:lnTo>
                    <a:pt x="463" y="1526"/>
                  </a:lnTo>
                  <a:lnTo>
                    <a:pt x="492" y="1553"/>
                  </a:lnTo>
                  <a:lnTo>
                    <a:pt x="515" y="1585"/>
                  </a:lnTo>
                  <a:lnTo>
                    <a:pt x="534" y="1619"/>
                  </a:lnTo>
                  <a:lnTo>
                    <a:pt x="548" y="1656"/>
                  </a:lnTo>
                  <a:lnTo>
                    <a:pt x="557" y="1696"/>
                  </a:lnTo>
                  <a:lnTo>
                    <a:pt x="560" y="1738"/>
                  </a:lnTo>
                  <a:lnTo>
                    <a:pt x="2101" y="1738"/>
                  </a:lnTo>
                  <a:lnTo>
                    <a:pt x="2122" y="1740"/>
                  </a:lnTo>
                  <a:lnTo>
                    <a:pt x="2142" y="1749"/>
                  </a:lnTo>
                  <a:lnTo>
                    <a:pt x="2160" y="1762"/>
                  </a:lnTo>
                  <a:lnTo>
                    <a:pt x="2173" y="1778"/>
                  </a:lnTo>
                  <a:lnTo>
                    <a:pt x="2181" y="1799"/>
                  </a:lnTo>
                  <a:lnTo>
                    <a:pt x="2184" y="1821"/>
                  </a:lnTo>
                  <a:lnTo>
                    <a:pt x="2184" y="1933"/>
                  </a:lnTo>
                  <a:lnTo>
                    <a:pt x="2181" y="1955"/>
                  </a:lnTo>
                  <a:lnTo>
                    <a:pt x="2173" y="1976"/>
                  </a:lnTo>
                  <a:lnTo>
                    <a:pt x="2160" y="1992"/>
                  </a:lnTo>
                  <a:lnTo>
                    <a:pt x="2142" y="2005"/>
                  </a:lnTo>
                  <a:lnTo>
                    <a:pt x="2122" y="2014"/>
                  </a:lnTo>
                  <a:lnTo>
                    <a:pt x="2101" y="2018"/>
                  </a:lnTo>
                  <a:lnTo>
                    <a:pt x="168" y="2018"/>
                  </a:lnTo>
                  <a:lnTo>
                    <a:pt x="137" y="2014"/>
                  </a:lnTo>
                  <a:lnTo>
                    <a:pt x="109" y="2006"/>
                  </a:lnTo>
                  <a:lnTo>
                    <a:pt x="83" y="1994"/>
                  </a:lnTo>
                  <a:lnTo>
                    <a:pt x="60" y="1978"/>
                  </a:lnTo>
                  <a:lnTo>
                    <a:pt x="40" y="1957"/>
                  </a:lnTo>
                  <a:lnTo>
                    <a:pt x="23" y="1934"/>
                  </a:lnTo>
                  <a:lnTo>
                    <a:pt x="10" y="1908"/>
                  </a:lnTo>
                  <a:lnTo>
                    <a:pt x="3" y="1879"/>
                  </a:lnTo>
                  <a:lnTo>
                    <a:pt x="0" y="1850"/>
                  </a:lnTo>
                  <a:lnTo>
                    <a:pt x="0" y="170"/>
                  </a:lnTo>
                  <a:lnTo>
                    <a:pt x="3" y="139"/>
                  </a:lnTo>
                  <a:lnTo>
                    <a:pt x="10" y="110"/>
                  </a:lnTo>
                  <a:lnTo>
                    <a:pt x="23" y="84"/>
                  </a:lnTo>
                  <a:lnTo>
                    <a:pt x="40" y="61"/>
                  </a:lnTo>
                  <a:lnTo>
                    <a:pt x="60" y="40"/>
                  </a:lnTo>
                  <a:lnTo>
                    <a:pt x="83" y="24"/>
                  </a:lnTo>
                  <a:lnTo>
                    <a:pt x="109" y="12"/>
                  </a:lnTo>
                  <a:lnTo>
                    <a:pt x="137" y="4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6" name="Freeform 27">
              <a:extLst>
                <a:ext uri="{FF2B5EF4-FFF2-40B4-BE49-F238E27FC236}">
                  <a16:creationId xmlns:a16="http://schemas.microsoft.com/office/drawing/2014/main" id="{B2FD585B-89B5-4AB4-A22F-B28CAC624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81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" name="Freeform 28">
              <a:extLst>
                <a:ext uri="{FF2B5EF4-FFF2-40B4-BE49-F238E27FC236}">
                  <a16:creationId xmlns:a16="http://schemas.microsoft.com/office/drawing/2014/main" id="{50897405-8558-47D4-9769-C5120F618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17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8" name="Freeform 29">
              <a:extLst>
                <a:ext uri="{FF2B5EF4-FFF2-40B4-BE49-F238E27FC236}">
                  <a16:creationId xmlns:a16="http://schemas.microsoft.com/office/drawing/2014/main" id="{B3AF2608-E20C-4322-B2AF-4A5B1301A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253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72" name="Text Box 2">
            <a:extLst>
              <a:ext uri="{FF2B5EF4-FFF2-40B4-BE49-F238E27FC236}">
                <a16:creationId xmlns:a16="http://schemas.microsoft.com/office/drawing/2014/main" id="{150A5A9B-3C8E-4A26-87B6-BC3A27B84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5841" y="4917689"/>
            <a:ext cx="1563768" cy="42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just" defTabSz="609585" fontAlgn="base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</a:pPr>
            <a:r>
              <a:rPr lang="es-CO" altLang="es-CO" sz="2133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700 </a:t>
            </a:r>
            <a:r>
              <a:rPr lang="es-CO" altLang="es-CO" sz="1600" dirty="0">
                <a:solidFill>
                  <a:srgbClr val="253D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Asistentes</a:t>
            </a:r>
          </a:p>
        </p:txBody>
      </p:sp>
      <p:sp>
        <p:nvSpPr>
          <p:cNvPr id="76" name="object 4">
            <a:extLst>
              <a:ext uri="{FF2B5EF4-FFF2-40B4-BE49-F238E27FC236}">
                <a16:creationId xmlns:a16="http://schemas.microsoft.com/office/drawing/2014/main" id="{50D90B2E-A3F8-4762-ADB1-A13022D6B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670" y="2099451"/>
            <a:ext cx="65255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8127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O" altLang="es-CO" sz="2400" noProof="0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Eventos técnicos Iniciativas </a:t>
            </a:r>
            <a:r>
              <a:rPr lang="es-CO" altLang="es-CO" sz="2400" noProof="0" dirty="0" err="1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Cluster</a:t>
            </a:r>
            <a:endParaRPr kumimoji="0" lang="es-CO" altLang="es-CO" sz="2400" b="0" i="0" u="none" strike="noStrike" kern="1200" cap="none" spc="0" normalizeH="0" baseline="0" noProof="0" dirty="0">
              <a:ln>
                <a:noFill/>
              </a:ln>
              <a:solidFill>
                <a:srgbClr val="FF0353"/>
              </a:solidFill>
              <a:effectLst/>
              <a:uLnTx/>
              <a:uFillTx/>
              <a:latin typeface="AmpleSoft-Bold"/>
              <a:cs typeface="Calibri" panose="020F0502020204030204" pitchFamily="34" charset="0"/>
            </a:endParaRPr>
          </a:p>
        </p:txBody>
      </p:sp>
      <p:sp>
        <p:nvSpPr>
          <p:cNvPr id="38" name="object 4">
            <a:extLst>
              <a:ext uri="{FF2B5EF4-FFF2-40B4-BE49-F238E27FC236}">
                <a16:creationId xmlns:a16="http://schemas.microsoft.com/office/drawing/2014/main" id="{E83678EF-B28E-4B6B-9D5C-12BE1152A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54" y="2577224"/>
            <a:ext cx="28419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000" dirty="0">
                <a:solidFill>
                  <a:schemeClr val="accent1"/>
                </a:solidFill>
                <a:latin typeface="AmpleSoft-Bold"/>
                <a:cs typeface="Calibri" panose="020F0502020204030204" pitchFamily="34" charset="0"/>
              </a:rPr>
              <a:t>Epicentro </a:t>
            </a:r>
            <a:r>
              <a:rPr lang="es-CO" altLang="es-CO" sz="2000" dirty="0" err="1">
                <a:solidFill>
                  <a:schemeClr val="accent1"/>
                </a:solidFill>
                <a:latin typeface="AmpleSoft-Bold"/>
                <a:cs typeface="Calibri" panose="020F0502020204030204" pitchFamily="34" charset="0"/>
              </a:rPr>
              <a:t>Cluster</a:t>
            </a:r>
            <a:r>
              <a:rPr lang="es-CO" altLang="es-CO" sz="2000" dirty="0">
                <a:solidFill>
                  <a:schemeClr val="accent1"/>
                </a:solidFill>
                <a:latin typeface="AmpleSoft-Bold"/>
                <a:cs typeface="Calibri" panose="020F0502020204030204" pitchFamily="34" charset="0"/>
              </a:rPr>
              <a:t>: </a:t>
            </a:r>
          </a:p>
        </p:txBody>
      </p:sp>
      <p:grpSp>
        <p:nvGrpSpPr>
          <p:cNvPr id="41" name="Group 101">
            <a:extLst>
              <a:ext uri="{FF2B5EF4-FFF2-40B4-BE49-F238E27FC236}">
                <a16:creationId xmlns:a16="http://schemas.microsoft.com/office/drawing/2014/main" id="{4A1A33DE-D7A4-40E2-A27C-9C2E8831CCF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659038" y="4333297"/>
            <a:ext cx="588890" cy="534455"/>
            <a:chOff x="3285" y="1484"/>
            <a:chExt cx="476" cy="432"/>
          </a:xfrm>
          <a:solidFill>
            <a:srgbClr val="FF0353"/>
          </a:solidFill>
        </p:grpSpPr>
        <p:sp>
          <p:nvSpPr>
            <p:cNvPr id="42" name="Freeform 103">
              <a:extLst>
                <a:ext uri="{FF2B5EF4-FFF2-40B4-BE49-F238E27FC236}">
                  <a16:creationId xmlns:a16="http://schemas.microsoft.com/office/drawing/2014/main" id="{82541ED9-2C07-4789-B43F-52C2A0AE93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43" y="1484"/>
              <a:ext cx="160" cy="160"/>
            </a:xfrm>
            <a:custGeom>
              <a:avLst/>
              <a:gdLst>
                <a:gd name="T0" fmla="*/ 518 w 1120"/>
                <a:gd name="T1" fmla="*/ 283 h 1120"/>
                <a:gd name="T2" fmla="*/ 442 w 1120"/>
                <a:gd name="T3" fmla="*/ 305 h 1120"/>
                <a:gd name="T4" fmla="*/ 376 w 1120"/>
                <a:gd name="T5" fmla="*/ 348 h 1120"/>
                <a:gd name="T6" fmla="*/ 325 w 1120"/>
                <a:gd name="T7" fmla="*/ 407 h 1120"/>
                <a:gd name="T8" fmla="*/ 291 w 1120"/>
                <a:gd name="T9" fmla="*/ 480 h 1120"/>
                <a:gd name="T10" fmla="*/ 280 w 1120"/>
                <a:gd name="T11" fmla="*/ 560 h 1120"/>
                <a:gd name="T12" fmla="*/ 291 w 1120"/>
                <a:gd name="T13" fmla="*/ 641 h 1120"/>
                <a:gd name="T14" fmla="*/ 325 w 1120"/>
                <a:gd name="T15" fmla="*/ 713 h 1120"/>
                <a:gd name="T16" fmla="*/ 376 w 1120"/>
                <a:gd name="T17" fmla="*/ 772 h 1120"/>
                <a:gd name="T18" fmla="*/ 442 w 1120"/>
                <a:gd name="T19" fmla="*/ 815 h 1120"/>
                <a:gd name="T20" fmla="*/ 518 w 1120"/>
                <a:gd name="T21" fmla="*/ 838 h 1120"/>
                <a:gd name="T22" fmla="*/ 602 w 1120"/>
                <a:gd name="T23" fmla="*/ 838 h 1120"/>
                <a:gd name="T24" fmla="*/ 678 w 1120"/>
                <a:gd name="T25" fmla="*/ 815 h 1120"/>
                <a:gd name="T26" fmla="*/ 744 w 1120"/>
                <a:gd name="T27" fmla="*/ 772 h 1120"/>
                <a:gd name="T28" fmla="*/ 795 w 1120"/>
                <a:gd name="T29" fmla="*/ 713 h 1120"/>
                <a:gd name="T30" fmla="*/ 829 w 1120"/>
                <a:gd name="T31" fmla="*/ 641 h 1120"/>
                <a:gd name="T32" fmla="*/ 840 w 1120"/>
                <a:gd name="T33" fmla="*/ 560 h 1120"/>
                <a:gd name="T34" fmla="*/ 829 w 1120"/>
                <a:gd name="T35" fmla="*/ 480 h 1120"/>
                <a:gd name="T36" fmla="*/ 795 w 1120"/>
                <a:gd name="T37" fmla="*/ 407 h 1120"/>
                <a:gd name="T38" fmla="*/ 744 w 1120"/>
                <a:gd name="T39" fmla="*/ 348 h 1120"/>
                <a:gd name="T40" fmla="*/ 678 w 1120"/>
                <a:gd name="T41" fmla="*/ 305 h 1120"/>
                <a:gd name="T42" fmla="*/ 602 w 1120"/>
                <a:gd name="T43" fmla="*/ 283 h 1120"/>
                <a:gd name="T44" fmla="*/ 560 w 1120"/>
                <a:gd name="T45" fmla="*/ 0 h 1120"/>
                <a:gd name="T46" fmla="*/ 673 w 1120"/>
                <a:gd name="T47" fmla="*/ 11 h 1120"/>
                <a:gd name="T48" fmla="*/ 778 w 1120"/>
                <a:gd name="T49" fmla="*/ 44 h 1120"/>
                <a:gd name="T50" fmla="*/ 873 w 1120"/>
                <a:gd name="T51" fmla="*/ 96 h 1120"/>
                <a:gd name="T52" fmla="*/ 956 w 1120"/>
                <a:gd name="T53" fmla="*/ 164 h 1120"/>
                <a:gd name="T54" fmla="*/ 1024 w 1120"/>
                <a:gd name="T55" fmla="*/ 247 h 1120"/>
                <a:gd name="T56" fmla="*/ 1076 w 1120"/>
                <a:gd name="T57" fmla="*/ 342 h 1120"/>
                <a:gd name="T58" fmla="*/ 1109 w 1120"/>
                <a:gd name="T59" fmla="*/ 447 h 1120"/>
                <a:gd name="T60" fmla="*/ 1120 w 1120"/>
                <a:gd name="T61" fmla="*/ 560 h 1120"/>
                <a:gd name="T62" fmla="*/ 1109 w 1120"/>
                <a:gd name="T63" fmla="*/ 673 h 1120"/>
                <a:gd name="T64" fmla="*/ 1076 w 1120"/>
                <a:gd name="T65" fmla="*/ 778 h 1120"/>
                <a:gd name="T66" fmla="*/ 1024 w 1120"/>
                <a:gd name="T67" fmla="*/ 874 h 1120"/>
                <a:gd name="T68" fmla="*/ 956 w 1120"/>
                <a:gd name="T69" fmla="*/ 956 h 1120"/>
                <a:gd name="T70" fmla="*/ 873 w 1120"/>
                <a:gd name="T71" fmla="*/ 1024 h 1120"/>
                <a:gd name="T72" fmla="*/ 778 w 1120"/>
                <a:gd name="T73" fmla="*/ 1076 h 1120"/>
                <a:gd name="T74" fmla="*/ 673 w 1120"/>
                <a:gd name="T75" fmla="*/ 1109 h 1120"/>
                <a:gd name="T76" fmla="*/ 560 w 1120"/>
                <a:gd name="T77" fmla="*/ 1120 h 1120"/>
                <a:gd name="T78" fmla="*/ 447 w 1120"/>
                <a:gd name="T79" fmla="*/ 1109 h 1120"/>
                <a:gd name="T80" fmla="*/ 342 w 1120"/>
                <a:gd name="T81" fmla="*/ 1076 h 1120"/>
                <a:gd name="T82" fmla="*/ 247 w 1120"/>
                <a:gd name="T83" fmla="*/ 1024 h 1120"/>
                <a:gd name="T84" fmla="*/ 164 w 1120"/>
                <a:gd name="T85" fmla="*/ 956 h 1120"/>
                <a:gd name="T86" fmla="*/ 96 w 1120"/>
                <a:gd name="T87" fmla="*/ 874 h 1120"/>
                <a:gd name="T88" fmla="*/ 44 w 1120"/>
                <a:gd name="T89" fmla="*/ 778 h 1120"/>
                <a:gd name="T90" fmla="*/ 11 w 1120"/>
                <a:gd name="T91" fmla="*/ 673 h 1120"/>
                <a:gd name="T92" fmla="*/ 0 w 1120"/>
                <a:gd name="T93" fmla="*/ 560 h 1120"/>
                <a:gd name="T94" fmla="*/ 11 w 1120"/>
                <a:gd name="T95" fmla="*/ 447 h 1120"/>
                <a:gd name="T96" fmla="*/ 44 w 1120"/>
                <a:gd name="T97" fmla="*/ 342 h 1120"/>
                <a:gd name="T98" fmla="*/ 96 w 1120"/>
                <a:gd name="T99" fmla="*/ 247 h 1120"/>
                <a:gd name="T100" fmla="*/ 164 w 1120"/>
                <a:gd name="T101" fmla="*/ 164 h 1120"/>
                <a:gd name="T102" fmla="*/ 247 w 1120"/>
                <a:gd name="T103" fmla="*/ 96 h 1120"/>
                <a:gd name="T104" fmla="*/ 342 w 1120"/>
                <a:gd name="T105" fmla="*/ 44 h 1120"/>
                <a:gd name="T106" fmla="*/ 447 w 1120"/>
                <a:gd name="T107" fmla="*/ 11 h 1120"/>
                <a:gd name="T108" fmla="*/ 560 w 1120"/>
                <a:gd name="T109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20" h="1120">
                  <a:moveTo>
                    <a:pt x="560" y="280"/>
                  </a:moveTo>
                  <a:lnTo>
                    <a:pt x="518" y="283"/>
                  </a:lnTo>
                  <a:lnTo>
                    <a:pt x="480" y="291"/>
                  </a:lnTo>
                  <a:lnTo>
                    <a:pt x="442" y="305"/>
                  </a:lnTo>
                  <a:lnTo>
                    <a:pt x="407" y="325"/>
                  </a:lnTo>
                  <a:lnTo>
                    <a:pt x="376" y="348"/>
                  </a:lnTo>
                  <a:lnTo>
                    <a:pt x="348" y="377"/>
                  </a:lnTo>
                  <a:lnTo>
                    <a:pt x="325" y="407"/>
                  </a:lnTo>
                  <a:lnTo>
                    <a:pt x="305" y="442"/>
                  </a:lnTo>
                  <a:lnTo>
                    <a:pt x="291" y="480"/>
                  </a:lnTo>
                  <a:lnTo>
                    <a:pt x="283" y="519"/>
                  </a:lnTo>
                  <a:lnTo>
                    <a:pt x="280" y="560"/>
                  </a:lnTo>
                  <a:lnTo>
                    <a:pt x="283" y="602"/>
                  </a:lnTo>
                  <a:lnTo>
                    <a:pt x="291" y="641"/>
                  </a:lnTo>
                  <a:lnTo>
                    <a:pt x="305" y="678"/>
                  </a:lnTo>
                  <a:lnTo>
                    <a:pt x="325" y="713"/>
                  </a:lnTo>
                  <a:lnTo>
                    <a:pt x="348" y="744"/>
                  </a:lnTo>
                  <a:lnTo>
                    <a:pt x="376" y="772"/>
                  </a:lnTo>
                  <a:lnTo>
                    <a:pt x="407" y="795"/>
                  </a:lnTo>
                  <a:lnTo>
                    <a:pt x="442" y="815"/>
                  </a:lnTo>
                  <a:lnTo>
                    <a:pt x="480" y="829"/>
                  </a:lnTo>
                  <a:lnTo>
                    <a:pt x="518" y="838"/>
                  </a:lnTo>
                  <a:lnTo>
                    <a:pt x="560" y="841"/>
                  </a:lnTo>
                  <a:lnTo>
                    <a:pt x="602" y="838"/>
                  </a:lnTo>
                  <a:lnTo>
                    <a:pt x="640" y="829"/>
                  </a:lnTo>
                  <a:lnTo>
                    <a:pt x="678" y="815"/>
                  </a:lnTo>
                  <a:lnTo>
                    <a:pt x="713" y="795"/>
                  </a:lnTo>
                  <a:lnTo>
                    <a:pt x="744" y="772"/>
                  </a:lnTo>
                  <a:lnTo>
                    <a:pt x="772" y="744"/>
                  </a:lnTo>
                  <a:lnTo>
                    <a:pt x="795" y="713"/>
                  </a:lnTo>
                  <a:lnTo>
                    <a:pt x="815" y="678"/>
                  </a:lnTo>
                  <a:lnTo>
                    <a:pt x="829" y="641"/>
                  </a:lnTo>
                  <a:lnTo>
                    <a:pt x="837" y="602"/>
                  </a:lnTo>
                  <a:lnTo>
                    <a:pt x="840" y="560"/>
                  </a:lnTo>
                  <a:lnTo>
                    <a:pt x="837" y="519"/>
                  </a:lnTo>
                  <a:lnTo>
                    <a:pt x="829" y="480"/>
                  </a:lnTo>
                  <a:lnTo>
                    <a:pt x="815" y="442"/>
                  </a:lnTo>
                  <a:lnTo>
                    <a:pt x="795" y="407"/>
                  </a:lnTo>
                  <a:lnTo>
                    <a:pt x="772" y="377"/>
                  </a:lnTo>
                  <a:lnTo>
                    <a:pt x="744" y="348"/>
                  </a:lnTo>
                  <a:lnTo>
                    <a:pt x="713" y="325"/>
                  </a:lnTo>
                  <a:lnTo>
                    <a:pt x="678" y="305"/>
                  </a:lnTo>
                  <a:lnTo>
                    <a:pt x="640" y="291"/>
                  </a:lnTo>
                  <a:lnTo>
                    <a:pt x="602" y="283"/>
                  </a:lnTo>
                  <a:lnTo>
                    <a:pt x="560" y="280"/>
                  </a:lnTo>
                  <a:close/>
                  <a:moveTo>
                    <a:pt x="560" y="0"/>
                  </a:moveTo>
                  <a:lnTo>
                    <a:pt x="617" y="3"/>
                  </a:lnTo>
                  <a:lnTo>
                    <a:pt x="673" y="11"/>
                  </a:lnTo>
                  <a:lnTo>
                    <a:pt x="726" y="25"/>
                  </a:lnTo>
                  <a:lnTo>
                    <a:pt x="778" y="44"/>
                  </a:lnTo>
                  <a:lnTo>
                    <a:pt x="827" y="68"/>
                  </a:lnTo>
                  <a:lnTo>
                    <a:pt x="873" y="96"/>
                  </a:lnTo>
                  <a:lnTo>
                    <a:pt x="916" y="128"/>
                  </a:lnTo>
                  <a:lnTo>
                    <a:pt x="956" y="164"/>
                  </a:lnTo>
                  <a:lnTo>
                    <a:pt x="992" y="204"/>
                  </a:lnTo>
                  <a:lnTo>
                    <a:pt x="1024" y="247"/>
                  </a:lnTo>
                  <a:lnTo>
                    <a:pt x="1053" y="293"/>
                  </a:lnTo>
                  <a:lnTo>
                    <a:pt x="1076" y="342"/>
                  </a:lnTo>
                  <a:lnTo>
                    <a:pt x="1095" y="394"/>
                  </a:lnTo>
                  <a:lnTo>
                    <a:pt x="1109" y="447"/>
                  </a:lnTo>
                  <a:lnTo>
                    <a:pt x="1117" y="503"/>
                  </a:lnTo>
                  <a:lnTo>
                    <a:pt x="1120" y="560"/>
                  </a:lnTo>
                  <a:lnTo>
                    <a:pt x="1117" y="617"/>
                  </a:lnTo>
                  <a:lnTo>
                    <a:pt x="1109" y="673"/>
                  </a:lnTo>
                  <a:lnTo>
                    <a:pt x="1095" y="727"/>
                  </a:lnTo>
                  <a:lnTo>
                    <a:pt x="1076" y="778"/>
                  </a:lnTo>
                  <a:lnTo>
                    <a:pt x="1053" y="827"/>
                  </a:lnTo>
                  <a:lnTo>
                    <a:pt x="1024" y="874"/>
                  </a:lnTo>
                  <a:lnTo>
                    <a:pt x="992" y="916"/>
                  </a:lnTo>
                  <a:lnTo>
                    <a:pt x="956" y="956"/>
                  </a:lnTo>
                  <a:lnTo>
                    <a:pt x="916" y="993"/>
                  </a:lnTo>
                  <a:lnTo>
                    <a:pt x="873" y="1024"/>
                  </a:lnTo>
                  <a:lnTo>
                    <a:pt x="827" y="1053"/>
                  </a:lnTo>
                  <a:lnTo>
                    <a:pt x="778" y="1076"/>
                  </a:lnTo>
                  <a:lnTo>
                    <a:pt x="726" y="1096"/>
                  </a:lnTo>
                  <a:lnTo>
                    <a:pt x="673" y="1109"/>
                  </a:lnTo>
                  <a:lnTo>
                    <a:pt x="617" y="1118"/>
                  </a:lnTo>
                  <a:lnTo>
                    <a:pt x="560" y="1120"/>
                  </a:lnTo>
                  <a:lnTo>
                    <a:pt x="503" y="1118"/>
                  </a:lnTo>
                  <a:lnTo>
                    <a:pt x="447" y="1109"/>
                  </a:lnTo>
                  <a:lnTo>
                    <a:pt x="394" y="1096"/>
                  </a:lnTo>
                  <a:lnTo>
                    <a:pt x="342" y="1076"/>
                  </a:lnTo>
                  <a:lnTo>
                    <a:pt x="293" y="1053"/>
                  </a:lnTo>
                  <a:lnTo>
                    <a:pt x="247" y="1024"/>
                  </a:lnTo>
                  <a:lnTo>
                    <a:pt x="204" y="993"/>
                  </a:lnTo>
                  <a:lnTo>
                    <a:pt x="164" y="956"/>
                  </a:lnTo>
                  <a:lnTo>
                    <a:pt x="128" y="916"/>
                  </a:lnTo>
                  <a:lnTo>
                    <a:pt x="96" y="874"/>
                  </a:lnTo>
                  <a:lnTo>
                    <a:pt x="67" y="827"/>
                  </a:lnTo>
                  <a:lnTo>
                    <a:pt x="44" y="778"/>
                  </a:lnTo>
                  <a:lnTo>
                    <a:pt x="25" y="727"/>
                  </a:lnTo>
                  <a:lnTo>
                    <a:pt x="11" y="673"/>
                  </a:lnTo>
                  <a:lnTo>
                    <a:pt x="3" y="617"/>
                  </a:lnTo>
                  <a:lnTo>
                    <a:pt x="0" y="560"/>
                  </a:lnTo>
                  <a:lnTo>
                    <a:pt x="3" y="503"/>
                  </a:lnTo>
                  <a:lnTo>
                    <a:pt x="11" y="447"/>
                  </a:lnTo>
                  <a:lnTo>
                    <a:pt x="25" y="394"/>
                  </a:lnTo>
                  <a:lnTo>
                    <a:pt x="44" y="342"/>
                  </a:lnTo>
                  <a:lnTo>
                    <a:pt x="67" y="293"/>
                  </a:lnTo>
                  <a:lnTo>
                    <a:pt x="96" y="247"/>
                  </a:lnTo>
                  <a:lnTo>
                    <a:pt x="128" y="204"/>
                  </a:lnTo>
                  <a:lnTo>
                    <a:pt x="164" y="164"/>
                  </a:lnTo>
                  <a:lnTo>
                    <a:pt x="204" y="128"/>
                  </a:lnTo>
                  <a:lnTo>
                    <a:pt x="247" y="96"/>
                  </a:lnTo>
                  <a:lnTo>
                    <a:pt x="293" y="68"/>
                  </a:lnTo>
                  <a:lnTo>
                    <a:pt x="342" y="44"/>
                  </a:lnTo>
                  <a:lnTo>
                    <a:pt x="394" y="25"/>
                  </a:lnTo>
                  <a:lnTo>
                    <a:pt x="447" y="11"/>
                  </a:lnTo>
                  <a:lnTo>
                    <a:pt x="503" y="3"/>
                  </a:lnTo>
                  <a:lnTo>
                    <a:pt x="5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3" name="Freeform 104">
              <a:extLst>
                <a:ext uri="{FF2B5EF4-FFF2-40B4-BE49-F238E27FC236}">
                  <a16:creationId xmlns:a16="http://schemas.microsoft.com/office/drawing/2014/main" id="{B06659BE-57D8-42DD-898D-9C4919894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8" y="1509"/>
              <a:ext cx="115" cy="142"/>
            </a:xfrm>
            <a:custGeom>
              <a:avLst/>
              <a:gdLst>
                <a:gd name="T0" fmla="*/ 545 w 805"/>
                <a:gd name="T1" fmla="*/ 2 h 991"/>
                <a:gd name="T2" fmla="*/ 638 w 805"/>
                <a:gd name="T3" fmla="*/ 21 h 991"/>
                <a:gd name="T4" fmla="*/ 725 w 805"/>
                <a:gd name="T5" fmla="*/ 56 h 991"/>
                <a:gd name="T6" fmla="*/ 782 w 805"/>
                <a:gd name="T7" fmla="*/ 93 h 991"/>
                <a:gd name="T8" fmla="*/ 800 w 805"/>
                <a:gd name="T9" fmla="*/ 124 h 991"/>
                <a:gd name="T10" fmla="*/ 805 w 805"/>
                <a:gd name="T11" fmla="*/ 160 h 991"/>
                <a:gd name="T12" fmla="*/ 792 w 805"/>
                <a:gd name="T13" fmla="*/ 196 h 991"/>
                <a:gd name="T14" fmla="*/ 700 w 805"/>
                <a:gd name="T15" fmla="*/ 291 h 991"/>
                <a:gd name="T16" fmla="*/ 670 w 805"/>
                <a:gd name="T17" fmla="*/ 311 h 991"/>
                <a:gd name="T18" fmla="*/ 636 w 805"/>
                <a:gd name="T19" fmla="*/ 317 h 991"/>
                <a:gd name="T20" fmla="*/ 602 w 805"/>
                <a:gd name="T21" fmla="*/ 308 h 991"/>
                <a:gd name="T22" fmla="*/ 545 w 805"/>
                <a:gd name="T23" fmla="*/ 285 h 991"/>
                <a:gd name="T24" fmla="*/ 484 w 805"/>
                <a:gd name="T25" fmla="*/ 280 h 991"/>
                <a:gd name="T26" fmla="*/ 424 w 805"/>
                <a:gd name="T27" fmla="*/ 292 h 991"/>
                <a:gd name="T28" fmla="*/ 368 w 805"/>
                <a:gd name="T29" fmla="*/ 322 h 991"/>
                <a:gd name="T30" fmla="*/ 321 w 805"/>
                <a:gd name="T31" fmla="*/ 369 h 991"/>
                <a:gd name="T32" fmla="*/ 290 w 805"/>
                <a:gd name="T33" fmla="*/ 428 h 991"/>
                <a:gd name="T34" fmla="*/ 280 w 805"/>
                <a:gd name="T35" fmla="*/ 495 h 991"/>
                <a:gd name="T36" fmla="*/ 290 w 805"/>
                <a:gd name="T37" fmla="*/ 562 h 991"/>
                <a:gd name="T38" fmla="*/ 321 w 805"/>
                <a:gd name="T39" fmla="*/ 621 h 991"/>
                <a:gd name="T40" fmla="*/ 368 w 805"/>
                <a:gd name="T41" fmla="*/ 669 h 991"/>
                <a:gd name="T42" fmla="*/ 424 w 805"/>
                <a:gd name="T43" fmla="*/ 699 h 991"/>
                <a:gd name="T44" fmla="*/ 484 w 805"/>
                <a:gd name="T45" fmla="*/ 711 h 991"/>
                <a:gd name="T46" fmla="*/ 545 w 805"/>
                <a:gd name="T47" fmla="*/ 705 h 991"/>
                <a:gd name="T48" fmla="*/ 602 w 805"/>
                <a:gd name="T49" fmla="*/ 682 h 991"/>
                <a:gd name="T50" fmla="*/ 636 w 805"/>
                <a:gd name="T51" fmla="*/ 673 h 991"/>
                <a:gd name="T52" fmla="*/ 670 w 805"/>
                <a:gd name="T53" fmla="*/ 679 h 991"/>
                <a:gd name="T54" fmla="*/ 700 w 805"/>
                <a:gd name="T55" fmla="*/ 700 h 991"/>
                <a:gd name="T56" fmla="*/ 792 w 805"/>
                <a:gd name="T57" fmla="*/ 795 h 991"/>
                <a:gd name="T58" fmla="*/ 805 w 805"/>
                <a:gd name="T59" fmla="*/ 830 h 991"/>
                <a:gd name="T60" fmla="*/ 800 w 805"/>
                <a:gd name="T61" fmla="*/ 867 h 991"/>
                <a:gd name="T62" fmla="*/ 781 w 805"/>
                <a:gd name="T63" fmla="*/ 898 h 991"/>
                <a:gd name="T64" fmla="*/ 724 w 805"/>
                <a:gd name="T65" fmla="*/ 935 h 991"/>
                <a:gd name="T66" fmla="*/ 636 w 805"/>
                <a:gd name="T67" fmla="*/ 971 h 991"/>
                <a:gd name="T68" fmla="*/ 543 w 805"/>
                <a:gd name="T69" fmla="*/ 988 h 991"/>
                <a:gd name="T70" fmla="*/ 450 w 805"/>
                <a:gd name="T71" fmla="*/ 989 h 991"/>
                <a:gd name="T72" fmla="*/ 360 w 805"/>
                <a:gd name="T73" fmla="*/ 972 h 991"/>
                <a:gd name="T74" fmla="*/ 273 w 805"/>
                <a:gd name="T75" fmla="*/ 938 h 991"/>
                <a:gd name="T76" fmla="*/ 193 w 805"/>
                <a:gd name="T77" fmla="*/ 887 h 991"/>
                <a:gd name="T78" fmla="*/ 121 w 805"/>
                <a:gd name="T79" fmla="*/ 820 h 991"/>
                <a:gd name="T80" fmla="*/ 62 w 805"/>
                <a:gd name="T81" fmla="*/ 737 h 991"/>
                <a:gd name="T82" fmla="*/ 23 w 805"/>
                <a:gd name="T83" fmla="*/ 646 h 991"/>
                <a:gd name="T84" fmla="*/ 2 w 805"/>
                <a:gd name="T85" fmla="*/ 549 h 991"/>
                <a:gd name="T86" fmla="*/ 2 w 805"/>
                <a:gd name="T87" fmla="*/ 450 h 991"/>
                <a:gd name="T88" fmla="*/ 21 w 805"/>
                <a:gd name="T89" fmla="*/ 352 h 991"/>
                <a:gd name="T90" fmla="*/ 58 w 805"/>
                <a:gd name="T91" fmla="*/ 261 h 991"/>
                <a:gd name="T92" fmla="*/ 116 w 805"/>
                <a:gd name="T93" fmla="*/ 176 h 991"/>
                <a:gd name="T94" fmla="*/ 189 w 805"/>
                <a:gd name="T95" fmla="*/ 106 h 991"/>
                <a:gd name="T96" fmla="*/ 271 w 805"/>
                <a:gd name="T97" fmla="*/ 54 h 991"/>
                <a:gd name="T98" fmla="*/ 359 w 805"/>
                <a:gd name="T99" fmla="*/ 19 h 991"/>
                <a:gd name="T100" fmla="*/ 451 w 805"/>
                <a:gd name="T101" fmla="*/ 2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05" h="991">
                  <a:moveTo>
                    <a:pt x="498" y="0"/>
                  </a:moveTo>
                  <a:lnTo>
                    <a:pt x="545" y="2"/>
                  </a:lnTo>
                  <a:lnTo>
                    <a:pt x="592" y="9"/>
                  </a:lnTo>
                  <a:lnTo>
                    <a:pt x="638" y="21"/>
                  </a:lnTo>
                  <a:lnTo>
                    <a:pt x="682" y="36"/>
                  </a:lnTo>
                  <a:lnTo>
                    <a:pt x="725" y="56"/>
                  </a:lnTo>
                  <a:lnTo>
                    <a:pt x="767" y="81"/>
                  </a:lnTo>
                  <a:lnTo>
                    <a:pt x="782" y="93"/>
                  </a:lnTo>
                  <a:lnTo>
                    <a:pt x="793" y="108"/>
                  </a:lnTo>
                  <a:lnTo>
                    <a:pt x="800" y="124"/>
                  </a:lnTo>
                  <a:lnTo>
                    <a:pt x="805" y="143"/>
                  </a:lnTo>
                  <a:lnTo>
                    <a:pt x="805" y="160"/>
                  </a:lnTo>
                  <a:lnTo>
                    <a:pt x="800" y="178"/>
                  </a:lnTo>
                  <a:lnTo>
                    <a:pt x="792" y="196"/>
                  </a:lnTo>
                  <a:lnTo>
                    <a:pt x="780" y="211"/>
                  </a:lnTo>
                  <a:lnTo>
                    <a:pt x="700" y="291"/>
                  </a:lnTo>
                  <a:lnTo>
                    <a:pt x="686" y="303"/>
                  </a:lnTo>
                  <a:lnTo>
                    <a:pt x="670" y="311"/>
                  </a:lnTo>
                  <a:lnTo>
                    <a:pt x="654" y="316"/>
                  </a:lnTo>
                  <a:lnTo>
                    <a:pt x="636" y="317"/>
                  </a:lnTo>
                  <a:lnTo>
                    <a:pt x="619" y="315"/>
                  </a:lnTo>
                  <a:lnTo>
                    <a:pt x="602" y="308"/>
                  </a:lnTo>
                  <a:lnTo>
                    <a:pt x="574" y="294"/>
                  </a:lnTo>
                  <a:lnTo>
                    <a:pt x="545" y="285"/>
                  </a:lnTo>
                  <a:lnTo>
                    <a:pt x="514" y="280"/>
                  </a:lnTo>
                  <a:lnTo>
                    <a:pt x="484" y="280"/>
                  </a:lnTo>
                  <a:lnTo>
                    <a:pt x="453" y="284"/>
                  </a:lnTo>
                  <a:lnTo>
                    <a:pt x="424" y="292"/>
                  </a:lnTo>
                  <a:lnTo>
                    <a:pt x="394" y="305"/>
                  </a:lnTo>
                  <a:lnTo>
                    <a:pt x="368" y="322"/>
                  </a:lnTo>
                  <a:lnTo>
                    <a:pt x="343" y="342"/>
                  </a:lnTo>
                  <a:lnTo>
                    <a:pt x="321" y="369"/>
                  </a:lnTo>
                  <a:lnTo>
                    <a:pt x="304" y="397"/>
                  </a:lnTo>
                  <a:lnTo>
                    <a:pt x="290" y="428"/>
                  </a:lnTo>
                  <a:lnTo>
                    <a:pt x="282" y="461"/>
                  </a:lnTo>
                  <a:lnTo>
                    <a:pt x="280" y="495"/>
                  </a:lnTo>
                  <a:lnTo>
                    <a:pt x="282" y="530"/>
                  </a:lnTo>
                  <a:lnTo>
                    <a:pt x="290" y="562"/>
                  </a:lnTo>
                  <a:lnTo>
                    <a:pt x="304" y="593"/>
                  </a:lnTo>
                  <a:lnTo>
                    <a:pt x="321" y="621"/>
                  </a:lnTo>
                  <a:lnTo>
                    <a:pt x="343" y="648"/>
                  </a:lnTo>
                  <a:lnTo>
                    <a:pt x="368" y="669"/>
                  </a:lnTo>
                  <a:lnTo>
                    <a:pt x="394" y="685"/>
                  </a:lnTo>
                  <a:lnTo>
                    <a:pt x="424" y="699"/>
                  </a:lnTo>
                  <a:lnTo>
                    <a:pt x="453" y="707"/>
                  </a:lnTo>
                  <a:lnTo>
                    <a:pt x="484" y="711"/>
                  </a:lnTo>
                  <a:lnTo>
                    <a:pt x="514" y="710"/>
                  </a:lnTo>
                  <a:lnTo>
                    <a:pt x="545" y="705"/>
                  </a:lnTo>
                  <a:lnTo>
                    <a:pt x="574" y="697"/>
                  </a:lnTo>
                  <a:lnTo>
                    <a:pt x="602" y="682"/>
                  </a:lnTo>
                  <a:lnTo>
                    <a:pt x="619" y="676"/>
                  </a:lnTo>
                  <a:lnTo>
                    <a:pt x="636" y="673"/>
                  </a:lnTo>
                  <a:lnTo>
                    <a:pt x="654" y="674"/>
                  </a:lnTo>
                  <a:lnTo>
                    <a:pt x="670" y="679"/>
                  </a:lnTo>
                  <a:lnTo>
                    <a:pt x="686" y="687"/>
                  </a:lnTo>
                  <a:lnTo>
                    <a:pt x="700" y="700"/>
                  </a:lnTo>
                  <a:lnTo>
                    <a:pt x="780" y="780"/>
                  </a:lnTo>
                  <a:lnTo>
                    <a:pt x="792" y="795"/>
                  </a:lnTo>
                  <a:lnTo>
                    <a:pt x="800" y="813"/>
                  </a:lnTo>
                  <a:lnTo>
                    <a:pt x="805" y="830"/>
                  </a:lnTo>
                  <a:lnTo>
                    <a:pt x="805" y="848"/>
                  </a:lnTo>
                  <a:lnTo>
                    <a:pt x="800" y="867"/>
                  </a:lnTo>
                  <a:lnTo>
                    <a:pt x="792" y="883"/>
                  </a:lnTo>
                  <a:lnTo>
                    <a:pt x="781" y="898"/>
                  </a:lnTo>
                  <a:lnTo>
                    <a:pt x="766" y="910"/>
                  </a:lnTo>
                  <a:lnTo>
                    <a:pt x="724" y="935"/>
                  </a:lnTo>
                  <a:lnTo>
                    <a:pt x="680" y="955"/>
                  </a:lnTo>
                  <a:lnTo>
                    <a:pt x="636" y="971"/>
                  </a:lnTo>
                  <a:lnTo>
                    <a:pt x="590" y="982"/>
                  </a:lnTo>
                  <a:lnTo>
                    <a:pt x="543" y="988"/>
                  </a:lnTo>
                  <a:lnTo>
                    <a:pt x="496" y="991"/>
                  </a:lnTo>
                  <a:lnTo>
                    <a:pt x="450" y="989"/>
                  </a:lnTo>
                  <a:lnTo>
                    <a:pt x="404" y="982"/>
                  </a:lnTo>
                  <a:lnTo>
                    <a:pt x="360" y="972"/>
                  </a:lnTo>
                  <a:lnTo>
                    <a:pt x="316" y="957"/>
                  </a:lnTo>
                  <a:lnTo>
                    <a:pt x="273" y="938"/>
                  </a:lnTo>
                  <a:lnTo>
                    <a:pt x="232" y="915"/>
                  </a:lnTo>
                  <a:lnTo>
                    <a:pt x="193" y="887"/>
                  </a:lnTo>
                  <a:lnTo>
                    <a:pt x="156" y="855"/>
                  </a:lnTo>
                  <a:lnTo>
                    <a:pt x="121" y="820"/>
                  </a:lnTo>
                  <a:lnTo>
                    <a:pt x="90" y="780"/>
                  </a:lnTo>
                  <a:lnTo>
                    <a:pt x="62" y="737"/>
                  </a:lnTo>
                  <a:lnTo>
                    <a:pt x="41" y="693"/>
                  </a:lnTo>
                  <a:lnTo>
                    <a:pt x="23" y="646"/>
                  </a:lnTo>
                  <a:lnTo>
                    <a:pt x="10" y="598"/>
                  </a:lnTo>
                  <a:lnTo>
                    <a:pt x="2" y="549"/>
                  </a:lnTo>
                  <a:lnTo>
                    <a:pt x="0" y="499"/>
                  </a:lnTo>
                  <a:lnTo>
                    <a:pt x="2" y="450"/>
                  </a:lnTo>
                  <a:lnTo>
                    <a:pt x="8" y="401"/>
                  </a:lnTo>
                  <a:lnTo>
                    <a:pt x="21" y="352"/>
                  </a:lnTo>
                  <a:lnTo>
                    <a:pt x="37" y="306"/>
                  </a:lnTo>
                  <a:lnTo>
                    <a:pt x="58" y="261"/>
                  </a:lnTo>
                  <a:lnTo>
                    <a:pt x="85" y="217"/>
                  </a:lnTo>
                  <a:lnTo>
                    <a:pt x="116" y="176"/>
                  </a:lnTo>
                  <a:lnTo>
                    <a:pt x="152" y="139"/>
                  </a:lnTo>
                  <a:lnTo>
                    <a:pt x="189" y="106"/>
                  </a:lnTo>
                  <a:lnTo>
                    <a:pt x="229" y="78"/>
                  </a:lnTo>
                  <a:lnTo>
                    <a:pt x="271" y="54"/>
                  </a:lnTo>
                  <a:lnTo>
                    <a:pt x="314" y="34"/>
                  </a:lnTo>
                  <a:lnTo>
                    <a:pt x="359" y="19"/>
                  </a:lnTo>
                  <a:lnTo>
                    <a:pt x="405" y="8"/>
                  </a:lnTo>
                  <a:lnTo>
                    <a:pt x="451" y="2"/>
                  </a:lnTo>
                  <a:lnTo>
                    <a:pt x="4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4" name="Freeform 105">
              <a:extLst>
                <a:ext uri="{FF2B5EF4-FFF2-40B4-BE49-F238E27FC236}">
                  <a16:creationId xmlns:a16="http://schemas.microsoft.com/office/drawing/2014/main" id="{903FE3EA-431D-4805-83C8-39301F931F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" y="1509"/>
              <a:ext cx="115" cy="142"/>
            </a:xfrm>
            <a:custGeom>
              <a:avLst/>
              <a:gdLst>
                <a:gd name="T0" fmla="*/ 358 w 803"/>
                <a:gd name="T1" fmla="*/ 3 h 992"/>
                <a:gd name="T2" fmla="*/ 455 w 803"/>
                <a:gd name="T3" fmla="*/ 23 h 992"/>
                <a:gd name="T4" fmla="*/ 544 w 803"/>
                <a:gd name="T5" fmla="*/ 60 h 992"/>
                <a:gd name="T6" fmla="*/ 626 w 803"/>
                <a:gd name="T7" fmla="*/ 116 h 992"/>
                <a:gd name="T8" fmla="*/ 697 w 803"/>
                <a:gd name="T9" fmla="*/ 189 h 992"/>
                <a:gd name="T10" fmla="*/ 752 w 803"/>
                <a:gd name="T11" fmla="*/ 276 h 992"/>
                <a:gd name="T12" fmla="*/ 788 w 803"/>
                <a:gd name="T13" fmla="*/ 371 h 992"/>
                <a:gd name="T14" fmla="*/ 803 w 803"/>
                <a:gd name="T15" fmla="*/ 471 h 992"/>
                <a:gd name="T16" fmla="*/ 798 w 803"/>
                <a:gd name="T17" fmla="*/ 571 h 992"/>
                <a:gd name="T18" fmla="*/ 772 w 803"/>
                <a:gd name="T19" fmla="*/ 670 h 992"/>
                <a:gd name="T20" fmla="*/ 727 w 803"/>
                <a:gd name="T21" fmla="*/ 762 h 992"/>
                <a:gd name="T22" fmla="*/ 662 w 803"/>
                <a:gd name="T23" fmla="*/ 842 h 992"/>
                <a:gd name="T24" fmla="*/ 587 w 803"/>
                <a:gd name="T25" fmla="*/ 906 h 992"/>
                <a:gd name="T26" fmla="*/ 501 w 803"/>
                <a:gd name="T27" fmla="*/ 953 h 992"/>
                <a:gd name="T28" fmla="*/ 407 w 803"/>
                <a:gd name="T29" fmla="*/ 982 h 992"/>
                <a:gd name="T30" fmla="*/ 308 w 803"/>
                <a:gd name="T31" fmla="*/ 992 h 992"/>
                <a:gd name="T32" fmla="*/ 212 w 803"/>
                <a:gd name="T33" fmla="*/ 983 h 992"/>
                <a:gd name="T34" fmla="*/ 121 w 803"/>
                <a:gd name="T35" fmla="*/ 955 h 992"/>
                <a:gd name="T36" fmla="*/ 37 w 803"/>
                <a:gd name="T37" fmla="*/ 911 h 992"/>
                <a:gd name="T38" fmla="*/ 11 w 803"/>
                <a:gd name="T39" fmla="*/ 884 h 992"/>
                <a:gd name="T40" fmla="*/ 0 w 803"/>
                <a:gd name="T41" fmla="*/ 849 h 992"/>
                <a:gd name="T42" fmla="*/ 3 w 803"/>
                <a:gd name="T43" fmla="*/ 813 h 992"/>
                <a:gd name="T44" fmla="*/ 23 w 803"/>
                <a:gd name="T45" fmla="*/ 781 h 992"/>
                <a:gd name="T46" fmla="*/ 119 w 803"/>
                <a:gd name="T47" fmla="*/ 688 h 992"/>
                <a:gd name="T48" fmla="*/ 150 w 803"/>
                <a:gd name="T49" fmla="*/ 675 h 992"/>
                <a:gd name="T50" fmla="*/ 184 w 803"/>
                <a:gd name="T51" fmla="*/ 676 h 992"/>
                <a:gd name="T52" fmla="*/ 229 w 803"/>
                <a:gd name="T53" fmla="*/ 696 h 992"/>
                <a:gd name="T54" fmla="*/ 290 w 803"/>
                <a:gd name="T55" fmla="*/ 709 h 992"/>
                <a:gd name="T56" fmla="*/ 351 w 803"/>
                <a:gd name="T57" fmla="*/ 706 h 992"/>
                <a:gd name="T58" fmla="*/ 410 w 803"/>
                <a:gd name="T59" fmla="*/ 685 h 992"/>
                <a:gd name="T60" fmla="*/ 461 w 803"/>
                <a:gd name="T61" fmla="*/ 649 h 992"/>
                <a:gd name="T62" fmla="*/ 501 w 803"/>
                <a:gd name="T63" fmla="*/ 594 h 992"/>
                <a:gd name="T64" fmla="*/ 521 w 803"/>
                <a:gd name="T65" fmla="*/ 531 h 992"/>
                <a:gd name="T66" fmla="*/ 521 w 803"/>
                <a:gd name="T67" fmla="*/ 462 h 992"/>
                <a:gd name="T68" fmla="*/ 501 w 803"/>
                <a:gd name="T69" fmla="*/ 398 h 992"/>
                <a:gd name="T70" fmla="*/ 461 w 803"/>
                <a:gd name="T71" fmla="*/ 343 h 992"/>
                <a:gd name="T72" fmla="*/ 410 w 803"/>
                <a:gd name="T73" fmla="*/ 307 h 992"/>
                <a:gd name="T74" fmla="*/ 351 w 803"/>
                <a:gd name="T75" fmla="*/ 286 h 992"/>
                <a:gd name="T76" fmla="*/ 290 w 803"/>
                <a:gd name="T77" fmla="*/ 283 h 992"/>
                <a:gd name="T78" fmla="*/ 229 w 803"/>
                <a:gd name="T79" fmla="*/ 296 h 992"/>
                <a:gd name="T80" fmla="*/ 185 w 803"/>
                <a:gd name="T81" fmla="*/ 316 h 992"/>
                <a:gd name="T82" fmla="*/ 150 w 803"/>
                <a:gd name="T83" fmla="*/ 317 h 992"/>
                <a:gd name="T84" fmla="*/ 119 w 803"/>
                <a:gd name="T85" fmla="*/ 304 h 992"/>
                <a:gd name="T86" fmla="*/ 23 w 803"/>
                <a:gd name="T87" fmla="*/ 211 h 992"/>
                <a:gd name="T88" fmla="*/ 3 w 803"/>
                <a:gd name="T89" fmla="*/ 179 h 992"/>
                <a:gd name="T90" fmla="*/ 0 w 803"/>
                <a:gd name="T91" fmla="*/ 143 h 992"/>
                <a:gd name="T92" fmla="*/ 11 w 803"/>
                <a:gd name="T93" fmla="*/ 108 h 992"/>
                <a:gd name="T94" fmla="*/ 37 w 803"/>
                <a:gd name="T95" fmla="*/ 81 h 992"/>
                <a:gd name="T96" fmla="*/ 121 w 803"/>
                <a:gd name="T97" fmla="*/ 37 h 992"/>
                <a:gd name="T98" fmla="*/ 212 w 803"/>
                <a:gd name="T99" fmla="*/ 9 h 992"/>
                <a:gd name="T100" fmla="*/ 308 w 803"/>
                <a:gd name="T101" fmla="*/ 0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03" h="992">
                  <a:moveTo>
                    <a:pt x="308" y="0"/>
                  </a:moveTo>
                  <a:lnTo>
                    <a:pt x="358" y="3"/>
                  </a:lnTo>
                  <a:lnTo>
                    <a:pt x="407" y="10"/>
                  </a:lnTo>
                  <a:lnTo>
                    <a:pt x="455" y="23"/>
                  </a:lnTo>
                  <a:lnTo>
                    <a:pt x="501" y="39"/>
                  </a:lnTo>
                  <a:lnTo>
                    <a:pt x="544" y="60"/>
                  </a:lnTo>
                  <a:lnTo>
                    <a:pt x="587" y="86"/>
                  </a:lnTo>
                  <a:lnTo>
                    <a:pt x="626" y="116"/>
                  </a:lnTo>
                  <a:lnTo>
                    <a:pt x="662" y="150"/>
                  </a:lnTo>
                  <a:lnTo>
                    <a:pt x="697" y="189"/>
                  </a:lnTo>
                  <a:lnTo>
                    <a:pt x="727" y="231"/>
                  </a:lnTo>
                  <a:lnTo>
                    <a:pt x="752" y="276"/>
                  </a:lnTo>
                  <a:lnTo>
                    <a:pt x="772" y="323"/>
                  </a:lnTo>
                  <a:lnTo>
                    <a:pt x="788" y="371"/>
                  </a:lnTo>
                  <a:lnTo>
                    <a:pt x="798" y="421"/>
                  </a:lnTo>
                  <a:lnTo>
                    <a:pt x="803" y="471"/>
                  </a:lnTo>
                  <a:lnTo>
                    <a:pt x="803" y="521"/>
                  </a:lnTo>
                  <a:lnTo>
                    <a:pt x="798" y="571"/>
                  </a:lnTo>
                  <a:lnTo>
                    <a:pt x="788" y="621"/>
                  </a:lnTo>
                  <a:lnTo>
                    <a:pt x="772" y="670"/>
                  </a:lnTo>
                  <a:lnTo>
                    <a:pt x="752" y="717"/>
                  </a:lnTo>
                  <a:lnTo>
                    <a:pt x="727" y="762"/>
                  </a:lnTo>
                  <a:lnTo>
                    <a:pt x="697" y="804"/>
                  </a:lnTo>
                  <a:lnTo>
                    <a:pt x="662" y="842"/>
                  </a:lnTo>
                  <a:lnTo>
                    <a:pt x="626" y="876"/>
                  </a:lnTo>
                  <a:lnTo>
                    <a:pt x="587" y="906"/>
                  </a:lnTo>
                  <a:lnTo>
                    <a:pt x="544" y="932"/>
                  </a:lnTo>
                  <a:lnTo>
                    <a:pt x="501" y="953"/>
                  </a:lnTo>
                  <a:lnTo>
                    <a:pt x="455" y="969"/>
                  </a:lnTo>
                  <a:lnTo>
                    <a:pt x="407" y="982"/>
                  </a:lnTo>
                  <a:lnTo>
                    <a:pt x="358" y="989"/>
                  </a:lnTo>
                  <a:lnTo>
                    <a:pt x="308" y="992"/>
                  </a:lnTo>
                  <a:lnTo>
                    <a:pt x="259" y="990"/>
                  </a:lnTo>
                  <a:lnTo>
                    <a:pt x="212" y="983"/>
                  </a:lnTo>
                  <a:lnTo>
                    <a:pt x="166" y="972"/>
                  </a:lnTo>
                  <a:lnTo>
                    <a:pt x="121" y="955"/>
                  </a:lnTo>
                  <a:lnTo>
                    <a:pt x="78" y="936"/>
                  </a:lnTo>
                  <a:lnTo>
                    <a:pt x="37" y="911"/>
                  </a:lnTo>
                  <a:lnTo>
                    <a:pt x="22" y="899"/>
                  </a:lnTo>
                  <a:lnTo>
                    <a:pt x="11" y="884"/>
                  </a:lnTo>
                  <a:lnTo>
                    <a:pt x="3" y="868"/>
                  </a:lnTo>
                  <a:lnTo>
                    <a:pt x="0" y="849"/>
                  </a:lnTo>
                  <a:lnTo>
                    <a:pt x="0" y="831"/>
                  </a:lnTo>
                  <a:lnTo>
                    <a:pt x="3" y="813"/>
                  </a:lnTo>
                  <a:lnTo>
                    <a:pt x="11" y="796"/>
                  </a:lnTo>
                  <a:lnTo>
                    <a:pt x="23" y="781"/>
                  </a:lnTo>
                  <a:lnTo>
                    <a:pt x="104" y="700"/>
                  </a:lnTo>
                  <a:lnTo>
                    <a:pt x="119" y="688"/>
                  </a:lnTo>
                  <a:lnTo>
                    <a:pt x="134" y="680"/>
                  </a:lnTo>
                  <a:lnTo>
                    <a:pt x="150" y="675"/>
                  </a:lnTo>
                  <a:lnTo>
                    <a:pt x="168" y="674"/>
                  </a:lnTo>
                  <a:lnTo>
                    <a:pt x="184" y="676"/>
                  </a:lnTo>
                  <a:lnTo>
                    <a:pt x="200" y="682"/>
                  </a:lnTo>
                  <a:lnTo>
                    <a:pt x="229" y="696"/>
                  </a:lnTo>
                  <a:lnTo>
                    <a:pt x="258" y="705"/>
                  </a:lnTo>
                  <a:lnTo>
                    <a:pt x="290" y="709"/>
                  </a:lnTo>
                  <a:lnTo>
                    <a:pt x="320" y="710"/>
                  </a:lnTo>
                  <a:lnTo>
                    <a:pt x="351" y="706"/>
                  </a:lnTo>
                  <a:lnTo>
                    <a:pt x="381" y="698"/>
                  </a:lnTo>
                  <a:lnTo>
                    <a:pt x="410" y="685"/>
                  </a:lnTo>
                  <a:lnTo>
                    <a:pt x="436" y="669"/>
                  </a:lnTo>
                  <a:lnTo>
                    <a:pt x="461" y="649"/>
                  </a:lnTo>
                  <a:lnTo>
                    <a:pt x="483" y="622"/>
                  </a:lnTo>
                  <a:lnTo>
                    <a:pt x="501" y="594"/>
                  </a:lnTo>
                  <a:lnTo>
                    <a:pt x="513" y="563"/>
                  </a:lnTo>
                  <a:lnTo>
                    <a:pt x="521" y="531"/>
                  </a:lnTo>
                  <a:lnTo>
                    <a:pt x="524" y="496"/>
                  </a:lnTo>
                  <a:lnTo>
                    <a:pt x="521" y="462"/>
                  </a:lnTo>
                  <a:lnTo>
                    <a:pt x="513" y="429"/>
                  </a:lnTo>
                  <a:lnTo>
                    <a:pt x="501" y="398"/>
                  </a:lnTo>
                  <a:lnTo>
                    <a:pt x="483" y="370"/>
                  </a:lnTo>
                  <a:lnTo>
                    <a:pt x="461" y="343"/>
                  </a:lnTo>
                  <a:lnTo>
                    <a:pt x="436" y="323"/>
                  </a:lnTo>
                  <a:lnTo>
                    <a:pt x="410" y="307"/>
                  </a:lnTo>
                  <a:lnTo>
                    <a:pt x="381" y="294"/>
                  </a:lnTo>
                  <a:lnTo>
                    <a:pt x="351" y="286"/>
                  </a:lnTo>
                  <a:lnTo>
                    <a:pt x="320" y="283"/>
                  </a:lnTo>
                  <a:lnTo>
                    <a:pt x="290" y="283"/>
                  </a:lnTo>
                  <a:lnTo>
                    <a:pt x="258" y="288"/>
                  </a:lnTo>
                  <a:lnTo>
                    <a:pt x="229" y="296"/>
                  </a:lnTo>
                  <a:lnTo>
                    <a:pt x="200" y="310"/>
                  </a:lnTo>
                  <a:lnTo>
                    <a:pt x="185" y="316"/>
                  </a:lnTo>
                  <a:lnTo>
                    <a:pt x="168" y="319"/>
                  </a:lnTo>
                  <a:lnTo>
                    <a:pt x="150" y="317"/>
                  </a:lnTo>
                  <a:lnTo>
                    <a:pt x="134" y="313"/>
                  </a:lnTo>
                  <a:lnTo>
                    <a:pt x="119" y="304"/>
                  </a:lnTo>
                  <a:lnTo>
                    <a:pt x="104" y="292"/>
                  </a:lnTo>
                  <a:lnTo>
                    <a:pt x="23" y="211"/>
                  </a:lnTo>
                  <a:lnTo>
                    <a:pt x="11" y="196"/>
                  </a:lnTo>
                  <a:lnTo>
                    <a:pt x="3" y="179"/>
                  </a:lnTo>
                  <a:lnTo>
                    <a:pt x="0" y="161"/>
                  </a:lnTo>
                  <a:lnTo>
                    <a:pt x="0" y="143"/>
                  </a:lnTo>
                  <a:lnTo>
                    <a:pt x="3" y="125"/>
                  </a:lnTo>
                  <a:lnTo>
                    <a:pt x="11" y="108"/>
                  </a:lnTo>
                  <a:lnTo>
                    <a:pt x="22" y="94"/>
                  </a:lnTo>
                  <a:lnTo>
                    <a:pt x="37" y="81"/>
                  </a:lnTo>
                  <a:lnTo>
                    <a:pt x="78" y="57"/>
                  </a:lnTo>
                  <a:lnTo>
                    <a:pt x="121" y="37"/>
                  </a:lnTo>
                  <a:lnTo>
                    <a:pt x="166" y="22"/>
                  </a:lnTo>
                  <a:lnTo>
                    <a:pt x="212" y="9"/>
                  </a:lnTo>
                  <a:lnTo>
                    <a:pt x="259" y="3"/>
                  </a:lnTo>
                  <a:lnTo>
                    <a:pt x="3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5" name="Freeform 106">
              <a:extLst>
                <a:ext uri="{FF2B5EF4-FFF2-40B4-BE49-F238E27FC236}">
                  <a16:creationId xmlns:a16="http://schemas.microsoft.com/office/drawing/2014/main" id="{F2A311E9-5F5A-443B-A66C-EBEB9878A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9" y="1678"/>
              <a:ext cx="228" cy="238"/>
            </a:xfrm>
            <a:custGeom>
              <a:avLst/>
              <a:gdLst>
                <a:gd name="T0" fmla="*/ 1266 w 1602"/>
                <a:gd name="T1" fmla="*/ 0 h 1664"/>
                <a:gd name="T2" fmla="*/ 1356 w 1602"/>
                <a:gd name="T3" fmla="*/ 12 h 1664"/>
                <a:gd name="T4" fmla="*/ 1435 w 1602"/>
                <a:gd name="T5" fmla="*/ 46 h 1664"/>
                <a:gd name="T6" fmla="*/ 1504 w 1602"/>
                <a:gd name="T7" fmla="*/ 98 h 1664"/>
                <a:gd name="T8" fmla="*/ 1556 w 1602"/>
                <a:gd name="T9" fmla="*/ 166 h 1664"/>
                <a:gd name="T10" fmla="*/ 1590 w 1602"/>
                <a:gd name="T11" fmla="*/ 247 h 1664"/>
                <a:gd name="T12" fmla="*/ 1602 w 1602"/>
                <a:gd name="T13" fmla="*/ 336 h 1664"/>
                <a:gd name="T14" fmla="*/ 1599 w 1602"/>
                <a:gd name="T15" fmla="*/ 1602 h 1664"/>
                <a:gd name="T16" fmla="*/ 1578 w 1602"/>
                <a:gd name="T17" fmla="*/ 1640 h 1664"/>
                <a:gd name="T18" fmla="*/ 1540 w 1602"/>
                <a:gd name="T19" fmla="*/ 1661 h 1664"/>
                <a:gd name="T20" fmla="*/ 1406 w 1602"/>
                <a:gd name="T21" fmla="*/ 1664 h 1664"/>
                <a:gd name="T22" fmla="*/ 1364 w 1602"/>
                <a:gd name="T23" fmla="*/ 1652 h 1664"/>
                <a:gd name="T24" fmla="*/ 1334 w 1602"/>
                <a:gd name="T25" fmla="*/ 1622 h 1664"/>
                <a:gd name="T26" fmla="*/ 1322 w 1602"/>
                <a:gd name="T27" fmla="*/ 1579 h 1664"/>
                <a:gd name="T28" fmla="*/ 1319 w 1602"/>
                <a:gd name="T29" fmla="*/ 366 h 1664"/>
                <a:gd name="T30" fmla="*/ 1298 w 1602"/>
                <a:gd name="T31" fmla="*/ 322 h 1664"/>
                <a:gd name="T32" fmla="*/ 1259 w 1602"/>
                <a:gd name="T33" fmla="*/ 291 h 1664"/>
                <a:gd name="T34" fmla="*/ 1210 w 1602"/>
                <a:gd name="T35" fmla="*/ 280 h 1664"/>
                <a:gd name="T36" fmla="*/ 366 w 1602"/>
                <a:gd name="T37" fmla="*/ 283 h 1664"/>
                <a:gd name="T38" fmla="*/ 321 w 1602"/>
                <a:gd name="T39" fmla="*/ 305 h 1664"/>
                <a:gd name="T40" fmla="*/ 291 w 1602"/>
                <a:gd name="T41" fmla="*/ 342 h 1664"/>
                <a:gd name="T42" fmla="*/ 280 w 1602"/>
                <a:gd name="T43" fmla="*/ 392 h 1664"/>
                <a:gd name="T44" fmla="*/ 277 w 1602"/>
                <a:gd name="T45" fmla="*/ 1602 h 1664"/>
                <a:gd name="T46" fmla="*/ 255 w 1602"/>
                <a:gd name="T47" fmla="*/ 1640 h 1664"/>
                <a:gd name="T48" fmla="*/ 218 w 1602"/>
                <a:gd name="T49" fmla="*/ 1661 h 1664"/>
                <a:gd name="T50" fmla="*/ 84 w 1602"/>
                <a:gd name="T51" fmla="*/ 1664 h 1664"/>
                <a:gd name="T52" fmla="*/ 41 w 1602"/>
                <a:gd name="T53" fmla="*/ 1652 h 1664"/>
                <a:gd name="T54" fmla="*/ 11 w 1602"/>
                <a:gd name="T55" fmla="*/ 1622 h 1664"/>
                <a:gd name="T56" fmla="*/ 0 w 1602"/>
                <a:gd name="T57" fmla="*/ 1579 h 1664"/>
                <a:gd name="T58" fmla="*/ 3 w 1602"/>
                <a:gd name="T59" fmla="*/ 290 h 1664"/>
                <a:gd name="T60" fmla="*/ 26 w 1602"/>
                <a:gd name="T61" fmla="*/ 205 h 1664"/>
                <a:gd name="T62" fmla="*/ 70 w 1602"/>
                <a:gd name="T63" fmla="*/ 131 h 1664"/>
                <a:gd name="T64" fmla="*/ 130 w 1602"/>
                <a:gd name="T65" fmla="*/ 71 h 1664"/>
                <a:gd name="T66" fmla="*/ 205 w 1602"/>
                <a:gd name="T67" fmla="*/ 27 h 1664"/>
                <a:gd name="T68" fmla="*/ 290 w 1602"/>
                <a:gd name="T69" fmla="*/ 3 h 1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02" h="1664">
                  <a:moveTo>
                    <a:pt x="336" y="0"/>
                  </a:moveTo>
                  <a:lnTo>
                    <a:pt x="1266" y="0"/>
                  </a:lnTo>
                  <a:lnTo>
                    <a:pt x="1312" y="3"/>
                  </a:lnTo>
                  <a:lnTo>
                    <a:pt x="1356" y="12"/>
                  </a:lnTo>
                  <a:lnTo>
                    <a:pt x="1397" y="27"/>
                  </a:lnTo>
                  <a:lnTo>
                    <a:pt x="1435" y="46"/>
                  </a:lnTo>
                  <a:lnTo>
                    <a:pt x="1472" y="71"/>
                  </a:lnTo>
                  <a:lnTo>
                    <a:pt x="1504" y="98"/>
                  </a:lnTo>
                  <a:lnTo>
                    <a:pt x="1532" y="131"/>
                  </a:lnTo>
                  <a:lnTo>
                    <a:pt x="1556" y="166"/>
                  </a:lnTo>
                  <a:lnTo>
                    <a:pt x="1576" y="205"/>
                  </a:lnTo>
                  <a:lnTo>
                    <a:pt x="1590" y="247"/>
                  </a:lnTo>
                  <a:lnTo>
                    <a:pt x="1599" y="290"/>
                  </a:lnTo>
                  <a:lnTo>
                    <a:pt x="1602" y="336"/>
                  </a:lnTo>
                  <a:lnTo>
                    <a:pt x="1602" y="1579"/>
                  </a:lnTo>
                  <a:lnTo>
                    <a:pt x="1599" y="1602"/>
                  </a:lnTo>
                  <a:lnTo>
                    <a:pt x="1591" y="1622"/>
                  </a:lnTo>
                  <a:lnTo>
                    <a:pt x="1578" y="1640"/>
                  </a:lnTo>
                  <a:lnTo>
                    <a:pt x="1561" y="1652"/>
                  </a:lnTo>
                  <a:lnTo>
                    <a:pt x="1540" y="1661"/>
                  </a:lnTo>
                  <a:lnTo>
                    <a:pt x="1518" y="1664"/>
                  </a:lnTo>
                  <a:lnTo>
                    <a:pt x="1406" y="1664"/>
                  </a:lnTo>
                  <a:lnTo>
                    <a:pt x="1384" y="1661"/>
                  </a:lnTo>
                  <a:lnTo>
                    <a:pt x="1364" y="1652"/>
                  </a:lnTo>
                  <a:lnTo>
                    <a:pt x="1347" y="1640"/>
                  </a:lnTo>
                  <a:lnTo>
                    <a:pt x="1334" y="1622"/>
                  </a:lnTo>
                  <a:lnTo>
                    <a:pt x="1325" y="1602"/>
                  </a:lnTo>
                  <a:lnTo>
                    <a:pt x="1322" y="1579"/>
                  </a:lnTo>
                  <a:lnTo>
                    <a:pt x="1322" y="392"/>
                  </a:lnTo>
                  <a:lnTo>
                    <a:pt x="1319" y="366"/>
                  </a:lnTo>
                  <a:lnTo>
                    <a:pt x="1311" y="342"/>
                  </a:lnTo>
                  <a:lnTo>
                    <a:pt x="1298" y="322"/>
                  </a:lnTo>
                  <a:lnTo>
                    <a:pt x="1281" y="305"/>
                  </a:lnTo>
                  <a:lnTo>
                    <a:pt x="1259" y="291"/>
                  </a:lnTo>
                  <a:lnTo>
                    <a:pt x="1236" y="283"/>
                  </a:lnTo>
                  <a:lnTo>
                    <a:pt x="1210" y="280"/>
                  </a:lnTo>
                  <a:lnTo>
                    <a:pt x="392" y="280"/>
                  </a:lnTo>
                  <a:lnTo>
                    <a:pt x="366" y="283"/>
                  </a:lnTo>
                  <a:lnTo>
                    <a:pt x="343" y="291"/>
                  </a:lnTo>
                  <a:lnTo>
                    <a:pt x="321" y="305"/>
                  </a:lnTo>
                  <a:lnTo>
                    <a:pt x="304" y="322"/>
                  </a:lnTo>
                  <a:lnTo>
                    <a:pt x="291" y="342"/>
                  </a:lnTo>
                  <a:lnTo>
                    <a:pt x="283" y="366"/>
                  </a:lnTo>
                  <a:lnTo>
                    <a:pt x="280" y="392"/>
                  </a:lnTo>
                  <a:lnTo>
                    <a:pt x="280" y="1579"/>
                  </a:lnTo>
                  <a:lnTo>
                    <a:pt x="277" y="1602"/>
                  </a:lnTo>
                  <a:lnTo>
                    <a:pt x="268" y="1622"/>
                  </a:lnTo>
                  <a:lnTo>
                    <a:pt x="255" y="1640"/>
                  </a:lnTo>
                  <a:lnTo>
                    <a:pt x="238" y="1652"/>
                  </a:lnTo>
                  <a:lnTo>
                    <a:pt x="218" y="1661"/>
                  </a:lnTo>
                  <a:lnTo>
                    <a:pt x="196" y="1664"/>
                  </a:lnTo>
                  <a:lnTo>
                    <a:pt x="84" y="1664"/>
                  </a:lnTo>
                  <a:lnTo>
                    <a:pt x="62" y="1661"/>
                  </a:lnTo>
                  <a:lnTo>
                    <a:pt x="41" y="1652"/>
                  </a:lnTo>
                  <a:lnTo>
                    <a:pt x="24" y="1640"/>
                  </a:lnTo>
                  <a:lnTo>
                    <a:pt x="11" y="1622"/>
                  </a:lnTo>
                  <a:lnTo>
                    <a:pt x="3" y="1602"/>
                  </a:lnTo>
                  <a:lnTo>
                    <a:pt x="0" y="1579"/>
                  </a:lnTo>
                  <a:lnTo>
                    <a:pt x="0" y="336"/>
                  </a:lnTo>
                  <a:lnTo>
                    <a:pt x="3" y="290"/>
                  </a:lnTo>
                  <a:lnTo>
                    <a:pt x="12" y="247"/>
                  </a:lnTo>
                  <a:lnTo>
                    <a:pt x="26" y="205"/>
                  </a:lnTo>
                  <a:lnTo>
                    <a:pt x="46" y="166"/>
                  </a:lnTo>
                  <a:lnTo>
                    <a:pt x="70" y="131"/>
                  </a:lnTo>
                  <a:lnTo>
                    <a:pt x="98" y="98"/>
                  </a:lnTo>
                  <a:lnTo>
                    <a:pt x="130" y="71"/>
                  </a:lnTo>
                  <a:lnTo>
                    <a:pt x="167" y="46"/>
                  </a:lnTo>
                  <a:lnTo>
                    <a:pt x="205" y="27"/>
                  </a:lnTo>
                  <a:lnTo>
                    <a:pt x="246" y="12"/>
                  </a:lnTo>
                  <a:lnTo>
                    <a:pt x="290" y="3"/>
                  </a:lnTo>
                  <a:lnTo>
                    <a:pt x="3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6" name="Freeform 107">
              <a:extLst>
                <a:ext uri="{FF2B5EF4-FFF2-40B4-BE49-F238E27FC236}">
                  <a16:creationId xmlns:a16="http://schemas.microsoft.com/office/drawing/2014/main" id="{E73E1D9B-66DF-4D05-AC63-560AF1816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" y="1695"/>
              <a:ext cx="90" cy="221"/>
            </a:xfrm>
            <a:custGeom>
              <a:avLst/>
              <a:gdLst>
                <a:gd name="T0" fmla="*/ 336 w 630"/>
                <a:gd name="T1" fmla="*/ 0 h 1549"/>
                <a:gd name="T2" fmla="*/ 545 w 630"/>
                <a:gd name="T3" fmla="*/ 0 h 1549"/>
                <a:gd name="T4" fmla="*/ 567 w 630"/>
                <a:gd name="T5" fmla="*/ 3 h 1549"/>
                <a:gd name="T6" fmla="*/ 588 w 630"/>
                <a:gd name="T7" fmla="*/ 12 h 1549"/>
                <a:gd name="T8" fmla="*/ 604 w 630"/>
                <a:gd name="T9" fmla="*/ 25 h 1549"/>
                <a:gd name="T10" fmla="*/ 617 w 630"/>
                <a:gd name="T11" fmla="*/ 42 h 1549"/>
                <a:gd name="T12" fmla="*/ 626 w 630"/>
                <a:gd name="T13" fmla="*/ 61 h 1549"/>
                <a:gd name="T14" fmla="*/ 630 w 630"/>
                <a:gd name="T15" fmla="*/ 84 h 1549"/>
                <a:gd name="T16" fmla="*/ 630 w 630"/>
                <a:gd name="T17" fmla="*/ 196 h 1549"/>
                <a:gd name="T18" fmla="*/ 626 w 630"/>
                <a:gd name="T19" fmla="*/ 218 h 1549"/>
                <a:gd name="T20" fmla="*/ 617 w 630"/>
                <a:gd name="T21" fmla="*/ 239 h 1549"/>
                <a:gd name="T22" fmla="*/ 604 w 630"/>
                <a:gd name="T23" fmla="*/ 255 h 1549"/>
                <a:gd name="T24" fmla="*/ 588 w 630"/>
                <a:gd name="T25" fmla="*/ 268 h 1549"/>
                <a:gd name="T26" fmla="*/ 567 w 630"/>
                <a:gd name="T27" fmla="*/ 277 h 1549"/>
                <a:gd name="T28" fmla="*/ 545 w 630"/>
                <a:gd name="T29" fmla="*/ 280 h 1549"/>
                <a:gd name="T30" fmla="*/ 392 w 630"/>
                <a:gd name="T31" fmla="*/ 280 h 1549"/>
                <a:gd name="T32" fmla="*/ 367 w 630"/>
                <a:gd name="T33" fmla="*/ 283 h 1549"/>
                <a:gd name="T34" fmla="*/ 342 w 630"/>
                <a:gd name="T35" fmla="*/ 292 h 1549"/>
                <a:gd name="T36" fmla="*/ 322 w 630"/>
                <a:gd name="T37" fmla="*/ 305 h 1549"/>
                <a:gd name="T38" fmla="*/ 305 w 630"/>
                <a:gd name="T39" fmla="*/ 322 h 1549"/>
                <a:gd name="T40" fmla="*/ 291 w 630"/>
                <a:gd name="T41" fmla="*/ 342 h 1549"/>
                <a:gd name="T42" fmla="*/ 283 w 630"/>
                <a:gd name="T43" fmla="*/ 366 h 1549"/>
                <a:gd name="T44" fmla="*/ 280 w 630"/>
                <a:gd name="T45" fmla="*/ 392 h 1549"/>
                <a:gd name="T46" fmla="*/ 280 w 630"/>
                <a:gd name="T47" fmla="*/ 1464 h 1549"/>
                <a:gd name="T48" fmla="*/ 277 w 630"/>
                <a:gd name="T49" fmla="*/ 1487 h 1549"/>
                <a:gd name="T50" fmla="*/ 269 w 630"/>
                <a:gd name="T51" fmla="*/ 1507 h 1549"/>
                <a:gd name="T52" fmla="*/ 256 w 630"/>
                <a:gd name="T53" fmla="*/ 1525 h 1549"/>
                <a:gd name="T54" fmla="*/ 239 w 630"/>
                <a:gd name="T55" fmla="*/ 1537 h 1549"/>
                <a:gd name="T56" fmla="*/ 218 w 630"/>
                <a:gd name="T57" fmla="*/ 1546 h 1549"/>
                <a:gd name="T58" fmla="*/ 196 w 630"/>
                <a:gd name="T59" fmla="*/ 1549 h 1549"/>
                <a:gd name="T60" fmla="*/ 85 w 630"/>
                <a:gd name="T61" fmla="*/ 1549 h 1549"/>
                <a:gd name="T62" fmla="*/ 62 w 630"/>
                <a:gd name="T63" fmla="*/ 1546 h 1549"/>
                <a:gd name="T64" fmla="*/ 42 w 630"/>
                <a:gd name="T65" fmla="*/ 1537 h 1549"/>
                <a:gd name="T66" fmla="*/ 25 w 630"/>
                <a:gd name="T67" fmla="*/ 1525 h 1549"/>
                <a:gd name="T68" fmla="*/ 11 w 630"/>
                <a:gd name="T69" fmla="*/ 1507 h 1549"/>
                <a:gd name="T70" fmla="*/ 3 w 630"/>
                <a:gd name="T71" fmla="*/ 1487 h 1549"/>
                <a:gd name="T72" fmla="*/ 0 w 630"/>
                <a:gd name="T73" fmla="*/ 1464 h 1549"/>
                <a:gd name="T74" fmla="*/ 0 w 630"/>
                <a:gd name="T75" fmla="*/ 336 h 1549"/>
                <a:gd name="T76" fmla="*/ 3 w 630"/>
                <a:gd name="T77" fmla="*/ 291 h 1549"/>
                <a:gd name="T78" fmla="*/ 13 w 630"/>
                <a:gd name="T79" fmla="*/ 247 h 1549"/>
                <a:gd name="T80" fmla="*/ 27 w 630"/>
                <a:gd name="T81" fmla="*/ 205 h 1549"/>
                <a:gd name="T82" fmla="*/ 46 w 630"/>
                <a:gd name="T83" fmla="*/ 166 h 1549"/>
                <a:gd name="T84" fmla="*/ 71 w 630"/>
                <a:gd name="T85" fmla="*/ 131 h 1549"/>
                <a:gd name="T86" fmla="*/ 99 w 630"/>
                <a:gd name="T87" fmla="*/ 98 h 1549"/>
                <a:gd name="T88" fmla="*/ 131 w 630"/>
                <a:gd name="T89" fmla="*/ 71 h 1549"/>
                <a:gd name="T90" fmla="*/ 166 w 630"/>
                <a:gd name="T91" fmla="*/ 46 h 1549"/>
                <a:gd name="T92" fmla="*/ 206 w 630"/>
                <a:gd name="T93" fmla="*/ 27 h 1549"/>
                <a:gd name="T94" fmla="*/ 247 w 630"/>
                <a:gd name="T95" fmla="*/ 13 h 1549"/>
                <a:gd name="T96" fmla="*/ 290 w 630"/>
                <a:gd name="T97" fmla="*/ 3 h 1549"/>
                <a:gd name="T98" fmla="*/ 336 w 630"/>
                <a:gd name="T99" fmla="*/ 0 h 1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30" h="1549">
                  <a:moveTo>
                    <a:pt x="336" y="0"/>
                  </a:moveTo>
                  <a:lnTo>
                    <a:pt x="545" y="0"/>
                  </a:lnTo>
                  <a:lnTo>
                    <a:pt x="567" y="3"/>
                  </a:lnTo>
                  <a:lnTo>
                    <a:pt x="588" y="12"/>
                  </a:lnTo>
                  <a:lnTo>
                    <a:pt x="604" y="25"/>
                  </a:lnTo>
                  <a:lnTo>
                    <a:pt x="617" y="42"/>
                  </a:lnTo>
                  <a:lnTo>
                    <a:pt x="626" y="61"/>
                  </a:lnTo>
                  <a:lnTo>
                    <a:pt x="630" y="84"/>
                  </a:lnTo>
                  <a:lnTo>
                    <a:pt x="630" y="196"/>
                  </a:lnTo>
                  <a:lnTo>
                    <a:pt x="626" y="218"/>
                  </a:lnTo>
                  <a:lnTo>
                    <a:pt x="617" y="239"/>
                  </a:lnTo>
                  <a:lnTo>
                    <a:pt x="604" y="255"/>
                  </a:lnTo>
                  <a:lnTo>
                    <a:pt x="588" y="268"/>
                  </a:lnTo>
                  <a:lnTo>
                    <a:pt x="567" y="277"/>
                  </a:lnTo>
                  <a:lnTo>
                    <a:pt x="545" y="280"/>
                  </a:lnTo>
                  <a:lnTo>
                    <a:pt x="392" y="280"/>
                  </a:lnTo>
                  <a:lnTo>
                    <a:pt x="367" y="283"/>
                  </a:lnTo>
                  <a:lnTo>
                    <a:pt x="342" y="292"/>
                  </a:lnTo>
                  <a:lnTo>
                    <a:pt x="322" y="305"/>
                  </a:lnTo>
                  <a:lnTo>
                    <a:pt x="305" y="322"/>
                  </a:lnTo>
                  <a:lnTo>
                    <a:pt x="291" y="342"/>
                  </a:lnTo>
                  <a:lnTo>
                    <a:pt x="283" y="366"/>
                  </a:lnTo>
                  <a:lnTo>
                    <a:pt x="280" y="392"/>
                  </a:lnTo>
                  <a:lnTo>
                    <a:pt x="280" y="1464"/>
                  </a:lnTo>
                  <a:lnTo>
                    <a:pt x="277" y="1487"/>
                  </a:lnTo>
                  <a:lnTo>
                    <a:pt x="269" y="1507"/>
                  </a:lnTo>
                  <a:lnTo>
                    <a:pt x="256" y="1525"/>
                  </a:lnTo>
                  <a:lnTo>
                    <a:pt x="239" y="1537"/>
                  </a:lnTo>
                  <a:lnTo>
                    <a:pt x="218" y="1546"/>
                  </a:lnTo>
                  <a:lnTo>
                    <a:pt x="196" y="1549"/>
                  </a:lnTo>
                  <a:lnTo>
                    <a:pt x="85" y="1549"/>
                  </a:lnTo>
                  <a:lnTo>
                    <a:pt x="62" y="1546"/>
                  </a:lnTo>
                  <a:lnTo>
                    <a:pt x="42" y="1537"/>
                  </a:lnTo>
                  <a:lnTo>
                    <a:pt x="25" y="1525"/>
                  </a:lnTo>
                  <a:lnTo>
                    <a:pt x="11" y="1507"/>
                  </a:lnTo>
                  <a:lnTo>
                    <a:pt x="3" y="1487"/>
                  </a:lnTo>
                  <a:lnTo>
                    <a:pt x="0" y="1464"/>
                  </a:lnTo>
                  <a:lnTo>
                    <a:pt x="0" y="336"/>
                  </a:lnTo>
                  <a:lnTo>
                    <a:pt x="3" y="291"/>
                  </a:lnTo>
                  <a:lnTo>
                    <a:pt x="13" y="247"/>
                  </a:lnTo>
                  <a:lnTo>
                    <a:pt x="27" y="205"/>
                  </a:lnTo>
                  <a:lnTo>
                    <a:pt x="46" y="166"/>
                  </a:lnTo>
                  <a:lnTo>
                    <a:pt x="71" y="131"/>
                  </a:lnTo>
                  <a:lnTo>
                    <a:pt x="99" y="98"/>
                  </a:lnTo>
                  <a:lnTo>
                    <a:pt x="131" y="71"/>
                  </a:lnTo>
                  <a:lnTo>
                    <a:pt x="166" y="46"/>
                  </a:lnTo>
                  <a:lnTo>
                    <a:pt x="206" y="27"/>
                  </a:lnTo>
                  <a:lnTo>
                    <a:pt x="247" y="13"/>
                  </a:lnTo>
                  <a:lnTo>
                    <a:pt x="290" y="3"/>
                  </a:lnTo>
                  <a:lnTo>
                    <a:pt x="3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9" name="Freeform 108">
              <a:extLst>
                <a:ext uri="{FF2B5EF4-FFF2-40B4-BE49-F238E27FC236}">
                  <a16:creationId xmlns:a16="http://schemas.microsoft.com/office/drawing/2014/main" id="{19F037B4-192E-413C-BF33-DC6D295FF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" y="1695"/>
              <a:ext cx="90" cy="221"/>
            </a:xfrm>
            <a:custGeom>
              <a:avLst/>
              <a:gdLst>
                <a:gd name="T0" fmla="*/ 85 w 630"/>
                <a:gd name="T1" fmla="*/ 0 h 1549"/>
                <a:gd name="T2" fmla="*/ 294 w 630"/>
                <a:gd name="T3" fmla="*/ 0 h 1549"/>
                <a:gd name="T4" fmla="*/ 340 w 630"/>
                <a:gd name="T5" fmla="*/ 3 h 1549"/>
                <a:gd name="T6" fmla="*/ 383 w 630"/>
                <a:gd name="T7" fmla="*/ 13 h 1549"/>
                <a:gd name="T8" fmla="*/ 424 w 630"/>
                <a:gd name="T9" fmla="*/ 27 h 1549"/>
                <a:gd name="T10" fmla="*/ 464 w 630"/>
                <a:gd name="T11" fmla="*/ 46 h 1549"/>
                <a:gd name="T12" fmla="*/ 499 w 630"/>
                <a:gd name="T13" fmla="*/ 71 h 1549"/>
                <a:gd name="T14" fmla="*/ 531 w 630"/>
                <a:gd name="T15" fmla="*/ 98 h 1549"/>
                <a:gd name="T16" fmla="*/ 559 w 630"/>
                <a:gd name="T17" fmla="*/ 131 h 1549"/>
                <a:gd name="T18" fmla="*/ 584 w 630"/>
                <a:gd name="T19" fmla="*/ 166 h 1549"/>
                <a:gd name="T20" fmla="*/ 603 w 630"/>
                <a:gd name="T21" fmla="*/ 205 h 1549"/>
                <a:gd name="T22" fmla="*/ 617 w 630"/>
                <a:gd name="T23" fmla="*/ 247 h 1549"/>
                <a:gd name="T24" fmla="*/ 627 w 630"/>
                <a:gd name="T25" fmla="*/ 291 h 1549"/>
                <a:gd name="T26" fmla="*/ 630 w 630"/>
                <a:gd name="T27" fmla="*/ 336 h 1549"/>
                <a:gd name="T28" fmla="*/ 630 w 630"/>
                <a:gd name="T29" fmla="*/ 1464 h 1549"/>
                <a:gd name="T30" fmla="*/ 627 w 630"/>
                <a:gd name="T31" fmla="*/ 1487 h 1549"/>
                <a:gd name="T32" fmla="*/ 619 w 630"/>
                <a:gd name="T33" fmla="*/ 1507 h 1549"/>
                <a:gd name="T34" fmla="*/ 605 w 630"/>
                <a:gd name="T35" fmla="*/ 1525 h 1549"/>
                <a:gd name="T36" fmla="*/ 588 w 630"/>
                <a:gd name="T37" fmla="*/ 1537 h 1549"/>
                <a:gd name="T38" fmla="*/ 568 w 630"/>
                <a:gd name="T39" fmla="*/ 1546 h 1549"/>
                <a:gd name="T40" fmla="*/ 545 w 630"/>
                <a:gd name="T41" fmla="*/ 1549 h 1549"/>
                <a:gd name="T42" fmla="*/ 434 w 630"/>
                <a:gd name="T43" fmla="*/ 1549 h 1549"/>
                <a:gd name="T44" fmla="*/ 412 w 630"/>
                <a:gd name="T45" fmla="*/ 1546 h 1549"/>
                <a:gd name="T46" fmla="*/ 391 w 630"/>
                <a:gd name="T47" fmla="*/ 1537 h 1549"/>
                <a:gd name="T48" fmla="*/ 374 w 630"/>
                <a:gd name="T49" fmla="*/ 1525 h 1549"/>
                <a:gd name="T50" fmla="*/ 361 w 630"/>
                <a:gd name="T51" fmla="*/ 1507 h 1549"/>
                <a:gd name="T52" fmla="*/ 353 w 630"/>
                <a:gd name="T53" fmla="*/ 1487 h 1549"/>
                <a:gd name="T54" fmla="*/ 350 w 630"/>
                <a:gd name="T55" fmla="*/ 1464 h 1549"/>
                <a:gd name="T56" fmla="*/ 350 w 630"/>
                <a:gd name="T57" fmla="*/ 392 h 1549"/>
                <a:gd name="T58" fmla="*/ 347 w 630"/>
                <a:gd name="T59" fmla="*/ 366 h 1549"/>
                <a:gd name="T60" fmla="*/ 339 w 630"/>
                <a:gd name="T61" fmla="*/ 342 h 1549"/>
                <a:gd name="T62" fmla="*/ 325 w 630"/>
                <a:gd name="T63" fmla="*/ 322 h 1549"/>
                <a:gd name="T64" fmla="*/ 308 w 630"/>
                <a:gd name="T65" fmla="*/ 305 h 1549"/>
                <a:gd name="T66" fmla="*/ 288 w 630"/>
                <a:gd name="T67" fmla="*/ 292 h 1549"/>
                <a:gd name="T68" fmla="*/ 263 w 630"/>
                <a:gd name="T69" fmla="*/ 283 h 1549"/>
                <a:gd name="T70" fmla="*/ 238 w 630"/>
                <a:gd name="T71" fmla="*/ 280 h 1549"/>
                <a:gd name="T72" fmla="*/ 85 w 630"/>
                <a:gd name="T73" fmla="*/ 280 h 1549"/>
                <a:gd name="T74" fmla="*/ 63 w 630"/>
                <a:gd name="T75" fmla="*/ 277 h 1549"/>
                <a:gd name="T76" fmla="*/ 42 w 630"/>
                <a:gd name="T77" fmla="*/ 268 h 1549"/>
                <a:gd name="T78" fmla="*/ 26 w 630"/>
                <a:gd name="T79" fmla="*/ 255 h 1549"/>
                <a:gd name="T80" fmla="*/ 13 w 630"/>
                <a:gd name="T81" fmla="*/ 239 h 1549"/>
                <a:gd name="T82" fmla="*/ 4 w 630"/>
                <a:gd name="T83" fmla="*/ 218 h 1549"/>
                <a:gd name="T84" fmla="*/ 0 w 630"/>
                <a:gd name="T85" fmla="*/ 196 h 1549"/>
                <a:gd name="T86" fmla="*/ 0 w 630"/>
                <a:gd name="T87" fmla="*/ 84 h 1549"/>
                <a:gd name="T88" fmla="*/ 4 w 630"/>
                <a:gd name="T89" fmla="*/ 61 h 1549"/>
                <a:gd name="T90" fmla="*/ 13 w 630"/>
                <a:gd name="T91" fmla="*/ 42 h 1549"/>
                <a:gd name="T92" fmla="*/ 26 w 630"/>
                <a:gd name="T93" fmla="*/ 25 h 1549"/>
                <a:gd name="T94" fmla="*/ 42 w 630"/>
                <a:gd name="T95" fmla="*/ 12 h 1549"/>
                <a:gd name="T96" fmla="*/ 63 w 630"/>
                <a:gd name="T97" fmla="*/ 3 h 1549"/>
                <a:gd name="T98" fmla="*/ 85 w 630"/>
                <a:gd name="T99" fmla="*/ 0 h 1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30" h="1549">
                  <a:moveTo>
                    <a:pt x="85" y="0"/>
                  </a:moveTo>
                  <a:lnTo>
                    <a:pt x="294" y="0"/>
                  </a:lnTo>
                  <a:lnTo>
                    <a:pt x="340" y="3"/>
                  </a:lnTo>
                  <a:lnTo>
                    <a:pt x="383" y="13"/>
                  </a:lnTo>
                  <a:lnTo>
                    <a:pt x="424" y="27"/>
                  </a:lnTo>
                  <a:lnTo>
                    <a:pt x="464" y="46"/>
                  </a:lnTo>
                  <a:lnTo>
                    <a:pt x="499" y="71"/>
                  </a:lnTo>
                  <a:lnTo>
                    <a:pt x="531" y="98"/>
                  </a:lnTo>
                  <a:lnTo>
                    <a:pt x="559" y="131"/>
                  </a:lnTo>
                  <a:lnTo>
                    <a:pt x="584" y="166"/>
                  </a:lnTo>
                  <a:lnTo>
                    <a:pt x="603" y="205"/>
                  </a:lnTo>
                  <a:lnTo>
                    <a:pt x="617" y="247"/>
                  </a:lnTo>
                  <a:lnTo>
                    <a:pt x="627" y="291"/>
                  </a:lnTo>
                  <a:lnTo>
                    <a:pt x="630" y="336"/>
                  </a:lnTo>
                  <a:lnTo>
                    <a:pt x="630" y="1464"/>
                  </a:lnTo>
                  <a:lnTo>
                    <a:pt x="627" y="1487"/>
                  </a:lnTo>
                  <a:lnTo>
                    <a:pt x="619" y="1507"/>
                  </a:lnTo>
                  <a:lnTo>
                    <a:pt x="605" y="1525"/>
                  </a:lnTo>
                  <a:lnTo>
                    <a:pt x="588" y="1537"/>
                  </a:lnTo>
                  <a:lnTo>
                    <a:pt x="568" y="1546"/>
                  </a:lnTo>
                  <a:lnTo>
                    <a:pt x="545" y="1549"/>
                  </a:lnTo>
                  <a:lnTo>
                    <a:pt x="434" y="1549"/>
                  </a:lnTo>
                  <a:lnTo>
                    <a:pt x="412" y="1546"/>
                  </a:lnTo>
                  <a:lnTo>
                    <a:pt x="391" y="1537"/>
                  </a:lnTo>
                  <a:lnTo>
                    <a:pt x="374" y="1525"/>
                  </a:lnTo>
                  <a:lnTo>
                    <a:pt x="361" y="1507"/>
                  </a:lnTo>
                  <a:lnTo>
                    <a:pt x="353" y="1487"/>
                  </a:lnTo>
                  <a:lnTo>
                    <a:pt x="350" y="1464"/>
                  </a:lnTo>
                  <a:lnTo>
                    <a:pt x="350" y="392"/>
                  </a:lnTo>
                  <a:lnTo>
                    <a:pt x="347" y="366"/>
                  </a:lnTo>
                  <a:lnTo>
                    <a:pt x="339" y="342"/>
                  </a:lnTo>
                  <a:lnTo>
                    <a:pt x="325" y="322"/>
                  </a:lnTo>
                  <a:lnTo>
                    <a:pt x="308" y="305"/>
                  </a:lnTo>
                  <a:lnTo>
                    <a:pt x="288" y="292"/>
                  </a:lnTo>
                  <a:lnTo>
                    <a:pt x="263" y="283"/>
                  </a:lnTo>
                  <a:lnTo>
                    <a:pt x="238" y="280"/>
                  </a:lnTo>
                  <a:lnTo>
                    <a:pt x="85" y="280"/>
                  </a:lnTo>
                  <a:lnTo>
                    <a:pt x="63" y="277"/>
                  </a:lnTo>
                  <a:lnTo>
                    <a:pt x="42" y="268"/>
                  </a:lnTo>
                  <a:lnTo>
                    <a:pt x="26" y="255"/>
                  </a:lnTo>
                  <a:lnTo>
                    <a:pt x="13" y="239"/>
                  </a:lnTo>
                  <a:lnTo>
                    <a:pt x="4" y="218"/>
                  </a:lnTo>
                  <a:lnTo>
                    <a:pt x="0" y="196"/>
                  </a:lnTo>
                  <a:lnTo>
                    <a:pt x="0" y="84"/>
                  </a:lnTo>
                  <a:lnTo>
                    <a:pt x="4" y="61"/>
                  </a:lnTo>
                  <a:lnTo>
                    <a:pt x="13" y="42"/>
                  </a:lnTo>
                  <a:lnTo>
                    <a:pt x="26" y="25"/>
                  </a:lnTo>
                  <a:lnTo>
                    <a:pt x="42" y="12"/>
                  </a:lnTo>
                  <a:lnTo>
                    <a:pt x="63" y="3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0" name="Freeform 109">
              <a:extLst>
                <a:ext uri="{FF2B5EF4-FFF2-40B4-BE49-F238E27FC236}">
                  <a16:creationId xmlns:a16="http://schemas.microsoft.com/office/drawing/2014/main" id="{065F0901-0AFB-4976-83E5-3773B1CF3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3" y="1752"/>
              <a:ext cx="41" cy="40"/>
            </a:xfrm>
            <a:custGeom>
              <a:avLst/>
              <a:gdLst>
                <a:gd name="T0" fmla="*/ 83 w 287"/>
                <a:gd name="T1" fmla="*/ 0 h 280"/>
                <a:gd name="T2" fmla="*/ 204 w 287"/>
                <a:gd name="T3" fmla="*/ 0 h 280"/>
                <a:gd name="T4" fmla="*/ 226 w 287"/>
                <a:gd name="T5" fmla="*/ 3 h 280"/>
                <a:gd name="T6" fmla="*/ 246 w 287"/>
                <a:gd name="T7" fmla="*/ 11 h 280"/>
                <a:gd name="T8" fmla="*/ 263 w 287"/>
                <a:gd name="T9" fmla="*/ 24 h 280"/>
                <a:gd name="T10" fmla="*/ 276 w 287"/>
                <a:gd name="T11" fmla="*/ 41 h 280"/>
                <a:gd name="T12" fmla="*/ 284 w 287"/>
                <a:gd name="T13" fmla="*/ 62 h 280"/>
                <a:gd name="T14" fmla="*/ 287 w 287"/>
                <a:gd name="T15" fmla="*/ 84 h 280"/>
                <a:gd name="T16" fmla="*/ 287 w 287"/>
                <a:gd name="T17" fmla="*/ 195 h 280"/>
                <a:gd name="T18" fmla="*/ 284 w 287"/>
                <a:gd name="T19" fmla="*/ 217 h 280"/>
                <a:gd name="T20" fmla="*/ 276 w 287"/>
                <a:gd name="T21" fmla="*/ 238 h 280"/>
                <a:gd name="T22" fmla="*/ 263 w 287"/>
                <a:gd name="T23" fmla="*/ 255 h 280"/>
                <a:gd name="T24" fmla="*/ 246 w 287"/>
                <a:gd name="T25" fmla="*/ 268 h 280"/>
                <a:gd name="T26" fmla="*/ 226 w 287"/>
                <a:gd name="T27" fmla="*/ 276 h 280"/>
                <a:gd name="T28" fmla="*/ 204 w 287"/>
                <a:gd name="T29" fmla="*/ 280 h 280"/>
                <a:gd name="T30" fmla="*/ 83 w 287"/>
                <a:gd name="T31" fmla="*/ 280 h 280"/>
                <a:gd name="T32" fmla="*/ 62 w 287"/>
                <a:gd name="T33" fmla="*/ 276 h 280"/>
                <a:gd name="T34" fmla="*/ 42 w 287"/>
                <a:gd name="T35" fmla="*/ 268 h 280"/>
                <a:gd name="T36" fmla="*/ 24 w 287"/>
                <a:gd name="T37" fmla="*/ 255 h 280"/>
                <a:gd name="T38" fmla="*/ 11 w 287"/>
                <a:gd name="T39" fmla="*/ 238 h 280"/>
                <a:gd name="T40" fmla="*/ 3 w 287"/>
                <a:gd name="T41" fmla="*/ 217 h 280"/>
                <a:gd name="T42" fmla="*/ 0 w 287"/>
                <a:gd name="T43" fmla="*/ 195 h 280"/>
                <a:gd name="T44" fmla="*/ 0 w 287"/>
                <a:gd name="T45" fmla="*/ 84 h 280"/>
                <a:gd name="T46" fmla="*/ 3 w 287"/>
                <a:gd name="T47" fmla="*/ 62 h 280"/>
                <a:gd name="T48" fmla="*/ 11 w 287"/>
                <a:gd name="T49" fmla="*/ 41 h 280"/>
                <a:gd name="T50" fmla="*/ 24 w 287"/>
                <a:gd name="T51" fmla="*/ 24 h 280"/>
                <a:gd name="T52" fmla="*/ 42 w 287"/>
                <a:gd name="T53" fmla="*/ 11 h 280"/>
                <a:gd name="T54" fmla="*/ 62 w 287"/>
                <a:gd name="T55" fmla="*/ 3 h 280"/>
                <a:gd name="T56" fmla="*/ 83 w 287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" h="280">
                  <a:moveTo>
                    <a:pt x="83" y="0"/>
                  </a:moveTo>
                  <a:lnTo>
                    <a:pt x="204" y="0"/>
                  </a:lnTo>
                  <a:lnTo>
                    <a:pt x="226" y="3"/>
                  </a:lnTo>
                  <a:lnTo>
                    <a:pt x="246" y="11"/>
                  </a:lnTo>
                  <a:lnTo>
                    <a:pt x="263" y="24"/>
                  </a:lnTo>
                  <a:lnTo>
                    <a:pt x="276" y="41"/>
                  </a:lnTo>
                  <a:lnTo>
                    <a:pt x="284" y="62"/>
                  </a:lnTo>
                  <a:lnTo>
                    <a:pt x="287" y="84"/>
                  </a:lnTo>
                  <a:lnTo>
                    <a:pt x="287" y="195"/>
                  </a:lnTo>
                  <a:lnTo>
                    <a:pt x="284" y="217"/>
                  </a:lnTo>
                  <a:lnTo>
                    <a:pt x="276" y="238"/>
                  </a:lnTo>
                  <a:lnTo>
                    <a:pt x="263" y="255"/>
                  </a:lnTo>
                  <a:lnTo>
                    <a:pt x="246" y="268"/>
                  </a:lnTo>
                  <a:lnTo>
                    <a:pt x="226" y="276"/>
                  </a:lnTo>
                  <a:lnTo>
                    <a:pt x="204" y="280"/>
                  </a:lnTo>
                  <a:lnTo>
                    <a:pt x="83" y="280"/>
                  </a:lnTo>
                  <a:lnTo>
                    <a:pt x="62" y="276"/>
                  </a:lnTo>
                  <a:lnTo>
                    <a:pt x="42" y="268"/>
                  </a:lnTo>
                  <a:lnTo>
                    <a:pt x="24" y="255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4"/>
                  </a:lnTo>
                  <a:lnTo>
                    <a:pt x="3" y="62"/>
                  </a:lnTo>
                  <a:lnTo>
                    <a:pt x="11" y="41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3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3" name="Rectángulo 2">
            <a:extLst>
              <a:ext uri="{FF2B5EF4-FFF2-40B4-BE49-F238E27FC236}">
                <a16:creationId xmlns:a16="http://schemas.microsoft.com/office/drawing/2014/main" id="{D626B160-8BF4-4D9B-B44A-888FB77F48BF}"/>
              </a:ext>
            </a:extLst>
          </p:cNvPr>
          <p:cNvSpPr/>
          <p:nvPr/>
        </p:nvSpPr>
        <p:spPr>
          <a:xfrm>
            <a:off x="2656063" y="3309924"/>
            <a:ext cx="35459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17" lvl="1" indent="0" algn="just" defTabSz="609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CO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Facilitar la conexiones estratégicas entre empresas productoras de insumos y servicios y las empresas de la Plataforma </a:t>
            </a:r>
            <a:r>
              <a:rPr lang="es-CO" sz="1600" dirty="0" err="1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Cluster</a:t>
            </a:r>
            <a:endParaRPr lang="es-CO" sz="16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1" name="Imagen 90" descr="Imagen que contiene electrónica, cd&#10;&#10;Descripción generada automáticamente">
            <a:extLst>
              <a:ext uri="{FF2B5EF4-FFF2-40B4-BE49-F238E27FC236}">
                <a16:creationId xmlns:a16="http://schemas.microsoft.com/office/drawing/2014/main" id="{16128FD6-1AB1-4557-9BA4-C161088F42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521583" y="3214609"/>
            <a:ext cx="1929618" cy="1447213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8C081BB6-4932-4531-91D3-EC2B306AB046}"/>
              </a:ext>
            </a:extLst>
          </p:cNvPr>
          <p:cNvSpPr/>
          <p:nvPr/>
        </p:nvSpPr>
        <p:spPr>
          <a:xfrm>
            <a:off x="2656064" y="2633114"/>
            <a:ext cx="32768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b="1" i="1" dirty="0">
                <a:solidFill>
                  <a:schemeClr val="accent1"/>
                </a:solidFill>
                <a:latin typeface="Calibri bold italic" panose="020F07020304040A0204" pitchFamily="34" charset="0"/>
                <a:cs typeface="Calibri bold italic" panose="020F07020304040A0204" pitchFamily="34" charset="0"/>
              </a:rPr>
              <a:t>Feria especializada de insumos y servicios para los </a:t>
            </a:r>
            <a:r>
              <a:rPr lang="es-CO" altLang="es-CO" b="1" i="1" dirty="0" err="1">
                <a:solidFill>
                  <a:schemeClr val="accent1"/>
                </a:solidFill>
                <a:latin typeface="Calibri bold italic" panose="020F07020304040A0204" pitchFamily="34" charset="0"/>
                <a:cs typeface="Calibri bold italic" panose="020F07020304040A0204" pitchFamily="34" charset="0"/>
              </a:rPr>
              <a:t>clusters</a:t>
            </a:r>
            <a:endParaRPr lang="es-CO" altLang="es-CO" b="1" i="1" dirty="0">
              <a:solidFill>
                <a:schemeClr val="accent1"/>
              </a:solidFill>
              <a:latin typeface="Calibri bold italic" panose="020F07020304040A0204" pitchFamily="34" charset="0"/>
              <a:cs typeface="Calibri bold italic" panose="020F07020304040A0204" pitchFamily="34" charset="0"/>
            </a:endParaRPr>
          </a:p>
        </p:txBody>
      </p:sp>
      <p:sp>
        <p:nvSpPr>
          <p:cNvPr id="92" name="Text Box 2">
            <a:extLst>
              <a:ext uri="{FF2B5EF4-FFF2-40B4-BE49-F238E27FC236}">
                <a16:creationId xmlns:a16="http://schemas.microsoft.com/office/drawing/2014/main" id="{E30D1D3A-79EB-49A2-B0BB-1805B3A55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6057" y="1754976"/>
            <a:ext cx="496038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O" dirty="0">
                <a:solidFill>
                  <a:srgbClr val="FF0353"/>
                </a:solidFill>
                <a:latin typeface="AmpleSoft-Bold"/>
                <a:ea typeface="+mn-ea"/>
              </a:rPr>
              <a:t>Narrativa Regional de Competitividad e Innovación</a:t>
            </a:r>
          </a:p>
        </p:txBody>
      </p:sp>
      <p:sp>
        <p:nvSpPr>
          <p:cNvPr id="93" name="object 4">
            <a:extLst>
              <a:ext uri="{FF2B5EF4-FFF2-40B4-BE49-F238E27FC236}">
                <a16:creationId xmlns:a16="http://schemas.microsoft.com/office/drawing/2014/main" id="{DEE3389D-5F83-47DC-892B-A27E7DE36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6058" y="2611222"/>
            <a:ext cx="426026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000" dirty="0">
                <a:solidFill>
                  <a:schemeClr val="accent1"/>
                </a:solidFill>
                <a:latin typeface="AmpleSoft-Bold"/>
                <a:cs typeface="Calibri" panose="020F0502020204030204" pitchFamily="34" charset="0"/>
              </a:rPr>
              <a:t>Proyectos de Competitividad Regional</a:t>
            </a:r>
          </a:p>
        </p:txBody>
      </p:sp>
      <p:sp>
        <p:nvSpPr>
          <p:cNvPr id="94" name="Text Box 2">
            <a:extLst>
              <a:ext uri="{FF2B5EF4-FFF2-40B4-BE49-F238E27FC236}">
                <a16:creationId xmlns:a16="http://schemas.microsoft.com/office/drawing/2014/main" id="{EE6AD5BE-C184-485C-97DA-D686CF392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5216" y="4875756"/>
            <a:ext cx="3818060" cy="995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1588" lvl="1" indent="0">
              <a:buClr>
                <a:srgbClr val="FF0353"/>
              </a:buClr>
              <a:buSzPct val="50000"/>
              <a:defRPr/>
            </a:pPr>
            <a:r>
              <a:rPr lang="es-CO" sz="2133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2</a:t>
            </a:r>
            <a:r>
              <a:rPr lang="es-CO" sz="1800" b="1" dirty="0">
                <a:solidFill>
                  <a:srgbClr val="E20A6D"/>
                </a:solidFill>
                <a:latin typeface="AmpleSoft-Bold"/>
                <a:cs typeface="Calibri" panose="020F0502020204030204" pitchFamily="34" charset="0"/>
              </a:rPr>
              <a:t> </a:t>
            </a:r>
            <a:r>
              <a:rPr lang="es-CO" sz="1600" dirty="0">
                <a:solidFill>
                  <a:srgbClr val="253D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Proyectos de Competitividad Regional </a:t>
            </a:r>
          </a:p>
          <a:p>
            <a:pPr marL="1588" lvl="1" indent="0">
              <a:buClr>
                <a:srgbClr val="FF0353"/>
              </a:buClr>
              <a:buSzPct val="50000"/>
              <a:defRPr/>
            </a:pPr>
            <a:r>
              <a:rPr lang="es-CO" sz="2133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1</a:t>
            </a:r>
            <a:r>
              <a:rPr lang="es-CO" sz="1800" b="1" dirty="0">
                <a:solidFill>
                  <a:srgbClr val="E20A6D"/>
                </a:solidFill>
                <a:latin typeface="AmpleSoft-Bold"/>
                <a:cs typeface="Calibri" panose="020F0502020204030204" pitchFamily="34" charset="0"/>
              </a:rPr>
              <a:t> </a:t>
            </a:r>
            <a:r>
              <a:rPr lang="es-CO" sz="1600" dirty="0">
                <a:solidFill>
                  <a:srgbClr val="253D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Departamental de Competitividad e Innovación (Seguimiento y Actualización)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C96FA69-402F-445B-8231-60E09FAB2E60}"/>
              </a:ext>
            </a:extLst>
          </p:cNvPr>
          <p:cNvSpPr/>
          <p:nvPr/>
        </p:nvSpPr>
        <p:spPr>
          <a:xfrm>
            <a:off x="6446057" y="3285482"/>
            <a:ext cx="42602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17" lvl="1" indent="0" algn="just" defTabSz="609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ES_tradnl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Estructurar, ejecutar y hacer seguimiento a  proyectos que contribuyan al cierre de las brechas de competitividad identificadas en la región </a:t>
            </a:r>
          </a:p>
        </p:txBody>
      </p:sp>
      <p:grpSp>
        <p:nvGrpSpPr>
          <p:cNvPr id="95" name="Group 155">
            <a:extLst>
              <a:ext uri="{FF2B5EF4-FFF2-40B4-BE49-F238E27FC236}">
                <a16:creationId xmlns:a16="http://schemas.microsoft.com/office/drawing/2014/main" id="{2667EE96-90E8-4C4F-ADBD-99006BAF547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730419" y="5884039"/>
            <a:ext cx="281095" cy="281095"/>
            <a:chOff x="3291" y="2116"/>
            <a:chExt cx="480" cy="480"/>
          </a:xfrm>
          <a:solidFill>
            <a:schemeClr val="accent5"/>
          </a:solidFill>
        </p:grpSpPr>
        <p:sp>
          <p:nvSpPr>
            <p:cNvPr id="96" name="Freeform 157">
              <a:extLst>
                <a:ext uri="{FF2B5EF4-FFF2-40B4-BE49-F238E27FC236}">
                  <a16:creationId xmlns:a16="http://schemas.microsoft.com/office/drawing/2014/main" id="{214BA4E5-7135-41CB-AAA9-8CAAF7EA7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Freeform 158">
              <a:extLst>
                <a:ext uri="{FF2B5EF4-FFF2-40B4-BE49-F238E27FC236}">
                  <a16:creationId xmlns:a16="http://schemas.microsoft.com/office/drawing/2014/main" id="{DAEBB5F8-0378-4505-A88B-F3623A2E01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8" name="Rectángulo 97">
            <a:extLst>
              <a:ext uri="{FF2B5EF4-FFF2-40B4-BE49-F238E27FC236}">
                <a16:creationId xmlns:a16="http://schemas.microsoft.com/office/drawing/2014/main" id="{6DCEEE56-EE86-4B55-85B5-55D895941627}"/>
              </a:ext>
            </a:extLst>
          </p:cNvPr>
          <p:cNvSpPr/>
          <p:nvPr/>
        </p:nvSpPr>
        <p:spPr>
          <a:xfrm>
            <a:off x="6996039" y="5861527"/>
            <a:ext cx="22449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$105,0 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grpSp>
        <p:nvGrpSpPr>
          <p:cNvPr id="99" name="Group 140">
            <a:extLst>
              <a:ext uri="{FF2B5EF4-FFF2-40B4-BE49-F238E27FC236}">
                <a16:creationId xmlns:a16="http://schemas.microsoft.com/office/drawing/2014/main" id="{5425695A-2234-4846-B978-AF365A8179F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081884" y="4328934"/>
            <a:ext cx="442362" cy="603221"/>
            <a:chOff x="4188" y="2071"/>
            <a:chExt cx="352" cy="480"/>
          </a:xfrm>
          <a:solidFill>
            <a:srgbClr val="FF0353"/>
          </a:solidFill>
        </p:grpSpPr>
        <p:sp>
          <p:nvSpPr>
            <p:cNvPr id="100" name="Freeform 142">
              <a:extLst>
                <a:ext uri="{FF2B5EF4-FFF2-40B4-BE49-F238E27FC236}">
                  <a16:creationId xmlns:a16="http://schemas.microsoft.com/office/drawing/2014/main" id="{989BBEAC-25DB-4953-B1F8-360D1AE9E5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88" y="2071"/>
              <a:ext cx="352" cy="480"/>
            </a:xfrm>
            <a:custGeom>
              <a:avLst/>
              <a:gdLst>
                <a:gd name="T0" fmla="*/ 1639 w 2460"/>
                <a:gd name="T1" fmla="*/ 2467 h 3360"/>
                <a:gd name="T2" fmla="*/ 1625 w 2460"/>
                <a:gd name="T3" fmla="*/ 2481 h 3360"/>
                <a:gd name="T4" fmla="*/ 1623 w 2460"/>
                <a:gd name="T5" fmla="*/ 2977 h 3360"/>
                <a:gd name="T6" fmla="*/ 1631 w 2460"/>
                <a:gd name="T7" fmla="*/ 2998 h 3360"/>
                <a:gd name="T8" fmla="*/ 1650 w 2460"/>
                <a:gd name="T9" fmla="*/ 3006 h 3360"/>
                <a:gd name="T10" fmla="*/ 1671 w 2460"/>
                <a:gd name="T11" fmla="*/ 2997 h 3360"/>
                <a:gd name="T12" fmla="*/ 2141 w 2460"/>
                <a:gd name="T13" fmla="*/ 2503 h 3360"/>
                <a:gd name="T14" fmla="*/ 2140 w 2460"/>
                <a:gd name="T15" fmla="*/ 2481 h 3360"/>
                <a:gd name="T16" fmla="*/ 2126 w 2460"/>
                <a:gd name="T17" fmla="*/ 2467 h 3360"/>
                <a:gd name="T18" fmla="*/ 1650 w 2460"/>
                <a:gd name="T19" fmla="*/ 2465 h 3360"/>
                <a:gd name="T20" fmla="*/ 341 w 2460"/>
                <a:gd name="T21" fmla="*/ 283 h 3360"/>
                <a:gd name="T22" fmla="*/ 304 w 2460"/>
                <a:gd name="T23" fmla="*/ 304 h 3360"/>
                <a:gd name="T24" fmla="*/ 283 w 2460"/>
                <a:gd name="T25" fmla="*/ 342 h 3360"/>
                <a:gd name="T26" fmla="*/ 280 w 2460"/>
                <a:gd name="T27" fmla="*/ 2997 h 3360"/>
                <a:gd name="T28" fmla="*/ 291 w 2460"/>
                <a:gd name="T29" fmla="*/ 3038 h 3360"/>
                <a:gd name="T30" fmla="*/ 322 w 2460"/>
                <a:gd name="T31" fmla="*/ 3069 h 3360"/>
                <a:gd name="T32" fmla="*/ 364 w 2460"/>
                <a:gd name="T33" fmla="*/ 3080 h 3360"/>
                <a:gd name="T34" fmla="*/ 1281 w 2460"/>
                <a:gd name="T35" fmla="*/ 3077 h 3360"/>
                <a:gd name="T36" fmla="*/ 1319 w 2460"/>
                <a:gd name="T37" fmla="*/ 3056 h 3360"/>
                <a:gd name="T38" fmla="*/ 1340 w 2460"/>
                <a:gd name="T39" fmla="*/ 3019 h 3360"/>
                <a:gd name="T40" fmla="*/ 1343 w 2460"/>
                <a:gd name="T41" fmla="*/ 2269 h 3360"/>
                <a:gd name="T42" fmla="*/ 1354 w 2460"/>
                <a:gd name="T43" fmla="*/ 2227 h 3360"/>
                <a:gd name="T44" fmla="*/ 1385 w 2460"/>
                <a:gd name="T45" fmla="*/ 2196 h 3360"/>
                <a:gd name="T46" fmla="*/ 1426 w 2460"/>
                <a:gd name="T47" fmla="*/ 2185 h 3360"/>
                <a:gd name="T48" fmla="*/ 2118 w 2460"/>
                <a:gd name="T49" fmla="*/ 2182 h 3360"/>
                <a:gd name="T50" fmla="*/ 2156 w 2460"/>
                <a:gd name="T51" fmla="*/ 2161 h 3360"/>
                <a:gd name="T52" fmla="*/ 2177 w 2460"/>
                <a:gd name="T53" fmla="*/ 2123 h 3360"/>
                <a:gd name="T54" fmla="*/ 2176 w 2460"/>
                <a:gd name="T55" fmla="*/ 366 h 3360"/>
                <a:gd name="T56" fmla="*/ 2164 w 2460"/>
                <a:gd name="T57" fmla="*/ 324 h 3360"/>
                <a:gd name="T58" fmla="*/ 2134 w 2460"/>
                <a:gd name="T59" fmla="*/ 293 h 3360"/>
                <a:gd name="T60" fmla="*/ 2091 w 2460"/>
                <a:gd name="T61" fmla="*/ 282 h 3360"/>
                <a:gd name="T62" fmla="*/ 168 w 2460"/>
                <a:gd name="T63" fmla="*/ 0 h 3360"/>
                <a:gd name="T64" fmla="*/ 2317 w 2460"/>
                <a:gd name="T65" fmla="*/ 5 h 3360"/>
                <a:gd name="T66" fmla="*/ 2371 w 2460"/>
                <a:gd name="T67" fmla="*/ 25 h 3360"/>
                <a:gd name="T68" fmla="*/ 2415 w 2460"/>
                <a:gd name="T69" fmla="*/ 62 h 3360"/>
                <a:gd name="T70" fmla="*/ 2445 w 2460"/>
                <a:gd name="T71" fmla="*/ 112 h 3360"/>
                <a:gd name="T72" fmla="*/ 2455 w 2460"/>
                <a:gd name="T73" fmla="*/ 170 h 3360"/>
                <a:gd name="T74" fmla="*/ 2458 w 2460"/>
                <a:gd name="T75" fmla="*/ 2484 h 3360"/>
                <a:gd name="T76" fmla="*/ 2437 w 2460"/>
                <a:gd name="T77" fmla="*/ 2567 h 3360"/>
                <a:gd name="T78" fmla="*/ 2395 w 2460"/>
                <a:gd name="T79" fmla="*/ 2641 h 3360"/>
                <a:gd name="T80" fmla="*/ 1809 w 2460"/>
                <a:gd name="T81" fmla="*/ 3256 h 3360"/>
                <a:gd name="T82" fmla="*/ 1750 w 2460"/>
                <a:gd name="T83" fmla="*/ 3306 h 3360"/>
                <a:gd name="T84" fmla="*/ 1681 w 2460"/>
                <a:gd name="T85" fmla="*/ 3340 h 3360"/>
                <a:gd name="T86" fmla="*/ 1606 w 2460"/>
                <a:gd name="T87" fmla="*/ 3358 h 3360"/>
                <a:gd name="T88" fmla="*/ 168 w 2460"/>
                <a:gd name="T89" fmla="*/ 3360 h 3360"/>
                <a:gd name="T90" fmla="*/ 109 w 2460"/>
                <a:gd name="T91" fmla="*/ 3350 h 3360"/>
                <a:gd name="T92" fmla="*/ 60 w 2460"/>
                <a:gd name="T93" fmla="*/ 3320 h 3360"/>
                <a:gd name="T94" fmla="*/ 22 w 2460"/>
                <a:gd name="T95" fmla="*/ 3277 h 3360"/>
                <a:gd name="T96" fmla="*/ 3 w 2460"/>
                <a:gd name="T97" fmla="*/ 3223 h 3360"/>
                <a:gd name="T98" fmla="*/ 0 w 2460"/>
                <a:gd name="T99" fmla="*/ 168 h 3360"/>
                <a:gd name="T100" fmla="*/ 10 w 2460"/>
                <a:gd name="T101" fmla="*/ 109 h 3360"/>
                <a:gd name="T102" fmla="*/ 40 w 2460"/>
                <a:gd name="T103" fmla="*/ 60 h 3360"/>
                <a:gd name="T104" fmla="*/ 84 w 2460"/>
                <a:gd name="T105" fmla="*/ 22 h 3360"/>
                <a:gd name="T106" fmla="*/ 137 w 2460"/>
                <a:gd name="T107" fmla="*/ 3 h 3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60" h="3360">
                  <a:moveTo>
                    <a:pt x="1650" y="2465"/>
                  </a:moveTo>
                  <a:lnTo>
                    <a:pt x="1639" y="2467"/>
                  </a:lnTo>
                  <a:lnTo>
                    <a:pt x="1631" y="2473"/>
                  </a:lnTo>
                  <a:lnTo>
                    <a:pt x="1625" y="2481"/>
                  </a:lnTo>
                  <a:lnTo>
                    <a:pt x="1623" y="2493"/>
                  </a:lnTo>
                  <a:lnTo>
                    <a:pt x="1623" y="2977"/>
                  </a:lnTo>
                  <a:lnTo>
                    <a:pt x="1625" y="2988"/>
                  </a:lnTo>
                  <a:lnTo>
                    <a:pt x="1631" y="2998"/>
                  </a:lnTo>
                  <a:lnTo>
                    <a:pt x="1640" y="3004"/>
                  </a:lnTo>
                  <a:lnTo>
                    <a:pt x="1650" y="3006"/>
                  </a:lnTo>
                  <a:lnTo>
                    <a:pt x="1662" y="3004"/>
                  </a:lnTo>
                  <a:lnTo>
                    <a:pt x="1671" y="2997"/>
                  </a:lnTo>
                  <a:lnTo>
                    <a:pt x="2135" y="2512"/>
                  </a:lnTo>
                  <a:lnTo>
                    <a:pt x="2141" y="2503"/>
                  </a:lnTo>
                  <a:lnTo>
                    <a:pt x="2143" y="2491"/>
                  </a:lnTo>
                  <a:lnTo>
                    <a:pt x="2140" y="2481"/>
                  </a:lnTo>
                  <a:lnTo>
                    <a:pt x="2135" y="2473"/>
                  </a:lnTo>
                  <a:lnTo>
                    <a:pt x="2126" y="2467"/>
                  </a:lnTo>
                  <a:lnTo>
                    <a:pt x="2115" y="2465"/>
                  </a:lnTo>
                  <a:lnTo>
                    <a:pt x="1650" y="2465"/>
                  </a:lnTo>
                  <a:close/>
                  <a:moveTo>
                    <a:pt x="364" y="280"/>
                  </a:moveTo>
                  <a:lnTo>
                    <a:pt x="341" y="283"/>
                  </a:lnTo>
                  <a:lnTo>
                    <a:pt x="322" y="291"/>
                  </a:lnTo>
                  <a:lnTo>
                    <a:pt x="304" y="304"/>
                  </a:lnTo>
                  <a:lnTo>
                    <a:pt x="291" y="322"/>
                  </a:lnTo>
                  <a:lnTo>
                    <a:pt x="283" y="342"/>
                  </a:lnTo>
                  <a:lnTo>
                    <a:pt x="280" y="363"/>
                  </a:lnTo>
                  <a:lnTo>
                    <a:pt x="280" y="2997"/>
                  </a:lnTo>
                  <a:lnTo>
                    <a:pt x="283" y="3019"/>
                  </a:lnTo>
                  <a:lnTo>
                    <a:pt x="291" y="3038"/>
                  </a:lnTo>
                  <a:lnTo>
                    <a:pt x="304" y="3056"/>
                  </a:lnTo>
                  <a:lnTo>
                    <a:pt x="322" y="3069"/>
                  </a:lnTo>
                  <a:lnTo>
                    <a:pt x="341" y="3077"/>
                  </a:lnTo>
                  <a:lnTo>
                    <a:pt x="364" y="3080"/>
                  </a:lnTo>
                  <a:lnTo>
                    <a:pt x="1260" y="3080"/>
                  </a:lnTo>
                  <a:lnTo>
                    <a:pt x="1281" y="3077"/>
                  </a:lnTo>
                  <a:lnTo>
                    <a:pt x="1301" y="3069"/>
                  </a:lnTo>
                  <a:lnTo>
                    <a:pt x="1319" y="3056"/>
                  </a:lnTo>
                  <a:lnTo>
                    <a:pt x="1332" y="3038"/>
                  </a:lnTo>
                  <a:lnTo>
                    <a:pt x="1340" y="3019"/>
                  </a:lnTo>
                  <a:lnTo>
                    <a:pt x="1343" y="2997"/>
                  </a:lnTo>
                  <a:lnTo>
                    <a:pt x="1343" y="2269"/>
                  </a:lnTo>
                  <a:lnTo>
                    <a:pt x="1346" y="2246"/>
                  </a:lnTo>
                  <a:lnTo>
                    <a:pt x="1354" y="2227"/>
                  </a:lnTo>
                  <a:lnTo>
                    <a:pt x="1367" y="2209"/>
                  </a:lnTo>
                  <a:lnTo>
                    <a:pt x="1385" y="2196"/>
                  </a:lnTo>
                  <a:lnTo>
                    <a:pt x="1404" y="2188"/>
                  </a:lnTo>
                  <a:lnTo>
                    <a:pt x="1426" y="2185"/>
                  </a:lnTo>
                  <a:lnTo>
                    <a:pt x="2095" y="2185"/>
                  </a:lnTo>
                  <a:lnTo>
                    <a:pt x="2118" y="2182"/>
                  </a:lnTo>
                  <a:lnTo>
                    <a:pt x="2138" y="2174"/>
                  </a:lnTo>
                  <a:lnTo>
                    <a:pt x="2156" y="2161"/>
                  </a:lnTo>
                  <a:lnTo>
                    <a:pt x="2169" y="2143"/>
                  </a:lnTo>
                  <a:lnTo>
                    <a:pt x="2177" y="2123"/>
                  </a:lnTo>
                  <a:lnTo>
                    <a:pt x="2180" y="2101"/>
                  </a:lnTo>
                  <a:lnTo>
                    <a:pt x="2176" y="366"/>
                  </a:lnTo>
                  <a:lnTo>
                    <a:pt x="2173" y="343"/>
                  </a:lnTo>
                  <a:lnTo>
                    <a:pt x="2164" y="324"/>
                  </a:lnTo>
                  <a:lnTo>
                    <a:pt x="2151" y="306"/>
                  </a:lnTo>
                  <a:lnTo>
                    <a:pt x="2134" y="293"/>
                  </a:lnTo>
                  <a:lnTo>
                    <a:pt x="2114" y="285"/>
                  </a:lnTo>
                  <a:lnTo>
                    <a:pt x="2091" y="282"/>
                  </a:lnTo>
                  <a:lnTo>
                    <a:pt x="364" y="280"/>
                  </a:lnTo>
                  <a:close/>
                  <a:moveTo>
                    <a:pt x="168" y="0"/>
                  </a:moveTo>
                  <a:lnTo>
                    <a:pt x="2287" y="3"/>
                  </a:lnTo>
                  <a:lnTo>
                    <a:pt x="2317" y="5"/>
                  </a:lnTo>
                  <a:lnTo>
                    <a:pt x="2346" y="13"/>
                  </a:lnTo>
                  <a:lnTo>
                    <a:pt x="2371" y="25"/>
                  </a:lnTo>
                  <a:lnTo>
                    <a:pt x="2395" y="42"/>
                  </a:lnTo>
                  <a:lnTo>
                    <a:pt x="2415" y="62"/>
                  </a:lnTo>
                  <a:lnTo>
                    <a:pt x="2431" y="86"/>
                  </a:lnTo>
                  <a:lnTo>
                    <a:pt x="2445" y="112"/>
                  </a:lnTo>
                  <a:lnTo>
                    <a:pt x="2452" y="139"/>
                  </a:lnTo>
                  <a:lnTo>
                    <a:pt x="2455" y="170"/>
                  </a:lnTo>
                  <a:lnTo>
                    <a:pt x="2460" y="2442"/>
                  </a:lnTo>
                  <a:lnTo>
                    <a:pt x="2458" y="2484"/>
                  </a:lnTo>
                  <a:lnTo>
                    <a:pt x="2450" y="2526"/>
                  </a:lnTo>
                  <a:lnTo>
                    <a:pt x="2437" y="2567"/>
                  </a:lnTo>
                  <a:lnTo>
                    <a:pt x="2418" y="2606"/>
                  </a:lnTo>
                  <a:lnTo>
                    <a:pt x="2395" y="2641"/>
                  </a:lnTo>
                  <a:lnTo>
                    <a:pt x="2367" y="2675"/>
                  </a:lnTo>
                  <a:lnTo>
                    <a:pt x="1809" y="3256"/>
                  </a:lnTo>
                  <a:lnTo>
                    <a:pt x="1781" y="3283"/>
                  </a:lnTo>
                  <a:lnTo>
                    <a:pt x="1750" y="3306"/>
                  </a:lnTo>
                  <a:lnTo>
                    <a:pt x="1717" y="3325"/>
                  </a:lnTo>
                  <a:lnTo>
                    <a:pt x="1681" y="3340"/>
                  </a:lnTo>
                  <a:lnTo>
                    <a:pt x="1644" y="3351"/>
                  </a:lnTo>
                  <a:lnTo>
                    <a:pt x="1606" y="3358"/>
                  </a:lnTo>
                  <a:lnTo>
                    <a:pt x="1567" y="3360"/>
                  </a:lnTo>
                  <a:lnTo>
                    <a:pt x="168" y="3360"/>
                  </a:lnTo>
                  <a:lnTo>
                    <a:pt x="137" y="3357"/>
                  </a:lnTo>
                  <a:lnTo>
                    <a:pt x="109" y="3350"/>
                  </a:lnTo>
                  <a:lnTo>
                    <a:pt x="84" y="3337"/>
                  </a:lnTo>
                  <a:lnTo>
                    <a:pt x="60" y="3320"/>
                  </a:lnTo>
                  <a:lnTo>
                    <a:pt x="40" y="3300"/>
                  </a:lnTo>
                  <a:lnTo>
                    <a:pt x="22" y="3277"/>
                  </a:lnTo>
                  <a:lnTo>
                    <a:pt x="10" y="3251"/>
                  </a:lnTo>
                  <a:lnTo>
                    <a:pt x="3" y="3223"/>
                  </a:lnTo>
                  <a:lnTo>
                    <a:pt x="0" y="3192"/>
                  </a:lnTo>
                  <a:lnTo>
                    <a:pt x="0" y="168"/>
                  </a:lnTo>
                  <a:lnTo>
                    <a:pt x="3" y="137"/>
                  </a:lnTo>
                  <a:lnTo>
                    <a:pt x="10" y="109"/>
                  </a:lnTo>
                  <a:lnTo>
                    <a:pt x="22" y="83"/>
                  </a:lnTo>
                  <a:lnTo>
                    <a:pt x="40" y="60"/>
                  </a:lnTo>
                  <a:lnTo>
                    <a:pt x="60" y="40"/>
                  </a:lnTo>
                  <a:lnTo>
                    <a:pt x="84" y="22"/>
                  </a:lnTo>
                  <a:lnTo>
                    <a:pt x="109" y="10"/>
                  </a:lnTo>
                  <a:lnTo>
                    <a:pt x="137" y="3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1" name="Freeform 143">
              <a:extLst>
                <a:ext uri="{FF2B5EF4-FFF2-40B4-BE49-F238E27FC236}">
                  <a16:creationId xmlns:a16="http://schemas.microsoft.com/office/drawing/2014/main" id="{F26B0E74-CBBC-4226-8CD2-3441DF6062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167"/>
              <a:ext cx="208" cy="40"/>
            </a:xfrm>
            <a:custGeom>
              <a:avLst/>
              <a:gdLst>
                <a:gd name="T0" fmla="*/ 84 w 1454"/>
                <a:gd name="T1" fmla="*/ 0 h 280"/>
                <a:gd name="T2" fmla="*/ 1370 w 1454"/>
                <a:gd name="T3" fmla="*/ 0 h 280"/>
                <a:gd name="T4" fmla="*/ 1393 w 1454"/>
                <a:gd name="T5" fmla="*/ 3 h 280"/>
                <a:gd name="T6" fmla="*/ 1413 w 1454"/>
                <a:gd name="T7" fmla="*/ 11 h 280"/>
                <a:gd name="T8" fmla="*/ 1430 w 1454"/>
                <a:gd name="T9" fmla="*/ 24 h 280"/>
                <a:gd name="T10" fmla="*/ 1443 w 1454"/>
                <a:gd name="T11" fmla="*/ 42 h 280"/>
                <a:gd name="T12" fmla="*/ 1452 w 1454"/>
                <a:gd name="T13" fmla="*/ 62 h 280"/>
                <a:gd name="T14" fmla="*/ 1454 w 1454"/>
                <a:gd name="T15" fmla="*/ 84 h 280"/>
                <a:gd name="T16" fmla="*/ 1454 w 1454"/>
                <a:gd name="T17" fmla="*/ 196 h 280"/>
                <a:gd name="T18" fmla="*/ 1452 w 1454"/>
                <a:gd name="T19" fmla="*/ 218 h 280"/>
                <a:gd name="T20" fmla="*/ 1443 w 1454"/>
                <a:gd name="T21" fmla="*/ 238 h 280"/>
                <a:gd name="T22" fmla="*/ 1430 w 1454"/>
                <a:gd name="T23" fmla="*/ 256 h 280"/>
                <a:gd name="T24" fmla="*/ 1413 w 1454"/>
                <a:gd name="T25" fmla="*/ 269 h 280"/>
                <a:gd name="T26" fmla="*/ 1393 w 1454"/>
                <a:gd name="T27" fmla="*/ 277 h 280"/>
                <a:gd name="T28" fmla="*/ 1370 w 1454"/>
                <a:gd name="T29" fmla="*/ 280 h 280"/>
                <a:gd name="T30" fmla="*/ 84 w 1454"/>
                <a:gd name="T31" fmla="*/ 280 h 280"/>
                <a:gd name="T32" fmla="*/ 61 w 1454"/>
                <a:gd name="T33" fmla="*/ 277 h 280"/>
                <a:gd name="T34" fmla="*/ 41 w 1454"/>
                <a:gd name="T35" fmla="*/ 269 h 280"/>
                <a:gd name="T36" fmla="*/ 24 w 1454"/>
                <a:gd name="T37" fmla="*/ 256 h 280"/>
                <a:gd name="T38" fmla="*/ 11 w 1454"/>
                <a:gd name="T39" fmla="*/ 238 h 280"/>
                <a:gd name="T40" fmla="*/ 2 w 1454"/>
                <a:gd name="T41" fmla="*/ 218 h 280"/>
                <a:gd name="T42" fmla="*/ 0 w 1454"/>
                <a:gd name="T43" fmla="*/ 196 h 280"/>
                <a:gd name="T44" fmla="*/ 0 w 1454"/>
                <a:gd name="T45" fmla="*/ 84 h 280"/>
                <a:gd name="T46" fmla="*/ 2 w 1454"/>
                <a:gd name="T47" fmla="*/ 62 h 280"/>
                <a:gd name="T48" fmla="*/ 11 w 1454"/>
                <a:gd name="T49" fmla="*/ 42 h 280"/>
                <a:gd name="T50" fmla="*/ 24 w 1454"/>
                <a:gd name="T51" fmla="*/ 24 h 280"/>
                <a:gd name="T52" fmla="*/ 41 w 1454"/>
                <a:gd name="T53" fmla="*/ 11 h 280"/>
                <a:gd name="T54" fmla="*/ 61 w 1454"/>
                <a:gd name="T55" fmla="*/ 3 h 280"/>
                <a:gd name="T56" fmla="*/ 84 w 1454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54" h="280">
                  <a:moveTo>
                    <a:pt x="84" y="0"/>
                  </a:moveTo>
                  <a:lnTo>
                    <a:pt x="1370" y="0"/>
                  </a:lnTo>
                  <a:lnTo>
                    <a:pt x="1393" y="3"/>
                  </a:lnTo>
                  <a:lnTo>
                    <a:pt x="1413" y="11"/>
                  </a:lnTo>
                  <a:lnTo>
                    <a:pt x="1430" y="24"/>
                  </a:lnTo>
                  <a:lnTo>
                    <a:pt x="1443" y="42"/>
                  </a:lnTo>
                  <a:lnTo>
                    <a:pt x="1452" y="62"/>
                  </a:lnTo>
                  <a:lnTo>
                    <a:pt x="1454" y="84"/>
                  </a:lnTo>
                  <a:lnTo>
                    <a:pt x="1454" y="196"/>
                  </a:lnTo>
                  <a:lnTo>
                    <a:pt x="1452" y="218"/>
                  </a:lnTo>
                  <a:lnTo>
                    <a:pt x="1443" y="238"/>
                  </a:lnTo>
                  <a:lnTo>
                    <a:pt x="1430" y="256"/>
                  </a:lnTo>
                  <a:lnTo>
                    <a:pt x="1413" y="269"/>
                  </a:lnTo>
                  <a:lnTo>
                    <a:pt x="1393" y="277"/>
                  </a:lnTo>
                  <a:lnTo>
                    <a:pt x="1370" y="280"/>
                  </a:lnTo>
                  <a:lnTo>
                    <a:pt x="84" y="280"/>
                  </a:lnTo>
                  <a:lnTo>
                    <a:pt x="61" y="277"/>
                  </a:lnTo>
                  <a:lnTo>
                    <a:pt x="41" y="269"/>
                  </a:lnTo>
                  <a:lnTo>
                    <a:pt x="24" y="256"/>
                  </a:lnTo>
                  <a:lnTo>
                    <a:pt x="11" y="238"/>
                  </a:lnTo>
                  <a:lnTo>
                    <a:pt x="2" y="218"/>
                  </a:lnTo>
                  <a:lnTo>
                    <a:pt x="0" y="196"/>
                  </a:lnTo>
                  <a:lnTo>
                    <a:pt x="0" y="84"/>
                  </a:lnTo>
                  <a:lnTo>
                    <a:pt x="2" y="62"/>
                  </a:lnTo>
                  <a:lnTo>
                    <a:pt x="11" y="42"/>
                  </a:lnTo>
                  <a:lnTo>
                    <a:pt x="24" y="24"/>
                  </a:lnTo>
                  <a:lnTo>
                    <a:pt x="41" y="11"/>
                  </a:lnTo>
                  <a:lnTo>
                    <a:pt x="61" y="3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2" name="Freeform 144">
              <a:extLst>
                <a:ext uri="{FF2B5EF4-FFF2-40B4-BE49-F238E27FC236}">
                  <a16:creationId xmlns:a16="http://schemas.microsoft.com/office/drawing/2014/main" id="{B4EB22C5-4874-48D1-B133-ED96BC9BE4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239"/>
              <a:ext cx="208" cy="40"/>
            </a:xfrm>
            <a:custGeom>
              <a:avLst/>
              <a:gdLst>
                <a:gd name="T0" fmla="*/ 84 w 1454"/>
                <a:gd name="T1" fmla="*/ 0 h 279"/>
                <a:gd name="T2" fmla="*/ 1370 w 1454"/>
                <a:gd name="T3" fmla="*/ 0 h 279"/>
                <a:gd name="T4" fmla="*/ 1393 w 1454"/>
                <a:gd name="T5" fmla="*/ 3 h 279"/>
                <a:gd name="T6" fmla="*/ 1413 w 1454"/>
                <a:gd name="T7" fmla="*/ 11 h 279"/>
                <a:gd name="T8" fmla="*/ 1430 w 1454"/>
                <a:gd name="T9" fmla="*/ 24 h 279"/>
                <a:gd name="T10" fmla="*/ 1443 w 1454"/>
                <a:gd name="T11" fmla="*/ 41 h 279"/>
                <a:gd name="T12" fmla="*/ 1452 w 1454"/>
                <a:gd name="T13" fmla="*/ 61 h 279"/>
                <a:gd name="T14" fmla="*/ 1454 w 1454"/>
                <a:gd name="T15" fmla="*/ 84 h 279"/>
                <a:gd name="T16" fmla="*/ 1454 w 1454"/>
                <a:gd name="T17" fmla="*/ 196 h 279"/>
                <a:gd name="T18" fmla="*/ 1452 w 1454"/>
                <a:gd name="T19" fmla="*/ 218 h 279"/>
                <a:gd name="T20" fmla="*/ 1443 w 1454"/>
                <a:gd name="T21" fmla="*/ 238 h 279"/>
                <a:gd name="T22" fmla="*/ 1430 w 1454"/>
                <a:gd name="T23" fmla="*/ 255 h 279"/>
                <a:gd name="T24" fmla="*/ 1413 w 1454"/>
                <a:gd name="T25" fmla="*/ 268 h 279"/>
                <a:gd name="T26" fmla="*/ 1393 w 1454"/>
                <a:gd name="T27" fmla="*/ 277 h 279"/>
                <a:gd name="T28" fmla="*/ 1370 w 1454"/>
                <a:gd name="T29" fmla="*/ 279 h 279"/>
                <a:gd name="T30" fmla="*/ 84 w 1454"/>
                <a:gd name="T31" fmla="*/ 279 h 279"/>
                <a:gd name="T32" fmla="*/ 61 w 1454"/>
                <a:gd name="T33" fmla="*/ 277 h 279"/>
                <a:gd name="T34" fmla="*/ 41 w 1454"/>
                <a:gd name="T35" fmla="*/ 268 h 279"/>
                <a:gd name="T36" fmla="*/ 24 w 1454"/>
                <a:gd name="T37" fmla="*/ 255 h 279"/>
                <a:gd name="T38" fmla="*/ 11 w 1454"/>
                <a:gd name="T39" fmla="*/ 238 h 279"/>
                <a:gd name="T40" fmla="*/ 2 w 1454"/>
                <a:gd name="T41" fmla="*/ 218 h 279"/>
                <a:gd name="T42" fmla="*/ 0 w 1454"/>
                <a:gd name="T43" fmla="*/ 196 h 279"/>
                <a:gd name="T44" fmla="*/ 0 w 1454"/>
                <a:gd name="T45" fmla="*/ 84 h 279"/>
                <a:gd name="T46" fmla="*/ 2 w 1454"/>
                <a:gd name="T47" fmla="*/ 61 h 279"/>
                <a:gd name="T48" fmla="*/ 11 w 1454"/>
                <a:gd name="T49" fmla="*/ 41 h 279"/>
                <a:gd name="T50" fmla="*/ 24 w 1454"/>
                <a:gd name="T51" fmla="*/ 24 h 279"/>
                <a:gd name="T52" fmla="*/ 41 w 1454"/>
                <a:gd name="T53" fmla="*/ 11 h 279"/>
                <a:gd name="T54" fmla="*/ 61 w 1454"/>
                <a:gd name="T55" fmla="*/ 3 h 279"/>
                <a:gd name="T56" fmla="*/ 84 w 1454"/>
                <a:gd name="T57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54" h="279">
                  <a:moveTo>
                    <a:pt x="84" y="0"/>
                  </a:moveTo>
                  <a:lnTo>
                    <a:pt x="1370" y="0"/>
                  </a:lnTo>
                  <a:lnTo>
                    <a:pt x="1393" y="3"/>
                  </a:lnTo>
                  <a:lnTo>
                    <a:pt x="1413" y="11"/>
                  </a:lnTo>
                  <a:lnTo>
                    <a:pt x="1430" y="24"/>
                  </a:lnTo>
                  <a:lnTo>
                    <a:pt x="1443" y="41"/>
                  </a:lnTo>
                  <a:lnTo>
                    <a:pt x="1452" y="61"/>
                  </a:lnTo>
                  <a:lnTo>
                    <a:pt x="1454" y="84"/>
                  </a:lnTo>
                  <a:lnTo>
                    <a:pt x="1454" y="196"/>
                  </a:lnTo>
                  <a:lnTo>
                    <a:pt x="1452" y="218"/>
                  </a:lnTo>
                  <a:lnTo>
                    <a:pt x="1443" y="238"/>
                  </a:lnTo>
                  <a:lnTo>
                    <a:pt x="1430" y="255"/>
                  </a:lnTo>
                  <a:lnTo>
                    <a:pt x="1413" y="268"/>
                  </a:lnTo>
                  <a:lnTo>
                    <a:pt x="1393" y="277"/>
                  </a:lnTo>
                  <a:lnTo>
                    <a:pt x="1370" y="279"/>
                  </a:lnTo>
                  <a:lnTo>
                    <a:pt x="84" y="279"/>
                  </a:lnTo>
                  <a:lnTo>
                    <a:pt x="61" y="277"/>
                  </a:lnTo>
                  <a:lnTo>
                    <a:pt x="41" y="268"/>
                  </a:lnTo>
                  <a:lnTo>
                    <a:pt x="24" y="255"/>
                  </a:lnTo>
                  <a:lnTo>
                    <a:pt x="11" y="238"/>
                  </a:lnTo>
                  <a:lnTo>
                    <a:pt x="2" y="218"/>
                  </a:lnTo>
                  <a:lnTo>
                    <a:pt x="0" y="196"/>
                  </a:lnTo>
                  <a:lnTo>
                    <a:pt x="0" y="84"/>
                  </a:lnTo>
                  <a:lnTo>
                    <a:pt x="2" y="61"/>
                  </a:lnTo>
                  <a:lnTo>
                    <a:pt x="11" y="41"/>
                  </a:lnTo>
                  <a:lnTo>
                    <a:pt x="24" y="24"/>
                  </a:lnTo>
                  <a:lnTo>
                    <a:pt x="41" y="11"/>
                  </a:lnTo>
                  <a:lnTo>
                    <a:pt x="61" y="3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3" name="Freeform 145">
              <a:extLst>
                <a:ext uri="{FF2B5EF4-FFF2-40B4-BE49-F238E27FC236}">
                  <a16:creationId xmlns:a16="http://schemas.microsoft.com/office/drawing/2014/main" id="{F15FE8F5-A13A-4902-937C-64A82E14D8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11"/>
              <a:ext cx="208" cy="40"/>
            </a:xfrm>
            <a:custGeom>
              <a:avLst/>
              <a:gdLst>
                <a:gd name="T0" fmla="*/ 84 w 1454"/>
                <a:gd name="T1" fmla="*/ 0 h 280"/>
                <a:gd name="T2" fmla="*/ 1370 w 1454"/>
                <a:gd name="T3" fmla="*/ 0 h 280"/>
                <a:gd name="T4" fmla="*/ 1393 w 1454"/>
                <a:gd name="T5" fmla="*/ 3 h 280"/>
                <a:gd name="T6" fmla="*/ 1413 w 1454"/>
                <a:gd name="T7" fmla="*/ 12 h 280"/>
                <a:gd name="T8" fmla="*/ 1430 w 1454"/>
                <a:gd name="T9" fmla="*/ 24 h 280"/>
                <a:gd name="T10" fmla="*/ 1443 w 1454"/>
                <a:gd name="T11" fmla="*/ 42 h 280"/>
                <a:gd name="T12" fmla="*/ 1452 w 1454"/>
                <a:gd name="T13" fmla="*/ 62 h 280"/>
                <a:gd name="T14" fmla="*/ 1454 w 1454"/>
                <a:gd name="T15" fmla="*/ 85 h 280"/>
                <a:gd name="T16" fmla="*/ 1454 w 1454"/>
                <a:gd name="T17" fmla="*/ 197 h 280"/>
                <a:gd name="T18" fmla="*/ 1452 w 1454"/>
                <a:gd name="T19" fmla="*/ 219 h 280"/>
                <a:gd name="T20" fmla="*/ 1443 w 1454"/>
                <a:gd name="T21" fmla="*/ 238 h 280"/>
                <a:gd name="T22" fmla="*/ 1430 w 1454"/>
                <a:gd name="T23" fmla="*/ 256 h 280"/>
                <a:gd name="T24" fmla="*/ 1413 w 1454"/>
                <a:gd name="T25" fmla="*/ 269 h 280"/>
                <a:gd name="T26" fmla="*/ 1393 w 1454"/>
                <a:gd name="T27" fmla="*/ 277 h 280"/>
                <a:gd name="T28" fmla="*/ 1370 w 1454"/>
                <a:gd name="T29" fmla="*/ 280 h 280"/>
                <a:gd name="T30" fmla="*/ 84 w 1454"/>
                <a:gd name="T31" fmla="*/ 280 h 280"/>
                <a:gd name="T32" fmla="*/ 61 w 1454"/>
                <a:gd name="T33" fmla="*/ 277 h 280"/>
                <a:gd name="T34" fmla="*/ 41 w 1454"/>
                <a:gd name="T35" fmla="*/ 269 h 280"/>
                <a:gd name="T36" fmla="*/ 24 w 1454"/>
                <a:gd name="T37" fmla="*/ 256 h 280"/>
                <a:gd name="T38" fmla="*/ 11 w 1454"/>
                <a:gd name="T39" fmla="*/ 238 h 280"/>
                <a:gd name="T40" fmla="*/ 2 w 1454"/>
                <a:gd name="T41" fmla="*/ 219 h 280"/>
                <a:gd name="T42" fmla="*/ 0 w 1454"/>
                <a:gd name="T43" fmla="*/ 197 h 280"/>
                <a:gd name="T44" fmla="*/ 0 w 1454"/>
                <a:gd name="T45" fmla="*/ 85 h 280"/>
                <a:gd name="T46" fmla="*/ 2 w 1454"/>
                <a:gd name="T47" fmla="*/ 62 h 280"/>
                <a:gd name="T48" fmla="*/ 11 w 1454"/>
                <a:gd name="T49" fmla="*/ 42 h 280"/>
                <a:gd name="T50" fmla="*/ 24 w 1454"/>
                <a:gd name="T51" fmla="*/ 24 h 280"/>
                <a:gd name="T52" fmla="*/ 41 w 1454"/>
                <a:gd name="T53" fmla="*/ 12 h 280"/>
                <a:gd name="T54" fmla="*/ 61 w 1454"/>
                <a:gd name="T55" fmla="*/ 3 h 280"/>
                <a:gd name="T56" fmla="*/ 84 w 1454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54" h="280">
                  <a:moveTo>
                    <a:pt x="84" y="0"/>
                  </a:moveTo>
                  <a:lnTo>
                    <a:pt x="1370" y="0"/>
                  </a:lnTo>
                  <a:lnTo>
                    <a:pt x="1393" y="3"/>
                  </a:lnTo>
                  <a:lnTo>
                    <a:pt x="1413" y="12"/>
                  </a:lnTo>
                  <a:lnTo>
                    <a:pt x="1430" y="24"/>
                  </a:lnTo>
                  <a:lnTo>
                    <a:pt x="1443" y="42"/>
                  </a:lnTo>
                  <a:lnTo>
                    <a:pt x="1452" y="62"/>
                  </a:lnTo>
                  <a:lnTo>
                    <a:pt x="1454" y="85"/>
                  </a:lnTo>
                  <a:lnTo>
                    <a:pt x="1454" y="197"/>
                  </a:lnTo>
                  <a:lnTo>
                    <a:pt x="1452" y="219"/>
                  </a:lnTo>
                  <a:lnTo>
                    <a:pt x="1443" y="238"/>
                  </a:lnTo>
                  <a:lnTo>
                    <a:pt x="1430" y="256"/>
                  </a:lnTo>
                  <a:lnTo>
                    <a:pt x="1413" y="269"/>
                  </a:lnTo>
                  <a:lnTo>
                    <a:pt x="1393" y="277"/>
                  </a:lnTo>
                  <a:lnTo>
                    <a:pt x="1370" y="280"/>
                  </a:lnTo>
                  <a:lnTo>
                    <a:pt x="84" y="280"/>
                  </a:lnTo>
                  <a:lnTo>
                    <a:pt x="61" y="277"/>
                  </a:lnTo>
                  <a:lnTo>
                    <a:pt x="41" y="269"/>
                  </a:lnTo>
                  <a:lnTo>
                    <a:pt x="24" y="256"/>
                  </a:lnTo>
                  <a:lnTo>
                    <a:pt x="11" y="238"/>
                  </a:lnTo>
                  <a:lnTo>
                    <a:pt x="2" y="219"/>
                  </a:lnTo>
                  <a:lnTo>
                    <a:pt x="0" y="197"/>
                  </a:lnTo>
                  <a:lnTo>
                    <a:pt x="0" y="85"/>
                  </a:lnTo>
                  <a:lnTo>
                    <a:pt x="2" y="62"/>
                  </a:lnTo>
                  <a:lnTo>
                    <a:pt x="11" y="42"/>
                  </a:lnTo>
                  <a:lnTo>
                    <a:pt x="24" y="24"/>
                  </a:lnTo>
                  <a:lnTo>
                    <a:pt x="41" y="12"/>
                  </a:lnTo>
                  <a:lnTo>
                    <a:pt x="61" y="3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4" name="Freeform 146">
              <a:extLst>
                <a:ext uri="{FF2B5EF4-FFF2-40B4-BE49-F238E27FC236}">
                  <a16:creationId xmlns:a16="http://schemas.microsoft.com/office/drawing/2014/main" id="{A32213F9-1CC4-4FEA-B975-9DFE6D2C6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83"/>
              <a:ext cx="88" cy="40"/>
            </a:xfrm>
            <a:custGeom>
              <a:avLst/>
              <a:gdLst>
                <a:gd name="T0" fmla="*/ 84 w 615"/>
                <a:gd name="T1" fmla="*/ 0 h 280"/>
                <a:gd name="T2" fmla="*/ 532 w 615"/>
                <a:gd name="T3" fmla="*/ 0 h 280"/>
                <a:gd name="T4" fmla="*/ 554 w 615"/>
                <a:gd name="T5" fmla="*/ 3 h 280"/>
                <a:gd name="T6" fmla="*/ 573 w 615"/>
                <a:gd name="T7" fmla="*/ 11 h 280"/>
                <a:gd name="T8" fmla="*/ 591 w 615"/>
                <a:gd name="T9" fmla="*/ 24 h 280"/>
                <a:gd name="T10" fmla="*/ 604 w 615"/>
                <a:gd name="T11" fmla="*/ 42 h 280"/>
                <a:gd name="T12" fmla="*/ 612 w 615"/>
                <a:gd name="T13" fmla="*/ 61 h 280"/>
                <a:gd name="T14" fmla="*/ 615 w 615"/>
                <a:gd name="T15" fmla="*/ 84 h 280"/>
                <a:gd name="T16" fmla="*/ 615 w 615"/>
                <a:gd name="T17" fmla="*/ 196 h 280"/>
                <a:gd name="T18" fmla="*/ 612 w 615"/>
                <a:gd name="T19" fmla="*/ 218 h 280"/>
                <a:gd name="T20" fmla="*/ 604 w 615"/>
                <a:gd name="T21" fmla="*/ 238 h 280"/>
                <a:gd name="T22" fmla="*/ 591 w 615"/>
                <a:gd name="T23" fmla="*/ 256 h 280"/>
                <a:gd name="T24" fmla="*/ 573 w 615"/>
                <a:gd name="T25" fmla="*/ 268 h 280"/>
                <a:gd name="T26" fmla="*/ 554 w 615"/>
                <a:gd name="T27" fmla="*/ 277 h 280"/>
                <a:gd name="T28" fmla="*/ 532 w 615"/>
                <a:gd name="T29" fmla="*/ 280 h 280"/>
                <a:gd name="T30" fmla="*/ 84 w 615"/>
                <a:gd name="T31" fmla="*/ 280 h 280"/>
                <a:gd name="T32" fmla="*/ 61 w 615"/>
                <a:gd name="T33" fmla="*/ 277 h 280"/>
                <a:gd name="T34" fmla="*/ 41 w 615"/>
                <a:gd name="T35" fmla="*/ 268 h 280"/>
                <a:gd name="T36" fmla="*/ 24 w 615"/>
                <a:gd name="T37" fmla="*/ 256 h 280"/>
                <a:gd name="T38" fmla="*/ 11 w 615"/>
                <a:gd name="T39" fmla="*/ 238 h 280"/>
                <a:gd name="T40" fmla="*/ 2 w 615"/>
                <a:gd name="T41" fmla="*/ 218 h 280"/>
                <a:gd name="T42" fmla="*/ 0 w 615"/>
                <a:gd name="T43" fmla="*/ 196 h 280"/>
                <a:gd name="T44" fmla="*/ 0 w 615"/>
                <a:gd name="T45" fmla="*/ 84 h 280"/>
                <a:gd name="T46" fmla="*/ 2 w 615"/>
                <a:gd name="T47" fmla="*/ 61 h 280"/>
                <a:gd name="T48" fmla="*/ 11 w 615"/>
                <a:gd name="T49" fmla="*/ 42 h 280"/>
                <a:gd name="T50" fmla="*/ 24 w 615"/>
                <a:gd name="T51" fmla="*/ 24 h 280"/>
                <a:gd name="T52" fmla="*/ 41 w 615"/>
                <a:gd name="T53" fmla="*/ 11 h 280"/>
                <a:gd name="T54" fmla="*/ 61 w 615"/>
                <a:gd name="T55" fmla="*/ 3 h 280"/>
                <a:gd name="T56" fmla="*/ 84 w 615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5" h="280">
                  <a:moveTo>
                    <a:pt x="84" y="0"/>
                  </a:moveTo>
                  <a:lnTo>
                    <a:pt x="532" y="0"/>
                  </a:lnTo>
                  <a:lnTo>
                    <a:pt x="554" y="3"/>
                  </a:lnTo>
                  <a:lnTo>
                    <a:pt x="573" y="11"/>
                  </a:lnTo>
                  <a:lnTo>
                    <a:pt x="591" y="24"/>
                  </a:lnTo>
                  <a:lnTo>
                    <a:pt x="604" y="42"/>
                  </a:lnTo>
                  <a:lnTo>
                    <a:pt x="612" y="61"/>
                  </a:lnTo>
                  <a:lnTo>
                    <a:pt x="615" y="84"/>
                  </a:lnTo>
                  <a:lnTo>
                    <a:pt x="615" y="196"/>
                  </a:lnTo>
                  <a:lnTo>
                    <a:pt x="612" y="218"/>
                  </a:lnTo>
                  <a:lnTo>
                    <a:pt x="604" y="238"/>
                  </a:lnTo>
                  <a:lnTo>
                    <a:pt x="591" y="256"/>
                  </a:lnTo>
                  <a:lnTo>
                    <a:pt x="573" y="268"/>
                  </a:lnTo>
                  <a:lnTo>
                    <a:pt x="554" y="277"/>
                  </a:lnTo>
                  <a:lnTo>
                    <a:pt x="532" y="280"/>
                  </a:lnTo>
                  <a:lnTo>
                    <a:pt x="84" y="280"/>
                  </a:lnTo>
                  <a:lnTo>
                    <a:pt x="61" y="277"/>
                  </a:lnTo>
                  <a:lnTo>
                    <a:pt x="41" y="268"/>
                  </a:lnTo>
                  <a:lnTo>
                    <a:pt x="24" y="256"/>
                  </a:lnTo>
                  <a:lnTo>
                    <a:pt x="11" y="238"/>
                  </a:lnTo>
                  <a:lnTo>
                    <a:pt x="2" y="218"/>
                  </a:lnTo>
                  <a:lnTo>
                    <a:pt x="0" y="196"/>
                  </a:lnTo>
                  <a:lnTo>
                    <a:pt x="0" y="84"/>
                  </a:lnTo>
                  <a:lnTo>
                    <a:pt x="2" y="61"/>
                  </a:lnTo>
                  <a:lnTo>
                    <a:pt x="11" y="42"/>
                  </a:lnTo>
                  <a:lnTo>
                    <a:pt x="24" y="24"/>
                  </a:lnTo>
                  <a:lnTo>
                    <a:pt x="41" y="11"/>
                  </a:lnTo>
                  <a:lnTo>
                    <a:pt x="61" y="3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105" name="Rectángulo 104">
            <a:extLst>
              <a:ext uri="{FF2B5EF4-FFF2-40B4-BE49-F238E27FC236}">
                <a16:creationId xmlns:a16="http://schemas.microsoft.com/office/drawing/2014/main" id="{134ABF5A-63FC-4AC8-8172-DEC8F75B7EBA}"/>
              </a:ext>
            </a:extLst>
          </p:cNvPr>
          <p:cNvSpPr/>
          <p:nvPr/>
        </p:nvSpPr>
        <p:spPr>
          <a:xfrm>
            <a:off x="6978757" y="6183777"/>
            <a:ext cx="24914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$60,0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ingreso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grpSp>
        <p:nvGrpSpPr>
          <p:cNvPr id="106" name="Group 22">
            <a:extLst>
              <a:ext uri="{FF2B5EF4-FFF2-40B4-BE49-F238E27FC236}">
                <a16:creationId xmlns:a16="http://schemas.microsoft.com/office/drawing/2014/main" id="{F75AE397-AE01-4780-9EDA-C99BE7C79B6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730419" y="6265346"/>
            <a:ext cx="294290" cy="201098"/>
            <a:chOff x="2699" y="1093"/>
            <a:chExt cx="480" cy="328"/>
          </a:xfrm>
          <a:solidFill>
            <a:schemeClr val="accent5"/>
          </a:solidFill>
        </p:grpSpPr>
        <p:sp>
          <p:nvSpPr>
            <p:cNvPr id="107" name="Freeform 24">
              <a:extLst>
                <a:ext uri="{FF2B5EF4-FFF2-40B4-BE49-F238E27FC236}">
                  <a16:creationId xmlns:a16="http://schemas.microsoft.com/office/drawing/2014/main" id="{75498543-ADB1-4C33-9DA4-1D39DAC9F1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1" y="1161"/>
              <a:ext cx="152" cy="152"/>
            </a:xfrm>
            <a:custGeom>
              <a:avLst/>
              <a:gdLst>
                <a:gd name="T0" fmla="*/ 495 w 1064"/>
                <a:gd name="T1" fmla="*/ 283 h 1064"/>
                <a:gd name="T2" fmla="*/ 426 w 1064"/>
                <a:gd name="T3" fmla="*/ 303 h 1064"/>
                <a:gd name="T4" fmla="*/ 367 w 1064"/>
                <a:gd name="T5" fmla="*/ 342 h 1064"/>
                <a:gd name="T6" fmla="*/ 321 w 1064"/>
                <a:gd name="T7" fmla="*/ 395 h 1064"/>
                <a:gd name="T8" fmla="*/ 290 w 1064"/>
                <a:gd name="T9" fmla="*/ 459 h 1064"/>
                <a:gd name="T10" fmla="*/ 280 w 1064"/>
                <a:gd name="T11" fmla="*/ 533 h 1064"/>
                <a:gd name="T12" fmla="*/ 290 w 1064"/>
                <a:gd name="T13" fmla="*/ 605 h 1064"/>
                <a:gd name="T14" fmla="*/ 321 w 1064"/>
                <a:gd name="T15" fmla="*/ 669 h 1064"/>
                <a:gd name="T16" fmla="*/ 367 w 1064"/>
                <a:gd name="T17" fmla="*/ 722 h 1064"/>
                <a:gd name="T18" fmla="*/ 426 w 1064"/>
                <a:gd name="T19" fmla="*/ 761 h 1064"/>
                <a:gd name="T20" fmla="*/ 495 w 1064"/>
                <a:gd name="T21" fmla="*/ 781 h 1064"/>
                <a:gd name="T22" fmla="*/ 569 w 1064"/>
                <a:gd name="T23" fmla="*/ 781 h 1064"/>
                <a:gd name="T24" fmla="*/ 638 w 1064"/>
                <a:gd name="T25" fmla="*/ 761 h 1064"/>
                <a:gd name="T26" fmla="*/ 697 w 1064"/>
                <a:gd name="T27" fmla="*/ 722 h 1064"/>
                <a:gd name="T28" fmla="*/ 743 w 1064"/>
                <a:gd name="T29" fmla="*/ 669 h 1064"/>
                <a:gd name="T30" fmla="*/ 774 w 1064"/>
                <a:gd name="T31" fmla="*/ 605 h 1064"/>
                <a:gd name="T32" fmla="*/ 784 w 1064"/>
                <a:gd name="T33" fmla="*/ 533 h 1064"/>
                <a:gd name="T34" fmla="*/ 774 w 1064"/>
                <a:gd name="T35" fmla="*/ 459 h 1064"/>
                <a:gd name="T36" fmla="*/ 743 w 1064"/>
                <a:gd name="T37" fmla="*/ 395 h 1064"/>
                <a:gd name="T38" fmla="*/ 697 w 1064"/>
                <a:gd name="T39" fmla="*/ 342 h 1064"/>
                <a:gd name="T40" fmla="*/ 638 w 1064"/>
                <a:gd name="T41" fmla="*/ 303 h 1064"/>
                <a:gd name="T42" fmla="*/ 569 w 1064"/>
                <a:gd name="T43" fmla="*/ 283 h 1064"/>
                <a:gd name="T44" fmla="*/ 533 w 1064"/>
                <a:gd name="T45" fmla="*/ 0 h 1064"/>
                <a:gd name="T46" fmla="*/ 646 w 1064"/>
                <a:gd name="T47" fmla="*/ 12 h 1064"/>
                <a:gd name="T48" fmla="*/ 751 w 1064"/>
                <a:gd name="T49" fmla="*/ 48 h 1064"/>
                <a:gd name="T50" fmla="*/ 846 w 1064"/>
                <a:gd name="T51" fmla="*/ 103 h 1064"/>
                <a:gd name="T52" fmla="*/ 927 w 1064"/>
                <a:gd name="T53" fmla="*/ 176 h 1064"/>
                <a:gd name="T54" fmla="*/ 992 w 1064"/>
                <a:gd name="T55" fmla="*/ 264 h 1064"/>
                <a:gd name="T56" fmla="*/ 1037 w 1064"/>
                <a:gd name="T57" fmla="*/ 365 h 1064"/>
                <a:gd name="T58" fmla="*/ 1061 w 1064"/>
                <a:gd name="T59" fmla="*/ 474 h 1064"/>
                <a:gd name="T60" fmla="*/ 1061 w 1064"/>
                <a:gd name="T61" fmla="*/ 590 h 1064"/>
                <a:gd name="T62" fmla="*/ 1037 w 1064"/>
                <a:gd name="T63" fmla="*/ 699 h 1064"/>
                <a:gd name="T64" fmla="*/ 992 w 1064"/>
                <a:gd name="T65" fmla="*/ 800 h 1064"/>
                <a:gd name="T66" fmla="*/ 927 w 1064"/>
                <a:gd name="T67" fmla="*/ 888 h 1064"/>
                <a:gd name="T68" fmla="*/ 846 w 1064"/>
                <a:gd name="T69" fmla="*/ 961 h 1064"/>
                <a:gd name="T70" fmla="*/ 751 w 1064"/>
                <a:gd name="T71" fmla="*/ 1016 h 1064"/>
                <a:gd name="T72" fmla="*/ 646 w 1064"/>
                <a:gd name="T73" fmla="*/ 1052 h 1064"/>
                <a:gd name="T74" fmla="*/ 533 w 1064"/>
                <a:gd name="T75" fmla="*/ 1064 h 1064"/>
                <a:gd name="T76" fmla="*/ 418 w 1064"/>
                <a:gd name="T77" fmla="*/ 1052 h 1064"/>
                <a:gd name="T78" fmla="*/ 313 w 1064"/>
                <a:gd name="T79" fmla="*/ 1016 h 1064"/>
                <a:gd name="T80" fmla="*/ 218 w 1064"/>
                <a:gd name="T81" fmla="*/ 961 h 1064"/>
                <a:gd name="T82" fmla="*/ 137 w 1064"/>
                <a:gd name="T83" fmla="*/ 888 h 1064"/>
                <a:gd name="T84" fmla="*/ 72 w 1064"/>
                <a:gd name="T85" fmla="*/ 800 h 1064"/>
                <a:gd name="T86" fmla="*/ 27 w 1064"/>
                <a:gd name="T87" fmla="*/ 699 h 1064"/>
                <a:gd name="T88" fmla="*/ 3 w 1064"/>
                <a:gd name="T89" fmla="*/ 590 h 1064"/>
                <a:gd name="T90" fmla="*/ 3 w 1064"/>
                <a:gd name="T91" fmla="*/ 474 h 1064"/>
                <a:gd name="T92" fmla="*/ 27 w 1064"/>
                <a:gd name="T93" fmla="*/ 365 h 1064"/>
                <a:gd name="T94" fmla="*/ 72 w 1064"/>
                <a:gd name="T95" fmla="*/ 264 h 1064"/>
                <a:gd name="T96" fmla="*/ 137 w 1064"/>
                <a:gd name="T97" fmla="*/ 176 h 1064"/>
                <a:gd name="T98" fmla="*/ 218 w 1064"/>
                <a:gd name="T99" fmla="*/ 103 h 1064"/>
                <a:gd name="T100" fmla="*/ 313 w 1064"/>
                <a:gd name="T101" fmla="*/ 48 h 1064"/>
                <a:gd name="T102" fmla="*/ 418 w 1064"/>
                <a:gd name="T103" fmla="*/ 12 h 1064"/>
                <a:gd name="T104" fmla="*/ 533 w 1064"/>
                <a:gd name="T105" fmla="*/ 0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64" h="1064">
                  <a:moveTo>
                    <a:pt x="533" y="280"/>
                  </a:moveTo>
                  <a:lnTo>
                    <a:pt x="495" y="283"/>
                  </a:lnTo>
                  <a:lnTo>
                    <a:pt x="459" y="290"/>
                  </a:lnTo>
                  <a:lnTo>
                    <a:pt x="426" y="303"/>
                  </a:lnTo>
                  <a:lnTo>
                    <a:pt x="395" y="321"/>
                  </a:lnTo>
                  <a:lnTo>
                    <a:pt x="367" y="342"/>
                  </a:lnTo>
                  <a:lnTo>
                    <a:pt x="342" y="367"/>
                  </a:lnTo>
                  <a:lnTo>
                    <a:pt x="321" y="395"/>
                  </a:lnTo>
                  <a:lnTo>
                    <a:pt x="303" y="426"/>
                  </a:lnTo>
                  <a:lnTo>
                    <a:pt x="290" y="459"/>
                  </a:lnTo>
                  <a:lnTo>
                    <a:pt x="283" y="495"/>
                  </a:lnTo>
                  <a:lnTo>
                    <a:pt x="280" y="533"/>
                  </a:lnTo>
                  <a:lnTo>
                    <a:pt x="283" y="569"/>
                  </a:lnTo>
                  <a:lnTo>
                    <a:pt x="290" y="605"/>
                  </a:lnTo>
                  <a:lnTo>
                    <a:pt x="303" y="638"/>
                  </a:lnTo>
                  <a:lnTo>
                    <a:pt x="321" y="669"/>
                  </a:lnTo>
                  <a:lnTo>
                    <a:pt x="342" y="697"/>
                  </a:lnTo>
                  <a:lnTo>
                    <a:pt x="367" y="722"/>
                  </a:lnTo>
                  <a:lnTo>
                    <a:pt x="395" y="743"/>
                  </a:lnTo>
                  <a:lnTo>
                    <a:pt x="426" y="761"/>
                  </a:lnTo>
                  <a:lnTo>
                    <a:pt x="459" y="774"/>
                  </a:lnTo>
                  <a:lnTo>
                    <a:pt x="495" y="781"/>
                  </a:lnTo>
                  <a:lnTo>
                    <a:pt x="533" y="784"/>
                  </a:lnTo>
                  <a:lnTo>
                    <a:pt x="569" y="781"/>
                  </a:lnTo>
                  <a:lnTo>
                    <a:pt x="605" y="774"/>
                  </a:lnTo>
                  <a:lnTo>
                    <a:pt x="638" y="761"/>
                  </a:lnTo>
                  <a:lnTo>
                    <a:pt x="669" y="743"/>
                  </a:lnTo>
                  <a:lnTo>
                    <a:pt x="697" y="722"/>
                  </a:lnTo>
                  <a:lnTo>
                    <a:pt x="722" y="697"/>
                  </a:lnTo>
                  <a:lnTo>
                    <a:pt x="743" y="669"/>
                  </a:lnTo>
                  <a:lnTo>
                    <a:pt x="761" y="638"/>
                  </a:lnTo>
                  <a:lnTo>
                    <a:pt x="774" y="605"/>
                  </a:lnTo>
                  <a:lnTo>
                    <a:pt x="781" y="569"/>
                  </a:lnTo>
                  <a:lnTo>
                    <a:pt x="784" y="533"/>
                  </a:lnTo>
                  <a:lnTo>
                    <a:pt x="781" y="495"/>
                  </a:lnTo>
                  <a:lnTo>
                    <a:pt x="774" y="459"/>
                  </a:lnTo>
                  <a:lnTo>
                    <a:pt x="761" y="426"/>
                  </a:lnTo>
                  <a:lnTo>
                    <a:pt x="743" y="395"/>
                  </a:lnTo>
                  <a:lnTo>
                    <a:pt x="722" y="367"/>
                  </a:lnTo>
                  <a:lnTo>
                    <a:pt x="697" y="342"/>
                  </a:lnTo>
                  <a:lnTo>
                    <a:pt x="669" y="321"/>
                  </a:lnTo>
                  <a:lnTo>
                    <a:pt x="638" y="303"/>
                  </a:lnTo>
                  <a:lnTo>
                    <a:pt x="605" y="290"/>
                  </a:lnTo>
                  <a:lnTo>
                    <a:pt x="569" y="283"/>
                  </a:lnTo>
                  <a:lnTo>
                    <a:pt x="533" y="280"/>
                  </a:lnTo>
                  <a:close/>
                  <a:moveTo>
                    <a:pt x="533" y="0"/>
                  </a:moveTo>
                  <a:lnTo>
                    <a:pt x="590" y="3"/>
                  </a:lnTo>
                  <a:lnTo>
                    <a:pt x="646" y="12"/>
                  </a:lnTo>
                  <a:lnTo>
                    <a:pt x="699" y="27"/>
                  </a:lnTo>
                  <a:lnTo>
                    <a:pt x="751" y="48"/>
                  </a:lnTo>
                  <a:lnTo>
                    <a:pt x="800" y="72"/>
                  </a:lnTo>
                  <a:lnTo>
                    <a:pt x="846" y="103"/>
                  </a:lnTo>
                  <a:lnTo>
                    <a:pt x="888" y="137"/>
                  </a:lnTo>
                  <a:lnTo>
                    <a:pt x="927" y="176"/>
                  </a:lnTo>
                  <a:lnTo>
                    <a:pt x="961" y="218"/>
                  </a:lnTo>
                  <a:lnTo>
                    <a:pt x="992" y="264"/>
                  </a:lnTo>
                  <a:lnTo>
                    <a:pt x="1016" y="313"/>
                  </a:lnTo>
                  <a:lnTo>
                    <a:pt x="1037" y="365"/>
                  </a:lnTo>
                  <a:lnTo>
                    <a:pt x="1052" y="418"/>
                  </a:lnTo>
                  <a:lnTo>
                    <a:pt x="1061" y="474"/>
                  </a:lnTo>
                  <a:lnTo>
                    <a:pt x="1064" y="533"/>
                  </a:lnTo>
                  <a:lnTo>
                    <a:pt x="1061" y="590"/>
                  </a:lnTo>
                  <a:lnTo>
                    <a:pt x="1052" y="646"/>
                  </a:lnTo>
                  <a:lnTo>
                    <a:pt x="1037" y="699"/>
                  </a:lnTo>
                  <a:lnTo>
                    <a:pt x="1016" y="751"/>
                  </a:lnTo>
                  <a:lnTo>
                    <a:pt x="992" y="800"/>
                  </a:lnTo>
                  <a:lnTo>
                    <a:pt x="961" y="846"/>
                  </a:lnTo>
                  <a:lnTo>
                    <a:pt x="927" y="888"/>
                  </a:lnTo>
                  <a:lnTo>
                    <a:pt x="888" y="927"/>
                  </a:lnTo>
                  <a:lnTo>
                    <a:pt x="846" y="961"/>
                  </a:lnTo>
                  <a:lnTo>
                    <a:pt x="800" y="992"/>
                  </a:lnTo>
                  <a:lnTo>
                    <a:pt x="751" y="1016"/>
                  </a:lnTo>
                  <a:lnTo>
                    <a:pt x="699" y="1037"/>
                  </a:lnTo>
                  <a:lnTo>
                    <a:pt x="646" y="1052"/>
                  </a:lnTo>
                  <a:lnTo>
                    <a:pt x="590" y="1061"/>
                  </a:lnTo>
                  <a:lnTo>
                    <a:pt x="533" y="1064"/>
                  </a:lnTo>
                  <a:lnTo>
                    <a:pt x="474" y="1061"/>
                  </a:lnTo>
                  <a:lnTo>
                    <a:pt x="418" y="1052"/>
                  </a:lnTo>
                  <a:lnTo>
                    <a:pt x="365" y="1037"/>
                  </a:lnTo>
                  <a:lnTo>
                    <a:pt x="313" y="1016"/>
                  </a:lnTo>
                  <a:lnTo>
                    <a:pt x="264" y="992"/>
                  </a:lnTo>
                  <a:lnTo>
                    <a:pt x="218" y="961"/>
                  </a:lnTo>
                  <a:lnTo>
                    <a:pt x="176" y="927"/>
                  </a:lnTo>
                  <a:lnTo>
                    <a:pt x="137" y="888"/>
                  </a:lnTo>
                  <a:lnTo>
                    <a:pt x="103" y="846"/>
                  </a:lnTo>
                  <a:lnTo>
                    <a:pt x="72" y="800"/>
                  </a:lnTo>
                  <a:lnTo>
                    <a:pt x="48" y="751"/>
                  </a:lnTo>
                  <a:lnTo>
                    <a:pt x="27" y="699"/>
                  </a:lnTo>
                  <a:lnTo>
                    <a:pt x="12" y="646"/>
                  </a:lnTo>
                  <a:lnTo>
                    <a:pt x="3" y="590"/>
                  </a:lnTo>
                  <a:lnTo>
                    <a:pt x="0" y="533"/>
                  </a:lnTo>
                  <a:lnTo>
                    <a:pt x="3" y="474"/>
                  </a:lnTo>
                  <a:lnTo>
                    <a:pt x="12" y="418"/>
                  </a:lnTo>
                  <a:lnTo>
                    <a:pt x="27" y="365"/>
                  </a:lnTo>
                  <a:lnTo>
                    <a:pt x="48" y="313"/>
                  </a:lnTo>
                  <a:lnTo>
                    <a:pt x="72" y="264"/>
                  </a:lnTo>
                  <a:lnTo>
                    <a:pt x="103" y="218"/>
                  </a:lnTo>
                  <a:lnTo>
                    <a:pt x="137" y="176"/>
                  </a:lnTo>
                  <a:lnTo>
                    <a:pt x="176" y="137"/>
                  </a:lnTo>
                  <a:lnTo>
                    <a:pt x="218" y="103"/>
                  </a:lnTo>
                  <a:lnTo>
                    <a:pt x="264" y="72"/>
                  </a:lnTo>
                  <a:lnTo>
                    <a:pt x="313" y="48"/>
                  </a:lnTo>
                  <a:lnTo>
                    <a:pt x="365" y="27"/>
                  </a:lnTo>
                  <a:lnTo>
                    <a:pt x="418" y="12"/>
                  </a:lnTo>
                  <a:lnTo>
                    <a:pt x="474" y="3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8" name="Freeform 25">
              <a:extLst>
                <a:ext uri="{FF2B5EF4-FFF2-40B4-BE49-F238E27FC236}">
                  <a16:creationId xmlns:a16="http://schemas.microsoft.com/office/drawing/2014/main" id="{2E7309BA-874E-495C-A065-4BACA0E092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" y="1213"/>
              <a:ext cx="56" cy="56"/>
            </a:xfrm>
            <a:custGeom>
              <a:avLst/>
              <a:gdLst>
                <a:gd name="T0" fmla="*/ 197 w 392"/>
                <a:gd name="T1" fmla="*/ 0 h 392"/>
                <a:gd name="T2" fmla="*/ 231 w 392"/>
                <a:gd name="T3" fmla="*/ 3 h 392"/>
                <a:gd name="T4" fmla="*/ 265 w 392"/>
                <a:gd name="T5" fmla="*/ 12 h 392"/>
                <a:gd name="T6" fmla="*/ 295 w 392"/>
                <a:gd name="T7" fmla="*/ 26 h 392"/>
                <a:gd name="T8" fmla="*/ 323 w 392"/>
                <a:gd name="T9" fmla="*/ 45 h 392"/>
                <a:gd name="T10" fmla="*/ 346 w 392"/>
                <a:gd name="T11" fmla="*/ 69 h 392"/>
                <a:gd name="T12" fmla="*/ 366 w 392"/>
                <a:gd name="T13" fmla="*/ 96 h 392"/>
                <a:gd name="T14" fmla="*/ 380 w 392"/>
                <a:gd name="T15" fmla="*/ 127 h 392"/>
                <a:gd name="T16" fmla="*/ 389 w 392"/>
                <a:gd name="T17" fmla="*/ 159 h 392"/>
                <a:gd name="T18" fmla="*/ 392 w 392"/>
                <a:gd name="T19" fmla="*/ 195 h 392"/>
                <a:gd name="T20" fmla="*/ 389 w 392"/>
                <a:gd name="T21" fmla="*/ 231 h 392"/>
                <a:gd name="T22" fmla="*/ 380 w 392"/>
                <a:gd name="T23" fmla="*/ 263 h 392"/>
                <a:gd name="T24" fmla="*/ 366 w 392"/>
                <a:gd name="T25" fmla="*/ 294 h 392"/>
                <a:gd name="T26" fmla="*/ 346 w 392"/>
                <a:gd name="T27" fmla="*/ 321 h 392"/>
                <a:gd name="T28" fmla="*/ 323 w 392"/>
                <a:gd name="T29" fmla="*/ 345 h 392"/>
                <a:gd name="T30" fmla="*/ 295 w 392"/>
                <a:gd name="T31" fmla="*/ 364 h 392"/>
                <a:gd name="T32" fmla="*/ 265 w 392"/>
                <a:gd name="T33" fmla="*/ 378 h 392"/>
                <a:gd name="T34" fmla="*/ 231 w 392"/>
                <a:gd name="T35" fmla="*/ 387 h 392"/>
                <a:gd name="T36" fmla="*/ 197 w 392"/>
                <a:gd name="T37" fmla="*/ 392 h 392"/>
                <a:gd name="T38" fmla="*/ 161 w 392"/>
                <a:gd name="T39" fmla="*/ 387 h 392"/>
                <a:gd name="T40" fmla="*/ 127 w 392"/>
                <a:gd name="T41" fmla="*/ 378 h 392"/>
                <a:gd name="T42" fmla="*/ 97 w 392"/>
                <a:gd name="T43" fmla="*/ 364 h 392"/>
                <a:gd name="T44" fmla="*/ 69 w 392"/>
                <a:gd name="T45" fmla="*/ 345 h 392"/>
                <a:gd name="T46" fmla="*/ 46 w 392"/>
                <a:gd name="T47" fmla="*/ 321 h 392"/>
                <a:gd name="T48" fmla="*/ 26 w 392"/>
                <a:gd name="T49" fmla="*/ 294 h 392"/>
                <a:gd name="T50" fmla="*/ 12 w 392"/>
                <a:gd name="T51" fmla="*/ 263 h 392"/>
                <a:gd name="T52" fmla="*/ 3 w 392"/>
                <a:gd name="T53" fmla="*/ 231 h 392"/>
                <a:gd name="T54" fmla="*/ 0 w 392"/>
                <a:gd name="T55" fmla="*/ 195 h 392"/>
                <a:gd name="T56" fmla="*/ 3 w 392"/>
                <a:gd name="T57" fmla="*/ 159 h 392"/>
                <a:gd name="T58" fmla="*/ 12 w 392"/>
                <a:gd name="T59" fmla="*/ 127 h 392"/>
                <a:gd name="T60" fmla="*/ 26 w 392"/>
                <a:gd name="T61" fmla="*/ 96 h 392"/>
                <a:gd name="T62" fmla="*/ 46 w 392"/>
                <a:gd name="T63" fmla="*/ 69 h 392"/>
                <a:gd name="T64" fmla="*/ 69 w 392"/>
                <a:gd name="T65" fmla="*/ 45 h 392"/>
                <a:gd name="T66" fmla="*/ 97 w 392"/>
                <a:gd name="T67" fmla="*/ 26 h 392"/>
                <a:gd name="T68" fmla="*/ 127 w 392"/>
                <a:gd name="T69" fmla="*/ 12 h 392"/>
                <a:gd name="T70" fmla="*/ 161 w 392"/>
                <a:gd name="T71" fmla="*/ 3 h 392"/>
                <a:gd name="T72" fmla="*/ 197 w 392"/>
                <a:gd name="T73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2" h="392">
                  <a:moveTo>
                    <a:pt x="197" y="0"/>
                  </a:moveTo>
                  <a:lnTo>
                    <a:pt x="231" y="3"/>
                  </a:lnTo>
                  <a:lnTo>
                    <a:pt x="265" y="12"/>
                  </a:lnTo>
                  <a:lnTo>
                    <a:pt x="295" y="26"/>
                  </a:lnTo>
                  <a:lnTo>
                    <a:pt x="323" y="45"/>
                  </a:lnTo>
                  <a:lnTo>
                    <a:pt x="346" y="69"/>
                  </a:lnTo>
                  <a:lnTo>
                    <a:pt x="366" y="96"/>
                  </a:lnTo>
                  <a:lnTo>
                    <a:pt x="380" y="127"/>
                  </a:lnTo>
                  <a:lnTo>
                    <a:pt x="389" y="159"/>
                  </a:lnTo>
                  <a:lnTo>
                    <a:pt x="392" y="195"/>
                  </a:lnTo>
                  <a:lnTo>
                    <a:pt x="389" y="231"/>
                  </a:lnTo>
                  <a:lnTo>
                    <a:pt x="380" y="263"/>
                  </a:lnTo>
                  <a:lnTo>
                    <a:pt x="366" y="294"/>
                  </a:lnTo>
                  <a:lnTo>
                    <a:pt x="346" y="321"/>
                  </a:lnTo>
                  <a:lnTo>
                    <a:pt x="323" y="345"/>
                  </a:lnTo>
                  <a:lnTo>
                    <a:pt x="295" y="364"/>
                  </a:lnTo>
                  <a:lnTo>
                    <a:pt x="265" y="378"/>
                  </a:lnTo>
                  <a:lnTo>
                    <a:pt x="231" y="387"/>
                  </a:lnTo>
                  <a:lnTo>
                    <a:pt x="197" y="392"/>
                  </a:lnTo>
                  <a:lnTo>
                    <a:pt x="161" y="387"/>
                  </a:lnTo>
                  <a:lnTo>
                    <a:pt x="127" y="378"/>
                  </a:lnTo>
                  <a:lnTo>
                    <a:pt x="97" y="364"/>
                  </a:lnTo>
                  <a:lnTo>
                    <a:pt x="69" y="345"/>
                  </a:lnTo>
                  <a:lnTo>
                    <a:pt x="46" y="321"/>
                  </a:lnTo>
                  <a:lnTo>
                    <a:pt x="26" y="294"/>
                  </a:lnTo>
                  <a:lnTo>
                    <a:pt x="12" y="263"/>
                  </a:lnTo>
                  <a:lnTo>
                    <a:pt x="3" y="231"/>
                  </a:lnTo>
                  <a:lnTo>
                    <a:pt x="0" y="195"/>
                  </a:lnTo>
                  <a:lnTo>
                    <a:pt x="3" y="159"/>
                  </a:lnTo>
                  <a:lnTo>
                    <a:pt x="12" y="127"/>
                  </a:lnTo>
                  <a:lnTo>
                    <a:pt x="26" y="96"/>
                  </a:lnTo>
                  <a:lnTo>
                    <a:pt x="46" y="69"/>
                  </a:lnTo>
                  <a:lnTo>
                    <a:pt x="69" y="45"/>
                  </a:lnTo>
                  <a:lnTo>
                    <a:pt x="97" y="26"/>
                  </a:lnTo>
                  <a:lnTo>
                    <a:pt x="127" y="12"/>
                  </a:lnTo>
                  <a:lnTo>
                    <a:pt x="161" y="3"/>
                  </a:lnTo>
                  <a:lnTo>
                    <a:pt x="1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9" name="Freeform 26">
              <a:extLst>
                <a:ext uri="{FF2B5EF4-FFF2-40B4-BE49-F238E27FC236}">
                  <a16:creationId xmlns:a16="http://schemas.microsoft.com/office/drawing/2014/main" id="{1354FD91-9310-49B7-8628-784B0C1BF0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9" y="1093"/>
              <a:ext cx="432" cy="288"/>
            </a:xfrm>
            <a:custGeom>
              <a:avLst/>
              <a:gdLst>
                <a:gd name="T0" fmla="*/ 2856 w 3024"/>
                <a:gd name="T1" fmla="*/ 0 h 2018"/>
                <a:gd name="T2" fmla="*/ 2915 w 3024"/>
                <a:gd name="T3" fmla="*/ 12 h 2018"/>
                <a:gd name="T4" fmla="*/ 2964 w 3024"/>
                <a:gd name="T5" fmla="*/ 40 h 2018"/>
                <a:gd name="T6" fmla="*/ 3001 w 3024"/>
                <a:gd name="T7" fmla="*/ 84 h 2018"/>
                <a:gd name="T8" fmla="*/ 3021 w 3024"/>
                <a:gd name="T9" fmla="*/ 139 h 2018"/>
                <a:gd name="T10" fmla="*/ 3024 w 3024"/>
                <a:gd name="T11" fmla="*/ 869 h 2018"/>
                <a:gd name="T12" fmla="*/ 3013 w 3024"/>
                <a:gd name="T13" fmla="*/ 912 h 2018"/>
                <a:gd name="T14" fmla="*/ 2982 w 3024"/>
                <a:gd name="T15" fmla="*/ 941 h 2018"/>
                <a:gd name="T16" fmla="*/ 2941 w 3024"/>
                <a:gd name="T17" fmla="*/ 954 h 2018"/>
                <a:gd name="T18" fmla="*/ 2806 w 3024"/>
                <a:gd name="T19" fmla="*/ 950 h 2018"/>
                <a:gd name="T20" fmla="*/ 2768 w 3024"/>
                <a:gd name="T21" fmla="*/ 928 h 2018"/>
                <a:gd name="T22" fmla="*/ 2747 w 3024"/>
                <a:gd name="T23" fmla="*/ 891 h 2018"/>
                <a:gd name="T24" fmla="*/ 2744 w 3024"/>
                <a:gd name="T25" fmla="*/ 562 h 2018"/>
                <a:gd name="T26" fmla="*/ 2664 w 3024"/>
                <a:gd name="T27" fmla="*/ 549 h 2018"/>
                <a:gd name="T28" fmla="*/ 2591 w 3024"/>
                <a:gd name="T29" fmla="*/ 516 h 2018"/>
                <a:gd name="T30" fmla="*/ 2532 w 3024"/>
                <a:gd name="T31" fmla="*/ 465 h 2018"/>
                <a:gd name="T32" fmla="*/ 2490 w 3024"/>
                <a:gd name="T33" fmla="*/ 399 h 2018"/>
                <a:gd name="T34" fmla="*/ 2467 w 3024"/>
                <a:gd name="T35" fmla="*/ 322 h 2018"/>
                <a:gd name="T36" fmla="*/ 560 w 3024"/>
                <a:gd name="T37" fmla="*/ 280 h 2018"/>
                <a:gd name="T38" fmla="*/ 548 w 3024"/>
                <a:gd name="T39" fmla="*/ 362 h 2018"/>
                <a:gd name="T40" fmla="*/ 515 w 3024"/>
                <a:gd name="T41" fmla="*/ 433 h 2018"/>
                <a:gd name="T42" fmla="*/ 463 w 3024"/>
                <a:gd name="T43" fmla="*/ 492 h 2018"/>
                <a:gd name="T44" fmla="*/ 398 w 3024"/>
                <a:gd name="T45" fmla="*/ 535 h 2018"/>
                <a:gd name="T46" fmla="*/ 322 w 3024"/>
                <a:gd name="T47" fmla="*/ 558 h 2018"/>
                <a:gd name="T48" fmla="*/ 280 w 3024"/>
                <a:gd name="T49" fmla="*/ 1458 h 2018"/>
                <a:gd name="T50" fmla="*/ 360 w 3024"/>
                <a:gd name="T51" fmla="*/ 1469 h 2018"/>
                <a:gd name="T52" fmla="*/ 433 w 3024"/>
                <a:gd name="T53" fmla="*/ 1502 h 2018"/>
                <a:gd name="T54" fmla="*/ 492 w 3024"/>
                <a:gd name="T55" fmla="*/ 1553 h 2018"/>
                <a:gd name="T56" fmla="*/ 534 w 3024"/>
                <a:gd name="T57" fmla="*/ 1619 h 2018"/>
                <a:gd name="T58" fmla="*/ 557 w 3024"/>
                <a:gd name="T59" fmla="*/ 1696 h 2018"/>
                <a:gd name="T60" fmla="*/ 2101 w 3024"/>
                <a:gd name="T61" fmla="*/ 1738 h 2018"/>
                <a:gd name="T62" fmla="*/ 2142 w 3024"/>
                <a:gd name="T63" fmla="*/ 1749 h 2018"/>
                <a:gd name="T64" fmla="*/ 2173 w 3024"/>
                <a:gd name="T65" fmla="*/ 1778 h 2018"/>
                <a:gd name="T66" fmla="*/ 2184 w 3024"/>
                <a:gd name="T67" fmla="*/ 1821 h 2018"/>
                <a:gd name="T68" fmla="*/ 2181 w 3024"/>
                <a:gd name="T69" fmla="*/ 1955 h 2018"/>
                <a:gd name="T70" fmla="*/ 2160 w 3024"/>
                <a:gd name="T71" fmla="*/ 1992 h 2018"/>
                <a:gd name="T72" fmla="*/ 2122 w 3024"/>
                <a:gd name="T73" fmla="*/ 2014 h 2018"/>
                <a:gd name="T74" fmla="*/ 168 w 3024"/>
                <a:gd name="T75" fmla="*/ 2018 h 2018"/>
                <a:gd name="T76" fmla="*/ 109 w 3024"/>
                <a:gd name="T77" fmla="*/ 2006 h 2018"/>
                <a:gd name="T78" fmla="*/ 60 w 3024"/>
                <a:gd name="T79" fmla="*/ 1978 h 2018"/>
                <a:gd name="T80" fmla="*/ 23 w 3024"/>
                <a:gd name="T81" fmla="*/ 1934 h 2018"/>
                <a:gd name="T82" fmla="*/ 3 w 3024"/>
                <a:gd name="T83" fmla="*/ 1879 h 2018"/>
                <a:gd name="T84" fmla="*/ 0 w 3024"/>
                <a:gd name="T85" fmla="*/ 170 h 2018"/>
                <a:gd name="T86" fmla="*/ 10 w 3024"/>
                <a:gd name="T87" fmla="*/ 110 h 2018"/>
                <a:gd name="T88" fmla="*/ 40 w 3024"/>
                <a:gd name="T89" fmla="*/ 61 h 2018"/>
                <a:gd name="T90" fmla="*/ 83 w 3024"/>
                <a:gd name="T91" fmla="*/ 24 h 2018"/>
                <a:gd name="T92" fmla="*/ 137 w 3024"/>
                <a:gd name="T93" fmla="*/ 4 h 2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024" h="2018">
                  <a:moveTo>
                    <a:pt x="168" y="0"/>
                  </a:moveTo>
                  <a:lnTo>
                    <a:pt x="2856" y="0"/>
                  </a:lnTo>
                  <a:lnTo>
                    <a:pt x="2887" y="4"/>
                  </a:lnTo>
                  <a:lnTo>
                    <a:pt x="2915" y="12"/>
                  </a:lnTo>
                  <a:lnTo>
                    <a:pt x="2941" y="24"/>
                  </a:lnTo>
                  <a:lnTo>
                    <a:pt x="2964" y="40"/>
                  </a:lnTo>
                  <a:lnTo>
                    <a:pt x="2984" y="61"/>
                  </a:lnTo>
                  <a:lnTo>
                    <a:pt x="3001" y="84"/>
                  </a:lnTo>
                  <a:lnTo>
                    <a:pt x="3014" y="110"/>
                  </a:lnTo>
                  <a:lnTo>
                    <a:pt x="3021" y="139"/>
                  </a:lnTo>
                  <a:lnTo>
                    <a:pt x="3024" y="170"/>
                  </a:lnTo>
                  <a:lnTo>
                    <a:pt x="3024" y="869"/>
                  </a:lnTo>
                  <a:lnTo>
                    <a:pt x="3021" y="891"/>
                  </a:lnTo>
                  <a:lnTo>
                    <a:pt x="3013" y="912"/>
                  </a:lnTo>
                  <a:lnTo>
                    <a:pt x="3000" y="928"/>
                  </a:lnTo>
                  <a:lnTo>
                    <a:pt x="2982" y="941"/>
                  </a:lnTo>
                  <a:lnTo>
                    <a:pt x="2962" y="950"/>
                  </a:lnTo>
                  <a:lnTo>
                    <a:pt x="2941" y="954"/>
                  </a:lnTo>
                  <a:lnTo>
                    <a:pt x="2829" y="954"/>
                  </a:lnTo>
                  <a:lnTo>
                    <a:pt x="2806" y="950"/>
                  </a:lnTo>
                  <a:lnTo>
                    <a:pt x="2786" y="941"/>
                  </a:lnTo>
                  <a:lnTo>
                    <a:pt x="2768" y="928"/>
                  </a:lnTo>
                  <a:lnTo>
                    <a:pt x="2755" y="912"/>
                  </a:lnTo>
                  <a:lnTo>
                    <a:pt x="2747" y="891"/>
                  </a:lnTo>
                  <a:lnTo>
                    <a:pt x="2744" y="869"/>
                  </a:lnTo>
                  <a:lnTo>
                    <a:pt x="2744" y="562"/>
                  </a:lnTo>
                  <a:lnTo>
                    <a:pt x="2702" y="558"/>
                  </a:lnTo>
                  <a:lnTo>
                    <a:pt x="2664" y="549"/>
                  </a:lnTo>
                  <a:lnTo>
                    <a:pt x="2626" y="535"/>
                  </a:lnTo>
                  <a:lnTo>
                    <a:pt x="2591" y="516"/>
                  </a:lnTo>
                  <a:lnTo>
                    <a:pt x="2561" y="492"/>
                  </a:lnTo>
                  <a:lnTo>
                    <a:pt x="2532" y="465"/>
                  </a:lnTo>
                  <a:lnTo>
                    <a:pt x="2509" y="433"/>
                  </a:lnTo>
                  <a:lnTo>
                    <a:pt x="2490" y="399"/>
                  </a:lnTo>
                  <a:lnTo>
                    <a:pt x="2476" y="362"/>
                  </a:lnTo>
                  <a:lnTo>
                    <a:pt x="2467" y="322"/>
                  </a:lnTo>
                  <a:lnTo>
                    <a:pt x="2464" y="280"/>
                  </a:lnTo>
                  <a:lnTo>
                    <a:pt x="560" y="280"/>
                  </a:lnTo>
                  <a:lnTo>
                    <a:pt x="557" y="322"/>
                  </a:lnTo>
                  <a:lnTo>
                    <a:pt x="548" y="362"/>
                  </a:lnTo>
                  <a:lnTo>
                    <a:pt x="534" y="399"/>
                  </a:lnTo>
                  <a:lnTo>
                    <a:pt x="515" y="433"/>
                  </a:lnTo>
                  <a:lnTo>
                    <a:pt x="492" y="465"/>
                  </a:lnTo>
                  <a:lnTo>
                    <a:pt x="463" y="492"/>
                  </a:lnTo>
                  <a:lnTo>
                    <a:pt x="433" y="516"/>
                  </a:lnTo>
                  <a:lnTo>
                    <a:pt x="398" y="535"/>
                  </a:lnTo>
                  <a:lnTo>
                    <a:pt x="360" y="549"/>
                  </a:lnTo>
                  <a:lnTo>
                    <a:pt x="322" y="558"/>
                  </a:lnTo>
                  <a:lnTo>
                    <a:pt x="280" y="562"/>
                  </a:lnTo>
                  <a:lnTo>
                    <a:pt x="280" y="1458"/>
                  </a:lnTo>
                  <a:lnTo>
                    <a:pt x="322" y="1460"/>
                  </a:lnTo>
                  <a:lnTo>
                    <a:pt x="360" y="1469"/>
                  </a:lnTo>
                  <a:lnTo>
                    <a:pt x="398" y="1483"/>
                  </a:lnTo>
                  <a:lnTo>
                    <a:pt x="433" y="1502"/>
                  </a:lnTo>
                  <a:lnTo>
                    <a:pt x="463" y="1526"/>
                  </a:lnTo>
                  <a:lnTo>
                    <a:pt x="492" y="1553"/>
                  </a:lnTo>
                  <a:lnTo>
                    <a:pt x="515" y="1585"/>
                  </a:lnTo>
                  <a:lnTo>
                    <a:pt x="534" y="1619"/>
                  </a:lnTo>
                  <a:lnTo>
                    <a:pt x="548" y="1656"/>
                  </a:lnTo>
                  <a:lnTo>
                    <a:pt x="557" y="1696"/>
                  </a:lnTo>
                  <a:lnTo>
                    <a:pt x="560" y="1738"/>
                  </a:lnTo>
                  <a:lnTo>
                    <a:pt x="2101" y="1738"/>
                  </a:lnTo>
                  <a:lnTo>
                    <a:pt x="2122" y="1740"/>
                  </a:lnTo>
                  <a:lnTo>
                    <a:pt x="2142" y="1749"/>
                  </a:lnTo>
                  <a:lnTo>
                    <a:pt x="2160" y="1762"/>
                  </a:lnTo>
                  <a:lnTo>
                    <a:pt x="2173" y="1778"/>
                  </a:lnTo>
                  <a:lnTo>
                    <a:pt x="2181" y="1799"/>
                  </a:lnTo>
                  <a:lnTo>
                    <a:pt x="2184" y="1821"/>
                  </a:lnTo>
                  <a:lnTo>
                    <a:pt x="2184" y="1933"/>
                  </a:lnTo>
                  <a:lnTo>
                    <a:pt x="2181" y="1955"/>
                  </a:lnTo>
                  <a:lnTo>
                    <a:pt x="2173" y="1976"/>
                  </a:lnTo>
                  <a:lnTo>
                    <a:pt x="2160" y="1992"/>
                  </a:lnTo>
                  <a:lnTo>
                    <a:pt x="2142" y="2005"/>
                  </a:lnTo>
                  <a:lnTo>
                    <a:pt x="2122" y="2014"/>
                  </a:lnTo>
                  <a:lnTo>
                    <a:pt x="2101" y="2018"/>
                  </a:lnTo>
                  <a:lnTo>
                    <a:pt x="168" y="2018"/>
                  </a:lnTo>
                  <a:lnTo>
                    <a:pt x="137" y="2014"/>
                  </a:lnTo>
                  <a:lnTo>
                    <a:pt x="109" y="2006"/>
                  </a:lnTo>
                  <a:lnTo>
                    <a:pt x="83" y="1994"/>
                  </a:lnTo>
                  <a:lnTo>
                    <a:pt x="60" y="1978"/>
                  </a:lnTo>
                  <a:lnTo>
                    <a:pt x="40" y="1957"/>
                  </a:lnTo>
                  <a:lnTo>
                    <a:pt x="23" y="1934"/>
                  </a:lnTo>
                  <a:lnTo>
                    <a:pt x="10" y="1908"/>
                  </a:lnTo>
                  <a:lnTo>
                    <a:pt x="3" y="1879"/>
                  </a:lnTo>
                  <a:lnTo>
                    <a:pt x="0" y="1850"/>
                  </a:lnTo>
                  <a:lnTo>
                    <a:pt x="0" y="170"/>
                  </a:lnTo>
                  <a:lnTo>
                    <a:pt x="3" y="139"/>
                  </a:lnTo>
                  <a:lnTo>
                    <a:pt x="10" y="110"/>
                  </a:lnTo>
                  <a:lnTo>
                    <a:pt x="23" y="84"/>
                  </a:lnTo>
                  <a:lnTo>
                    <a:pt x="40" y="61"/>
                  </a:lnTo>
                  <a:lnTo>
                    <a:pt x="60" y="40"/>
                  </a:lnTo>
                  <a:lnTo>
                    <a:pt x="83" y="24"/>
                  </a:lnTo>
                  <a:lnTo>
                    <a:pt x="109" y="12"/>
                  </a:lnTo>
                  <a:lnTo>
                    <a:pt x="137" y="4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0" name="Freeform 27">
              <a:extLst>
                <a:ext uri="{FF2B5EF4-FFF2-40B4-BE49-F238E27FC236}">
                  <a16:creationId xmlns:a16="http://schemas.microsoft.com/office/drawing/2014/main" id="{07A1501C-411D-447F-85E2-570DE8D3E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81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1" name="Freeform 28">
              <a:extLst>
                <a:ext uri="{FF2B5EF4-FFF2-40B4-BE49-F238E27FC236}">
                  <a16:creationId xmlns:a16="http://schemas.microsoft.com/office/drawing/2014/main" id="{7DC1CB8D-93E4-427B-B045-30B8FC4263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17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2" name="Freeform 29">
              <a:extLst>
                <a:ext uri="{FF2B5EF4-FFF2-40B4-BE49-F238E27FC236}">
                  <a16:creationId xmlns:a16="http://schemas.microsoft.com/office/drawing/2014/main" id="{762EEC9E-2A17-4A87-A8E1-889B269049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253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2330325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72" grpId="0" autoUpdateAnimBg="0"/>
      <p:bldP spid="76" grpId="0"/>
      <p:bldP spid="38" grpId="0"/>
      <p:bldP spid="93" grpId="0"/>
      <p:bldP spid="94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>
            <a:extLst>
              <a:ext uri="{FF2B5EF4-FFF2-40B4-BE49-F238E27FC236}">
                <a16:creationId xmlns:a16="http://schemas.microsoft.com/office/drawing/2014/main" id="{1FCE7519-9A78-C24A-95FE-3F1964D72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9959" y="393686"/>
            <a:ext cx="10427677" cy="116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1219170">
              <a:defRPr/>
            </a:pPr>
            <a:r>
              <a:rPr lang="es-ES" dirty="0">
                <a:solidFill>
                  <a:srgbClr val="253D90"/>
                </a:solidFill>
                <a:latin typeface="+mj-lt"/>
              </a:rPr>
              <a:t>Apoyamos entidades y programas del ecosistema de competitividad regional que contribuyen a un mejor entorno para el desarrollo empresarial</a:t>
            </a:r>
          </a:p>
          <a:p>
            <a:pPr>
              <a:lnSpc>
                <a:spcPct val="90000"/>
              </a:lnSpc>
            </a:pPr>
            <a:endParaRPr lang="es-CO" dirty="0">
              <a:solidFill>
                <a:srgbClr val="253D90"/>
              </a:solidFill>
              <a:latin typeface="+mj-lt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A638B249-55EE-4E2B-807C-83E5E0CE93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815" y="2316208"/>
            <a:ext cx="479254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823" lvl="1" indent="0" algn="just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ES_tradnl" sz="1867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1</a:t>
            </a:r>
            <a:r>
              <a:rPr lang="es-ES_tradnl" sz="20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Programa y/o proyecto orientado a potencializar competencias en inglés de los estudiantes y docentes, acogidos por la administración pública</a:t>
            </a: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3C79FCC1-6F57-446A-9664-5634B6B6F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816" y="1806793"/>
            <a:ext cx="2067856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812760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667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Bilingüismo</a:t>
            </a: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FCCB96D9-EB51-4021-AC27-5D0D1571C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1973" y="2322044"/>
            <a:ext cx="650002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117" lvl="1" indent="0" fontAlgn="base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defRPr/>
            </a:pPr>
            <a:r>
              <a:rPr lang="es-ES" altLang="es-CO" sz="1867" dirty="0">
                <a:solidFill>
                  <a:srgbClr val="FF0353"/>
                </a:solidFill>
                <a:latin typeface="AmpleSoft-Bold"/>
                <a:ea typeface="+mn-ea"/>
                <a:cs typeface="Calibri" panose="020F0502020204030204" pitchFamily="34" charset="0"/>
              </a:rPr>
              <a:t>30</a:t>
            </a:r>
            <a:r>
              <a:rPr lang="es-ES" altLang="es-CO" sz="1867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altLang="es-CO" sz="20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Laboratorios de innovación para la enseñanza del inglés</a:t>
            </a:r>
          </a:p>
          <a:p>
            <a:pPr marL="2117" lvl="1" indent="0" fontAlgn="base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defRPr/>
            </a:pPr>
            <a:r>
              <a:rPr lang="es-ES" altLang="es-CO" sz="1867" dirty="0">
                <a:solidFill>
                  <a:srgbClr val="FF0353"/>
                </a:solidFill>
                <a:latin typeface="AmpleSoft-Bold"/>
                <a:ea typeface="+mn-ea"/>
                <a:cs typeface="Calibri" panose="020F0502020204030204" pitchFamily="34" charset="0"/>
              </a:rPr>
              <a:t>4</a:t>
            </a:r>
            <a:r>
              <a:rPr lang="es-ES" altLang="es-CO" sz="1867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altLang="es-CO" sz="20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Cápsulas audiovisuales para la enseñanza de inglés</a:t>
            </a:r>
          </a:p>
          <a:p>
            <a:pPr marL="2117" lvl="1" indent="0" fontAlgn="base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defRPr/>
            </a:pPr>
            <a:r>
              <a:rPr lang="es-ES" altLang="es-CO" sz="1867" dirty="0">
                <a:solidFill>
                  <a:srgbClr val="FF0353"/>
                </a:solidFill>
                <a:latin typeface="AmpleSoft-Bold"/>
                <a:ea typeface="+mn-ea"/>
                <a:cs typeface="Calibri" panose="020F0502020204030204" pitchFamily="34" charset="0"/>
              </a:rPr>
              <a:t>1</a:t>
            </a:r>
            <a:r>
              <a:rPr lang="es-ES" altLang="es-CO" sz="20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Foro de Bilingüismo</a:t>
            </a:r>
          </a:p>
          <a:p>
            <a:pPr marL="2117" lvl="1" indent="0" fontAlgn="base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defRPr/>
            </a:pPr>
            <a:r>
              <a:rPr lang="es-ES" altLang="es-CO" sz="1867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15</a:t>
            </a:r>
            <a:r>
              <a:rPr lang="es-ES" altLang="es-CO" sz="1867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altLang="es-CO" sz="20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Reuniones de la Mesa de Bilingüismo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A519BB37-7856-4BA0-80EB-B15F0B00D211}"/>
              </a:ext>
            </a:extLst>
          </p:cNvPr>
          <p:cNvCxnSpPr>
            <a:cxnSpLocks/>
          </p:cNvCxnSpPr>
          <p:nvPr/>
        </p:nvCxnSpPr>
        <p:spPr>
          <a:xfrm flipV="1">
            <a:off x="5547169" y="2404813"/>
            <a:ext cx="1" cy="1237143"/>
          </a:xfrm>
          <a:prstGeom prst="line">
            <a:avLst/>
          </a:prstGeom>
          <a:ln>
            <a:solidFill>
              <a:srgbClr val="FF0353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bject 4">
            <a:extLst>
              <a:ext uri="{FF2B5EF4-FFF2-40B4-BE49-F238E27FC236}">
                <a16:creationId xmlns:a16="http://schemas.microsoft.com/office/drawing/2014/main" id="{BA7AD9F2-2E34-49B9-9D52-483E048A0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816" y="3933801"/>
            <a:ext cx="3482933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812760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667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Innovación educativa</a:t>
            </a:r>
          </a:p>
        </p:txBody>
      </p:sp>
      <p:sp>
        <p:nvSpPr>
          <p:cNvPr id="16" name="Text Box 2">
            <a:extLst>
              <a:ext uri="{FF2B5EF4-FFF2-40B4-BE49-F238E27FC236}">
                <a16:creationId xmlns:a16="http://schemas.microsoft.com/office/drawing/2014/main" id="{B68DC5CB-6E20-481C-86A0-4233DBDAD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502" y="4460549"/>
            <a:ext cx="458195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823" lvl="1" indent="0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CO" altLang="es-CO" sz="1867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50% </a:t>
            </a:r>
            <a:r>
              <a:rPr lang="es-CO" altLang="es-CO" sz="20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profesores que incorporan nuevas prácticas pedagógicas de creatividad e innovación en sus instituciones educativas.</a:t>
            </a:r>
          </a:p>
        </p:txBody>
      </p:sp>
      <p:sp>
        <p:nvSpPr>
          <p:cNvPr id="17" name="Text Box 2">
            <a:extLst>
              <a:ext uri="{FF2B5EF4-FFF2-40B4-BE49-F238E27FC236}">
                <a16:creationId xmlns:a16="http://schemas.microsoft.com/office/drawing/2014/main" id="{54AED30C-F01E-470D-AB97-5F76894D9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1974" y="4351554"/>
            <a:ext cx="617613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812760" fontAlgn="base">
              <a:spcBef>
                <a:spcPct val="0"/>
              </a:spcBef>
              <a:spcAft>
                <a:spcPct val="0"/>
              </a:spcAft>
            </a:pPr>
            <a:r>
              <a:rPr lang="es-ES" altLang="es-CO" sz="1867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10</a:t>
            </a:r>
            <a:r>
              <a:rPr lang="es-ES" altLang="es-CO" sz="1867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altLang="es-CO" sz="20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Sesiones de laboratorios de innovación</a:t>
            </a:r>
          </a:p>
          <a:p>
            <a:pPr marL="2117" lvl="1" indent="0" fontAlgn="base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defRPr/>
            </a:pPr>
            <a:r>
              <a:rPr lang="es-ES" altLang="es-CO" sz="1867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30</a:t>
            </a:r>
            <a:r>
              <a:rPr lang="es-ES" altLang="es-CO" sz="1867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altLang="es-CO" sz="20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Talleres de pensamiento creativo y de innovación</a:t>
            </a:r>
          </a:p>
          <a:p>
            <a:pPr marL="2117" lvl="1" indent="0" fontAlgn="base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defRPr/>
            </a:pPr>
            <a:r>
              <a:rPr lang="es-ES" altLang="es-CO" sz="1867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27</a:t>
            </a:r>
            <a:r>
              <a:rPr lang="es-ES" altLang="es-CO" sz="1867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altLang="es-CO" sz="20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Sesiones de mentalidad emprendedora</a:t>
            </a:r>
            <a:endParaRPr lang="es-CO" altLang="es-CO" sz="20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812760" fontAlgn="base">
              <a:spcBef>
                <a:spcPct val="0"/>
              </a:spcBef>
              <a:spcAft>
                <a:spcPct val="0"/>
              </a:spcAft>
            </a:pPr>
            <a:r>
              <a:rPr lang="es-ES" altLang="es-CO" sz="1867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26</a:t>
            </a:r>
            <a:r>
              <a:rPr lang="es-ES" altLang="es-CO" sz="1867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altLang="es-CO" sz="20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Jornadas de pensamiento de diseño</a:t>
            </a:r>
          </a:p>
          <a:p>
            <a:pPr defTabSz="812760" fontAlgn="base">
              <a:spcBef>
                <a:spcPct val="0"/>
              </a:spcBef>
              <a:spcAft>
                <a:spcPct val="0"/>
              </a:spcAft>
            </a:pPr>
            <a:r>
              <a:rPr lang="es-ES" altLang="es-CO" sz="1867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1420</a:t>
            </a:r>
            <a:r>
              <a:rPr lang="es-ES" altLang="es-CO" sz="1867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altLang="es-CO" sz="20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Estudiantes participantes</a:t>
            </a:r>
          </a:p>
          <a:p>
            <a:pPr defTabSz="812760" fontAlgn="base">
              <a:spcBef>
                <a:spcPct val="0"/>
              </a:spcBef>
              <a:spcAft>
                <a:spcPct val="0"/>
              </a:spcAft>
            </a:pPr>
            <a:r>
              <a:rPr lang="es-ES" altLang="es-CO" sz="1867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78</a:t>
            </a:r>
            <a:r>
              <a:rPr lang="es-ES" altLang="es-CO" sz="1867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altLang="es-CO" sz="20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Profesores participantes</a:t>
            </a:r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BF1B4D95-9256-4F3D-9476-12F3E9BAF33F}"/>
              </a:ext>
            </a:extLst>
          </p:cNvPr>
          <p:cNvCxnSpPr>
            <a:cxnSpLocks/>
          </p:cNvCxnSpPr>
          <p:nvPr/>
        </p:nvCxnSpPr>
        <p:spPr>
          <a:xfrm flipV="1">
            <a:off x="5531069" y="4435096"/>
            <a:ext cx="16100" cy="1886229"/>
          </a:xfrm>
          <a:prstGeom prst="line">
            <a:avLst/>
          </a:prstGeom>
          <a:ln>
            <a:solidFill>
              <a:srgbClr val="FF0353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55">
            <a:extLst>
              <a:ext uri="{FF2B5EF4-FFF2-40B4-BE49-F238E27FC236}">
                <a16:creationId xmlns:a16="http://schemas.microsoft.com/office/drawing/2014/main" id="{62BBAB2C-489E-40E4-A918-EEBB660A2AC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691973" y="3676228"/>
            <a:ext cx="329749" cy="329749"/>
            <a:chOff x="3291" y="2116"/>
            <a:chExt cx="480" cy="480"/>
          </a:xfrm>
          <a:solidFill>
            <a:schemeClr val="accent5"/>
          </a:solidFill>
        </p:grpSpPr>
        <p:sp>
          <p:nvSpPr>
            <p:cNvPr id="19" name="Freeform 157">
              <a:extLst>
                <a:ext uri="{FF2B5EF4-FFF2-40B4-BE49-F238E27FC236}">
                  <a16:creationId xmlns:a16="http://schemas.microsoft.com/office/drawing/2014/main" id="{351AB936-BEA5-433E-8E8F-01D42251B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58">
              <a:extLst>
                <a:ext uri="{FF2B5EF4-FFF2-40B4-BE49-F238E27FC236}">
                  <a16:creationId xmlns:a16="http://schemas.microsoft.com/office/drawing/2014/main" id="{677B6A2C-3AB1-458E-8668-977A675075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Rectángulo 20">
            <a:extLst>
              <a:ext uri="{FF2B5EF4-FFF2-40B4-BE49-F238E27FC236}">
                <a16:creationId xmlns:a16="http://schemas.microsoft.com/office/drawing/2014/main" id="{E469E002-7D4E-43B3-A7B9-5F1BF1E48ED8}"/>
              </a:ext>
            </a:extLst>
          </p:cNvPr>
          <p:cNvSpPr/>
          <p:nvPr/>
        </p:nvSpPr>
        <p:spPr>
          <a:xfrm>
            <a:off x="6021722" y="3639647"/>
            <a:ext cx="21813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35,7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 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grpSp>
        <p:nvGrpSpPr>
          <p:cNvPr id="22" name="Group 155">
            <a:extLst>
              <a:ext uri="{FF2B5EF4-FFF2-40B4-BE49-F238E27FC236}">
                <a16:creationId xmlns:a16="http://schemas.microsoft.com/office/drawing/2014/main" id="{C9579A26-5F5D-4B0F-B02E-8F47E181E3D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691973" y="6361926"/>
            <a:ext cx="329749" cy="329749"/>
            <a:chOff x="3291" y="2116"/>
            <a:chExt cx="480" cy="480"/>
          </a:xfrm>
          <a:solidFill>
            <a:schemeClr val="accent5"/>
          </a:solidFill>
        </p:grpSpPr>
        <p:sp>
          <p:nvSpPr>
            <p:cNvPr id="23" name="Freeform 157">
              <a:extLst>
                <a:ext uri="{FF2B5EF4-FFF2-40B4-BE49-F238E27FC236}">
                  <a16:creationId xmlns:a16="http://schemas.microsoft.com/office/drawing/2014/main" id="{D1914EF2-2FE9-4246-AE4B-3DE0FA8D56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158">
              <a:extLst>
                <a:ext uri="{FF2B5EF4-FFF2-40B4-BE49-F238E27FC236}">
                  <a16:creationId xmlns:a16="http://schemas.microsoft.com/office/drawing/2014/main" id="{A8DDF298-94F6-4244-860A-5A903737E8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5" name="Rectángulo 24">
            <a:extLst>
              <a:ext uri="{FF2B5EF4-FFF2-40B4-BE49-F238E27FC236}">
                <a16:creationId xmlns:a16="http://schemas.microsoft.com/office/drawing/2014/main" id="{A6CE69C2-D0CC-4596-83D9-5D70E8D1BC80}"/>
              </a:ext>
            </a:extLst>
          </p:cNvPr>
          <p:cNvSpPr/>
          <p:nvPr/>
        </p:nvSpPr>
        <p:spPr>
          <a:xfrm>
            <a:off x="6021722" y="6325345"/>
            <a:ext cx="23110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154,6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 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F0B16F25-D1FB-459D-A5ED-52B4554A1EAD}"/>
              </a:ext>
            </a:extLst>
          </p:cNvPr>
          <p:cNvSpPr/>
          <p:nvPr/>
        </p:nvSpPr>
        <p:spPr>
          <a:xfrm>
            <a:off x="-248830" y="-82689"/>
            <a:ext cx="1812587" cy="1812070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36054277-51E4-44CA-A759-EA2F436D5C38}"/>
              </a:ext>
            </a:extLst>
          </p:cNvPr>
          <p:cNvSpPr/>
          <p:nvPr/>
        </p:nvSpPr>
        <p:spPr>
          <a:xfrm>
            <a:off x="53008" y="238539"/>
            <a:ext cx="1192696" cy="1132537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3ECAC691-30EE-487F-819F-C52709004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08" y="450631"/>
            <a:ext cx="940744" cy="920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60958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6667" b="1" dirty="0">
                <a:solidFill>
                  <a:srgbClr val="FFFFFF"/>
                </a:solidFill>
                <a:latin typeface="AmpleSoft-Bold" panose="02000000000000000000" pitchFamily="50" charset="0"/>
              </a:rPr>
              <a:t>4</a:t>
            </a:r>
            <a:endParaRPr kumimoji="0" lang="da-DK" sz="66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mpleSoft-Bold" panose="020000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6130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7" grpId="0" autoUpdateAnimBg="0"/>
      <p:bldP spid="8" grpId="0"/>
      <p:bldP spid="9" grpId="0" autoUpdateAnimBg="0"/>
      <p:bldP spid="13" grpId="0"/>
      <p:bldP spid="16" grpId="0" autoUpdateAnimBg="0"/>
      <p:bldP spid="17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>
            <a:extLst>
              <a:ext uri="{FF2B5EF4-FFF2-40B4-BE49-F238E27FC236}">
                <a16:creationId xmlns:a16="http://schemas.microsoft.com/office/drawing/2014/main" id="{6DD167A8-7C20-4CF5-8CE1-B1F334941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5301" y="3161260"/>
            <a:ext cx="5002335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823" lvl="1" indent="0" algn="just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endParaRPr lang="es-ES_tradnl" sz="1200" dirty="0">
              <a:solidFill>
                <a:srgbClr val="595959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defTabSz="812760" fontAlgn="base">
              <a:spcBef>
                <a:spcPct val="0"/>
              </a:spcBef>
              <a:spcAft>
                <a:spcPct val="0"/>
              </a:spcAft>
            </a:pPr>
            <a:r>
              <a:rPr lang="es-ES" altLang="es-C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 menos </a:t>
            </a:r>
            <a:r>
              <a:rPr lang="es-ES" altLang="es-CO" sz="1800" dirty="0">
                <a:solidFill>
                  <a:srgbClr val="FF0353"/>
                </a:solidFill>
                <a:latin typeface="AmpleSoft-Bold"/>
                <a:ea typeface="+mn-ea"/>
                <a:cs typeface="Calibri" panose="020F0502020204030204" pitchFamily="34" charset="0"/>
              </a:rPr>
              <a:t>80%</a:t>
            </a:r>
            <a:r>
              <a:rPr lang="es-ES" altLang="es-C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satisfacción con los servicios de cámara coordinadora</a:t>
            </a:r>
            <a:endParaRPr lang="es-CO" altLang="es-CO" sz="1200" b="1" dirty="0">
              <a:solidFill>
                <a:srgbClr val="595959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117" lvl="1" indent="0" fontAlgn="base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defRPr/>
            </a:pPr>
            <a:r>
              <a:rPr lang="es-ES" altLang="es-CO" sz="1800" dirty="0">
                <a:solidFill>
                  <a:srgbClr val="FF0353"/>
                </a:solidFill>
                <a:latin typeface="AmpleSoft-Bold"/>
                <a:ea typeface="+mn-ea"/>
                <a:cs typeface="Calibri" panose="020F0502020204030204" pitchFamily="34" charset="0"/>
              </a:rPr>
              <a:t>3</a:t>
            </a:r>
            <a:r>
              <a:rPr lang="es-ES" altLang="es-CO" sz="12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altLang="es-C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programas de la CCC transferidos </a:t>
            </a:r>
          </a:p>
          <a:p>
            <a:pPr marL="2117" lvl="1" indent="0" fontAlgn="base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defRPr/>
            </a:pPr>
            <a:r>
              <a:rPr lang="es-ES" altLang="es-CO" sz="1800" dirty="0">
                <a:solidFill>
                  <a:srgbClr val="FF0353"/>
                </a:solidFill>
                <a:latin typeface="AmpleSoft-Bold"/>
                <a:ea typeface="+mn-ea"/>
                <a:cs typeface="Calibri" panose="020F0502020204030204" pitchFamily="34" charset="0"/>
              </a:rPr>
              <a:t>2</a:t>
            </a:r>
            <a:r>
              <a:rPr lang="es-ES" altLang="es-CO" sz="12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altLang="es-C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comités con presidentes al año</a:t>
            </a:r>
          </a:p>
          <a:p>
            <a:pPr marL="2117" lvl="1" indent="0" fontAlgn="base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defRPr/>
            </a:pPr>
            <a:r>
              <a:rPr lang="es-ES" altLang="es-CO" sz="1800" dirty="0">
                <a:solidFill>
                  <a:srgbClr val="FF0353"/>
                </a:solidFill>
                <a:latin typeface="AmpleSoft-Bold"/>
                <a:ea typeface="+mn-ea"/>
                <a:cs typeface="Calibri" panose="020F0502020204030204" pitchFamily="34" charset="0"/>
              </a:rPr>
              <a:t>2</a:t>
            </a:r>
            <a:r>
              <a:rPr lang="es-ES" altLang="es-CO" sz="12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altLang="es-C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capacitaciones claves para la gestión cameral</a:t>
            </a:r>
          </a:p>
        </p:txBody>
      </p:sp>
      <p:sp>
        <p:nvSpPr>
          <p:cNvPr id="19" name="object 4">
            <a:extLst>
              <a:ext uri="{FF2B5EF4-FFF2-40B4-BE49-F238E27FC236}">
                <a16:creationId xmlns:a16="http://schemas.microsoft.com/office/drawing/2014/main" id="{35FADD35-E10C-4716-B7A1-3DE2A1AF4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9372" y="3302803"/>
            <a:ext cx="25116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812760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000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Cámara coordinadora</a:t>
            </a:r>
          </a:p>
        </p:txBody>
      </p:sp>
      <p:grpSp>
        <p:nvGrpSpPr>
          <p:cNvPr id="8" name="Group 155">
            <a:extLst>
              <a:ext uri="{FF2B5EF4-FFF2-40B4-BE49-F238E27FC236}">
                <a16:creationId xmlns:a16="http://schemas.microsoft.com/office/drawing/2014/main" id="{4CD8625A-4354-43CE-8B34-EACC9FE8C28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129709" y="4333964"/>
            <a:ext cx="329749" cy="329749"/>
            <a:chOff x="3291" y="2116"/>
            <a:chExt cx="480" cy="480"/>
          </a:xfrm>
          <a:solidFill>
            <a:schemeClr val="accent5"/>
          </a:solidFill>
        </p:grpSpPr>
        <p:sp>
          <p:nvSpPr>
            <p:cNvPr id="9" name="Freeform 157">
              <a:extLst>
                <a:ext uri="{FF2B5EF4-FFF2-40B4-BE49-F238E27FC236}">
                  <a16:creationId xmlns:a16="http://schemas.microsoft.com/office/drawing/2014/main" id="{84947B2D-0E17-49FF-A0EC-A48FC1C8D2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 158">
              <a:extLst>
                <a:ext uri="{FF2B5EF4-FFF2-40B4-BE49-F238E27FC236}">
                  <a16:creationId xmlns:a16="http://schemas.microsoft.com/office/drawing/2014/main" id="{980B79FF-DABC-435E-B15A-376D7C126C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214A9CD-2CB8-444E-95BC-59B861E90307}"/>
              </a:ext>
            </a:extLst>
          </p:cNvPr>
          <p:cNvSpPr/>
          <p:nvPr/>
        </p:nvSpPr>
        <p:spPr>
          <a:xfrm>
            <a:off x="4414118" y="4351220"/>
            <a:ext cx="19651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57,4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 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8071F6C6-CD2F-4766-9BD8-ABF460D76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9959" y="393686"/>
            <a:ext cx="10427677" cy="116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1219170">
              <a:defRPr/>
            </a:pPr>
            <a:r>
              <a:rPr lang="es-ES" dirty="0">
                <a:solidFill>
                  <a:srgbClr val="253D90"/>
                </a:solidFill>
                <a:latin typeface="+mj-lt"/>
              </a:rPr>
              <a:t>Apoyamos entidades y programas del ecosistema de competitividad regional que contribuyen a un mejor entorno para el desarrollo empresarial</a:t>
            </a:r>
          </a:p>
          <a:p>
            <a:pPr>
              <a:lnSpc>
                <a:spcPct val="90000"/>
              </a:lnSpc>
            </a:pPr>
            <a:endParaRPr lang="es-CO" dirty="0">
              <a:solidFill>
                <a:srgbClr val="253D90"/>
              </a:solidFill>
              <a:latin typeface="+mj-lt"/>
            </a:endParaRPr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E86E200F-3426-4B01-85AC-6C60756ED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0319" y="5415773"/>
            <a:ext cx="23890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812760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000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Aporte a entidades</a:t>
            </a:r>
          </a:p>
        </p:txBody>
      </p:sp>
      <p:pic>
        <p:nvPicPr>
          <p:cNvPr id="17" name="Picture 1" descr="dc0475a49582c7c8ff5a046653f4b0fc.jpg">
            <a:extLst>
              <a:ext uri="{FF2B5EF4-FFF2-40B4-BE49-F238E27FC236}">
                <a16:creationId xmlns:a16="http://schemas.microsoft.com/office/drawing/2014/main" id="{1E46A02D-33A8-468F-84BD-04F76B3676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4" t="24690" r="21043" b="29383"/>
          <a:stretch/>
        </p:blipFill>
        <p:spPr>
          <a:xfrm>
            <a:off x="9555488" y="5564244"/>
            <a:ext cx="979990" cy="505020"/>
          </a:xfrm>
          <a:prstGeom prst="rect">
            <a:avLst/>
          </a:prstGeom>
        </p:spPr>
      </p:pic>
      <p:pic>
        <p:nvPicPr>
          <p:cNvPr id="18" name="Picture 16" descr="gIehr_Pq.jpg">
            <a:extLst>
              <a:ext uri="{FF2B5EF4-FFF2-40B4-BE49-F238E27FC236}">
                <a16:creationId xmlns:a16="http://schemas.microsoft.com/office/drawing/2014/main" id="{81CCCC35-6B08-4609-A2A8-AA5FD1C8D6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4" t="6254" r="10206" b="16214"/>
          <a:stretch/>
        </p:blipFill>
        <p:spPr>
          <a:xfrm>
            <a:off x="8731021" y="5529249"/>
            <a:ext cx="701972" cy="616373"/>
          </a:xfrm>
          <a:prstGeom prst="rect">
            <a:avLst/>
          </a:prstGeom>
        </p:spPr>
      </p:pic>
      <p:pic>
        <p:nvPicPr>
          <p:cNvPr id="20" name="Picture 5" descr="download.jpeg">
            <a:extLst>
              <a:ext uri="{FF2B5EF4-FFF2-40B4-BE49-F238E27FC236}">
                <a16:creationId xmlns:a16="http://schemas.microsoft.com/office/drawing/2014/main" id="{E5970707-6635-4991-9A4E-8FB0CE21B0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984" y="5538283"/>
            <a:ext cx="694767" cy="56870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38B865E0-E690-42D9-9766-4DBDB4B62F65}"/>
              </a:ext>
            </a:extLst>
          </p:cNvPr>
          <p:cNvSpPr/>
          <p:nvPr/>
        </p:nvSpPr>
        <p:spPr>
          <a:xfrm>
            <a:off x="4065239" y="5318278"/>
            <a:ext cx="4741949" cy="913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>
                <a:solidFill>
                  <a:srgbClr val="595959"/>
                </a:solidFill>
                <a:latin typeface="Calibri" panose="020F0502020204030204" pitchFamily="34" charset="0"/>
              </a:rPr>
              <a:t>Realizar el </a:t>
            </a:r>
            <a:r>
              <a:rPr lang="es-ES" sz="2133" dirty="0">
                <a:solidFill>
                  <a:schemeClr val="accent1"/>
                </a:solidFill>
                <a:latin typeface="AmpleSoft-Bold"/>
              </a:rPr>
              <a:t>100%</a:t>
            </a:r>
            <a:r>
              <a:rPr lang="es-ES" sz="1867" dirty="0">
                <a:solidFill>
                  <a:srgbClr val="595959"/>
                </a:solidFill>
                <a:latin typeface="Calibri" panose="020F0502020204030204" pitchFamily="34" charset="0"/>
                <a:ea typeface="ＭＳ Ｐゴシック" charset="0"/>
              </a:rPr>
              <a:t> </a:t>
            </a:r>
            <a:r>
              <a:rPr lang="es-ES" sz="1600" dirty="0">
                <a:solidFill>
                  <a:srgbClr val="595959"/>
                </a:solidFill>
                <a:latin typeface="Calibri" panose="020F0502020204030204" pitchFamily="34" charset="0"/>
              </a:rPr>
              <a:t>de los aportes en efectivo a entidades que mejoran la competitividad y dinamizan la economía de la región</a:t>
            </a:r>
            <a:endParaRPr lang="es-CO" sz="1600" dirty="0">
              <a:solidFill>
                <a:srgbClr val="595959"/>
              </a:solidFill>
              <a:latin typeface="Calibri" panose="020F0502020204030204" pitchFamily="34" charset="0"/>
            </a:endParaRPr>
          </a:p>
        </p:txBody>
      </p:sp>
      <p:grpSp>
        <p:nvGrpSpPr>
          <p:cNvPr id="24" name="Group 155">
            <a:extLst>
              <a:ext uri="{FF2B5EF4-FFF2-40B4-BE49-F238E27FC236}">
                <a16:creationId xmlns:a16="http://schemas.microsoft.com/office/drawing/2014/main" id="{346A016F-6D84-44E1-BA86-5A6B503C23C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105607" y="6283330"/>
            <a:ext cx="329749" cy="329749"/>
            <a:chOff x="3291" y="2116"/>
            <a:chExt cx="480" cy="480"/>
          </a:xfrm>
          <a:solidFill>
            <a:schemeClr val="accent5"/>
          </a:solidFill>
        </p:grpSpPr>
        <p:sp>
          <p:nvSpPr>
            <p:cNvPr id="25" name="Freeform 157">
              <a:extLst>
                <a:ext uri="{FF2B5EF4-FFF2-40B4-BE49-F238E27FC236}">
                  <a16:creationId xmlns:a16="http://schemas.microsoft.com/office/drawing/2014/main" id="{FF557B41-E759-4A61-A559-377F6919E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158">
              <a:extLst>
                <a:ext uri="{FF2B5EF4-FFF2-40B4-BE49-F238E27FC236}">
                  <a16:creationId xmlns:a16="http://schemas.microsoft.com/office/drawing/2014/main" id="{0884ACA8-C7D3-492A-A43D-5926D1C69E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8" name="Rectángulo 27">
            <a:extLst>
              <a:ext uri="{FF2B5EF4-FFF2-40B4-BE49-F238E27FC236}">
                <a16:creationId xmlns:a16="http://schemas.microsoft.com/office/drawing/2014/main" id="{C7448997-8870-4AF8-BEF3-A5D6B0D48F59}"/>
              </a:ext>
            </a:extLst>
          </p:cNvPr>
          <p:cNvSpPr/>
          <p:nvPr/>
        </p:nvSpPr>
        <p:spPr>
          <a:xfrm>
            <a:off x="4395599" y="6282000"/>
            <a:ext cx="23544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$761,3 MM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9C53A2E0-D22C-4D97-8402-6D1518F8B556}"/>
              </a:ext>
            </a:extLst>
          </p:cNvPr>
          <p:cNvCxnSpPr>
            <a:cxnSpLocks/>
          </p:cNvCxnSpPr>
          <p:nvPr/>
        </p:nvCxnSpPr>
        <p:spPr>
          <a:xfrm>
            <a:off x="4065239" y="5074500"/>
            <a:ext cx="7000326" cy="23786"/>
          </a:xfrm>
          <a:prstGeom prst="line">
            <a:avLst/>
          </a:prstGeom>
          <a:ln>
            <a:solidFill>
              <a:srgbClr val="FF0353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object 4">
            <a:extLst>
              <a:ext uri="{FF2B5EF4-FFF2-40B4-BE49-F238E27FC236}">
                <a16:creationId xmlns:a16="http://schemas.microsoft.com/office/drawing/2014/main" id="{5CE10F9A-7EBB-4F1C-834E-01B0CC3ABA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646" y="1839350"/>
            <a:ext cx="37697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000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Articulación</a:t>
            </a:r>
            <a:r>
              <a:rPr lang="es-CO" altLang="es-CO" dirty="0">
                <a:solidFill>
                  <a:schemeClr val="accent4"/>
                </a:solidFill>
                <a:latin typeface="AmpleSoft-Bold"/>
                <a:cs typeface="Calibri" panose="020F0502020204030204" pitchFamily="34" charset="0"/>
              </a:rPr>
              <a:t> </a:t>
            </a:r>
            <a:r>
              <a:rPr lang="es-CO" altLang="es-CO" sz="2000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público privada</a:t>
            </a:r>
          </a:p>
        </p:txBody>
      </p:sp>
      <p:grpSp>
        <p:nvGrpSpPr>
          <p:cNvPr id="36" name="Group 155">
            <a:extLst>
              <a:ext uri="{FF2B5EF4-FFF2-40B4-BE49-F238E27FC236}">
                <a16:creationId xmlns:a16="http://schemas.microsoft.com/office/drawing/2014/main" id="{EB7FF3AC-71C9-4E4C-AD26-8F3E34AC135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188103" y="2643667"/>
            <a:ext cx="329749" cy="329749"/>
            <a:chOff x="3291" y="2116"/>
            <a:chExt cx="480" cy="480"/>
          </a:xfrm>
          <a:solidFill>
            <a:schemeClr val="accent5"/>
          </a:solidFill>
        </p:grpSpPr>
        <p:sp>
          <p:nvSpPr>
            <p:cNvPr id="37" name="Freeform 157">
              <a:extLst>
                <a:ext uri="{FF2B5EF4-FFF2-40B4-BE49-F238E27FC236}">
                  <a16:creationId xmlns:a16="http://schemas.microsoft.com/office/drawing/2014/main" id="{7DAE78FF-E6B9-4316-B67F-9174949C5A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Freeform 158">
              <a:extLst>
                <a:ext uri="{FF2B5EF4-FFF2-40B4-BE49-F238E27FC236}">
                  <a16:creationId xmlns:a16="http://schemas.microsoft.com/office/drawing/2014/main" id="{7DBF213F-CBAD-46C1-A3F6-6AC31675E6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0" name="Rectángulo 39">
            <a:extLst>
              <a:ext uri="{FF2B5EF4-FFF2-40B4-BE49-F238E27FC236}">
                <a16:creationId xmlns:a16="http://schemas.microsoft.com/office/drawing/2014/main" id="{FFD86658-0943-48F8-8F1C-37508F9D8829}"/>
              </a:ext>
            </a:extLst>
          </p:cNvPr>
          <p:cNvSpPr/>
          <p:nvPr/>
        </p:nvSpPr>
        <p:spPr>
          <a:xfrm>
            <a:off x="4481392" y="2639264"/>
            <a:ext cx="22756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40,3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sp>
        <p:nvSpPr>
          <p:cNvPr id="41" name="Text Box 2">
            <a:extLst>
              <a:ext uri="{FF2B5EF4-FFF2-40B4-BE49-F238E27FC236}">
                <a16:creationId xmlns:a16="http://schemas.microsoft.com/office/drawing/2014/main" id="{BC03105A-BFAA-4372-A8B7-98BC3AE9C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5301" y="1453248"/>
            <a:ext cx="4695166" cy="1569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endParaRPr lang="es-CO" altLang="es-CO" sz="1600" b="1" dirty="0">
              <a:solidFill>
                <a:srgbClr val="595959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ES" altLang="es-CO" sz="2133" dirty="0">
                <a:solidFill>
                  <a:srgbClr val="FF0353"/>
                </a:solidFill>
                <a:latin typeface="AmpleSoft-Bold"/>
                <a:ea typeface="+mn-ea"/>
                <a:cs typeface="Calibri" panose="020F0502020204030204" pitchFamily="34" charset="0"/>
              </a:rPr>
              <a:t>10</a:t>
            </a:r>
            <a:r>
              <a:rPr lang="es-ES" altLang="es-CO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altLang="es-C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encuentros del Bloque Regional Parlamentario</a:t>
            </a:r>
            <a:endParaRPr lang="es-ES" altLang="es-CO" sz="16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ES" altLang="es-CO" sz="2133" dirty="0">
                <a:solidFill>
                  <a:srgbClr val="FF0353"/>
                </a:solidFill>
                <a:latin typeface="AmpleSoft-Bold"/>
                <a:ea typeface="+mn-ea"/>
                <a:cs typeface="Calibri" panose="020F0502020204030204" pitchFamily="34" charset="0"/>
              </a:rPr>
              <a:t>4 </a:t>
            </a:r>
            <a:r>
              <a:rPr lang="es-ES" altLang="es-C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trámites revisados y mejorados para Cali, asociados al </a:t>
            </a:r>
            <a:r>
              <a:rPr lang="es-ES" altLang="es-CO" sz="16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Doing</a:t>
            </a:r>
            <a:r>
              <a:rPr lang="es-ES" altLang="es-C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Business</a:t>
            </a:r>
            <a:endParaRPr lang="es-ES" altLang="es-CO" sz="16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ES" altLang="es-CO" sz="2133" dirty="0">
                <a:solidFill>
                  <a:srgbClr val="FF0353"/>
                </a:solidFill>
                <a:latin typeface="AmpleSoft-Bold"/>
                <a:ea typeface="+mn-ea"/>
                <a:cs typeface="Calibri" panose="020F0502020204030204" pitchFamily="34" charset="0"/>
              </a:rPr>
              <a:t>6</a:t>
            </a:r>
            <a:r>
              <a:rPr lang="es-ES" altLang="es-CO" sz="2000" dirty="0">
                <a:solidFill>
                  <a:srgbClr val="E20A6D"/>
                </a:solidFill>
                <a:latin typeface="AmpleSoft-Bold"/>
                <a:ea typeface="+mn-ea"/>
                <a:cs typeface="Calibri" panose="020F0502020204030204" pitchFamily="34" charset="0"/>
              </a:rPr>
              <a:t> </a:t>
            </a:r>
            <a:r>
              <a:rPr lang="es-ES" altLang="es-C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reuniones de articulación con entidades externas.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25CDD05-5E4C-4923-A922-353F6720038C}"/>
              </a:ext>
            </a:extLst>
          </p:cNvPr>
          <p:cNvSpPr/>
          <p:nvPr/>
        </p:nvSpPr>
        <p:spPr>
          <a:xfrm>
            <a:off x="4105607" y="1798418"/>
            <a:ext cx="28696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17" lvl="1" indent="0" algn="just" defTabSz="609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ES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Articular actores públicos y privados para facilitar la gestión empresarial. 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2B1A1A8-B8D0-4B28-AC2A-CCA6B61B34E9}"/>
              </a:ext>
            </a:extLst>
          </p:cNvPr>
          <p:cNvSpPr/>
          <p:nvPr/>
        </p:nvSpPr>
        <p:spPr>
          <a:xfrm>
            <a:off x="4045052" y="3350288"/>
            <a:ext cx="29302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indent="0" algn="just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ES_tradnl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Programa para el fortalecimiento de las Cámaras de Comercio del Suroccidente.</a:t>
            </a:r>
          </a:p>
        </p:txBody>
      </p: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24952AD5-4E83-41FE-9B82-F1D12EC6275C}"/>
              </a:ext>
            </a:extLst>
          </p:cNvPr>
          <p:cNvCxnSpPr>
            <a:cxnSpLocks/>
          </p:cNvCxnSpPr>
          <p:nvPr/>
        </p:nvCxnSpPr>
        <p:spPr>
          <a:xfrm>
            <a:off x="4105607" y="3135724"/>
            <a:ext cx="7000326" cy="23786"/>
          </a:xfrm>
          <a:prstGeom prst="line">
            <a:avLst/>
          </a:prstGeom>
          <a:ln>
            <a:solidFill>
              <a:srgbClr val="FF0353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Elipse 42">
            <a:extLst>
              <a:ext uri="{FF2B5EF4-FFF2-40B4-BE49-F238E27FC236}">
                <a16:creationId xmlns:a16="http://schemas.microsoft.com/office/drawing/2014/main" id="{677F4E78-5079-4F19-A679-8F4611FA2D9E}"/>
              </a:ext>
            </a:extLst>
          </p:cNvPr>
          <p:cNvSpPr/>
          <p:nvPr/>
        </p:nvSpPr>
        <p:spPr>
          <a:xfrm>
            <a:off x="-248830" y="-82689"/>
            <a:ext cx="1812587" cy="1812070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4" name="Elipse 43">
            <a:extLst>
              <a:ext uri="{FF2B5EF4-FFF2-40B4-BE49-F238E27FC236}">
                <a16:creationId xmlns:a16="http://schemas.microsoft.com/office/drawing/2014/main" id="{2A045861-BD9D-4BC0-9DCE-2861A9970D52}"/>
              </a:ext>
            </a:extLst>
          </p:cNvPr>
          <p:cNvSpPr/>
          <p:nvPr/>
        </p:nvSpPr>
        <p:spPr>
          <a:xfrm>
            <a:off x="53008" y="238539"/>
            <a:ext cx="1192696" cy="1132537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tangle 3">
            <a:extLst>
              <a:ext uri="{FF2B5EF4-FFF2-40B4-BE49-F238E27FC236}">
                <a16:creationId xmlns:a16="http://schemas.microsoft.com/office/drawing/2014/main" id="{D6F7EF6B-96E0-4188-8CBE-88FDE0825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08" y="450631"/>
            <a:ext cx="940744" cy="920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60958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6667" b="1" dirty="0">
                <a:solidFill>
                  <a:srgbClr val="FFFFFF"/>
                </a:solidFill>
                <a:latin typeface="AmpleSoft-Bold" panose="02000000000000000000" pitchFamily="50" charset="0"/>
              </a:rPr>
              <a:t>4</a:t>
            </a:r>
            <a:endParaRPr kumimoji="0" lang="da-DK" sz="66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mpleSoft-Bold" panose="020000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85588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  <p:bldP spid="19" grpId="0"/>
      <p:bldP spid="13" grpId="0" autoUpdateAnimBg="0"/>
      <p:bldP spid="16" grpId="0"/>
      <p:bldP spid="31" grpId="0"/>
      <p:bldP spid="41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>
            <a:extLst>
              <a:ext uri="{FF2B5EF4-FFF2-40B4-BE49-F238E27FC236}">
                <a16:creationId xmlns:a16="http://schemas.microsoft.com/office/drawing/2014/main" id="{1FCE7519-9A78-C24A-95FE-3F1964D72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743" y="311073"/>
            <a:ext cx="10427677" cy="116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ＭＳ Ｐゴシック" charset="0"/>
                <a:cs typeface="+mn-cs"/>
              </a:rPr>
              <a:t>Desarrollamos negocios alineados con nuestra misión que generen valor para las empresas y rentabilidad para la Cámara de Comercio</a:t>
            </a:r>
          </a:p>
          <a:p>
            <a:pPr marL="0" marR="0" lvl="0" indent="0" algn="l" defTabSz="6095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srgbClr val="253D90"/>
              </a:solidFill>
              <a:effectLst/>
              <a:uLnTx/>
              <a:uFillTx/>
              <a:latin typeface="AmpleSoft-Bold"/>
              <a:ea typeface="ＭＳ Ｐゴシック" charset="0"/>
              <a:cs typeface="+mn-cs"/>
            </a:endParaRPr>
          </a:p>
        </p:txBody>
      </p:sp>
      <p:sp>
        <p:nvSpPr>
          <p:cNvPr id="73" name="Text Box 2">
            <a:extLst>
              <a:ext uri="{FF2B5EF4-FFF2-40B4-BE49-F238E27FC236}">
                <a16:creationId xmlns:a16="http://schemas.microsoft.com/office/drawing/2014/main" id="{086509D7-01A0-4A0C-AD23-260075467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7032" y="4041428"/>
            <a:ext cx="3034908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117" lvl="1" indent="0" algn="just" defTabSz="609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CO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Incidir en la política pública y desarrollo Nacional en torno a los MASC y a la construcción de una cultura de diálogo en el país</a:t>
            </a:r>
          </a:p>
          <a:p>
            <a:pPr marL="2117" lvl="1" indent="0" algn="just" defTabSz="609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endParaRPr lang="es-CO" altLang="es-CO" sz="1600" b="1" dirty="0">
              <a:solidFill>
                <a:srgbClr val="595959"/>
              </a:solidFill>
              <a:latin typeface="Calibri" panose="020F0502020204030204" pitchFamily="34" charset="0"/>
            </a:endParaRP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Ejecuta</a:t>
            </a:r>
            <a:r>
              <a:rPr lang="es-CO" altLang="es-CO" sz="1867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s-CO" altLang="es-CO" sz="1600" b="1" dirty="0">
                <a:solidFill>
                  <a:srgbClr val="595959"/>
                </a:solidFill>
                <a:latin typeface="Calibri" panose="020F0502020204030204" pitchFamily="34" charset="0"/>
              </a:rPr>
              <a:t> </a:t>
            </a:r>
            <a:r>
              <a:rPr lang="es-CO" altLang="es-CO" sz="2000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1</a:t>
            </a:r>
            <a:r>
              <a:rPr lang="es-CO" altLang="es-CO" sz="1600" b="1" dirty="0">
                <a:solidFill>
                  <a:srgbClr val="595959"/>
                </a:solidFill>
                <a:latin typeface="Calibri" panose="020F0502020204030204" pitchFamily="34" charset="0"/>
              </a:rPr>
              <a:t> </a:t>
            </a:r>
            <a:r>
              <a:rPr lang="es-CO" altLang="es-C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proyecto en MASC</a:t>
            </a:r>
            <a:endParaRPr kumimoji="1" lang="es-ES_tradnl" sz="1867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object 4">
            <a:extLst>
              <a:ext uri="{FF2B5EF4-FFF2-40B4-BE49-F238E27FC236}">
                <a16:creationId xmlns:a16="http://schemas.microsoft.com/office/drawing/2014/main" id="{39B92BF7-7656-4BDF-8A03-D46B862DF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7032" y="3536461"/>
            <a:ext cx="2813053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667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Proyectos MASC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6AB4772-6CC0-4466-94AD-E97DE834EFEF}"/>
              </a:ext>
            </a:extLst>
          </p:cNvPr>
          <p:cNvSpPr/>
          <p:nvPr/>
        </p:nvSpPr>
        <p:spPr>
          <a:xfrm>
            <a:off x="896142" y="2644077"/>
            <a:ext cx="11105322" cy="697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2020, seguiremos consolidando el CCYA como uno de los Centros más importantes del país referentes nacionales e internacionales en MASC, con un crecimiento en la meta de ingresos del CCYA del  </a:t>
            </a:r>
            <a:r>
              <a:rPr lang="es-CO" sz="2133" dirty="0">
                <a:solidFill>
                  <a:srgbClr val="FF0353"/>
                </a:solidFill>
                <a:latin typeface="AmpleSoft-Bold"/>
                <a:ea typeface="ＭＳ Ｐゴシック" charset="0"/>
              </a:rPr>
              <a:t>17%</a:t>
            </a:r>
            <a:r>
              <a:rPr lang="es-CO" sz="2000" b="1" dirty="0">
                <a:solidFill>
                  <a:schemeClr val="accent4"/>
                </a:solidFill>
                <a:latin typeface="AmpleSoft-Bold" panose="02000000000000000000" pitchFamily="50" charset="0"/>
              </a:rPr>
              <a:t> </a:t>
            </a:r>
            <a:r>
              <a:rPr lang="es-CO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respecto a 2019</a:t>
            </a:r>
          </a:p>
        </p:txBody>
      </p:sp>
      <p:sp>
        <p:nvSpPr>
          <p:cNvPr id="18" name="Text Box 2">
            <a:extLst>
              <a:ext uri="{FF2B5EF4-FFF2-40B4-BE49-F238E27FC236}">
                <a16:creationId xmlns:a16="http://schemas.microsoft.com/office/drawing/2014/main" id="{3C91BBDE-B2D9-48CD-B6D0-5E839EF3A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7077" y="4022890"/>
            <a:ext cx="3279114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117" lvl="1" indent="0" algn="just" defTabSz="609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CO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Ofrecer a la comunidad el servicio de resolución de conflictos con la ayuda de un tercero neutral y calificado, con el fin de lograr acuerdos válidos y legales.</a:t>
            </a:r>
            <a:endParaRPr lang="es-CO" altLang="es-CO" sz="1800" b="1" dirty="0">
              <a:solidFill>
                <a:srgbClr val="595959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000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70%</a:t>
            </a:r>
            <a:r>
              <a:rPr lang="es-CO" altLang="es-CO" sz="2000" b="1" dirty="0">
                <a:solidFill>
                  <a:srgbClr val="595959"/>
                </a:solidFill>
                <a:latin typeface="Calibri" panose="020F0502020204030204" pitchFamily="34" charset="0"/>
                <a:ea typeface="+mn-ea"/>
              </a:rPr>
              <a:t> </a:t>
            </a:r>
            <a:r>
              <a:rPr lang="es-CO" altLang="es-C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acuerdos logrados</a:t>
            </a:r>
            <a:endParaRPr lang="es-CO" altLang="es-CO" sz="1867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17" lvl="1" indent="0" defTabSz="609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endParaRPr kumimoji="1" lang="es-ES_tradnl" sz="1867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object 4">
            <a:extLst>
              <a:ext uri="{FF2B5EF4-FFF2-40B4-BE49-F238E27FC236}">
                <a16:creationId xmlns:a16="http://schemas.microsoft.com/office/drawing/2014/main" id="{1896D146-1CC2-4DAE-B3AA-11504517F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8197" y="3523273"/>
            <a:ext cx="2130133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667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Conciliación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64B1A6A-188B-4ADD-A98C-71F2B96D14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1" t="14098" r="4781" b="21932"/>
          <a:stretch/>
        </p:blipFill>
        <p:spPr>
          <a:xfrm>
            <a:off x="5383737" y="1448905"/>
            <a:ext cx="1619054" cy="1152488"/>
          </a:xfrm>
          <a:prstGeom prst="rect">
            <a:avLst/>
          </a:prstGeom>
        </p:spPr>
      </p:pic>
      <p:sp>
        <p:nvSpPr>
          <p:cNvPr id="22" name="object 4">
            <a:extLst>
              <a:ext uri="{FF2B5EF4-FFF2-40B4-BE49-F238E27FC236}">
                <a16:creationId xmlns:a16="http://schemas.microsoft.com/office/drawing/2014/main" id="{A0BC275D-6F46-4805-A8BE-75ED78B85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1790" y="3473547"/>
            <a:ext cx="1635880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667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Arbitraje</a:t>
            </a:r>
          </a:p>
        </p:txBody>
      </p:sp>
      <p:sp>
        <p:nvSpPr>
          <p:cNvPr id="23" name="Text Box 2">
            <a:extLst>
              <a:ext uri="{FF2B5EF4-FFF2-40B4-BE49-F238E27FC236}">
                <a16:creationId xmlns:a16="http://schemas.microsoft.com/office/drawing/2014/main" id="{D4CDADE8-E3DF-4342-9BB1-7BA7519EB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0790" y="4041428"/>
            <a:ext cx="3593888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117" lvl="1" indent="0" defTabSz="609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CO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Ofrecer a la comunidad el servicio de resolución de conflictos a través del cual se delega en un tercero experto la toma de la decisión, con plenos efectos legales.</a:t>
            </a:r>
            <a:endParaRPr lang="es-CO" altLang="es-CO" sz="2133" dirty="0">
              <a:solidFill>
                <a:srgbClr val="FF0353"/>
              </a:solidFill>
              <a:latin typeface="AmpleSoft-Bold"/>
              <a:cs typeface="Calibri" panose="020F0502020204030204" pitchFamily="34" charset="0"/>
            </a:endParaRP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000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90% </a:t>
            </a:r>
            <a:r>
              <a:rPr lang="es-CO" altLang="es-C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satisfacción de los usuarios</a:t>
            </a:r>
            <a:endParaRPr kumimoji="1" lang="es-ES_tradnl" sz="16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4" name="Group 155">
            <a:extLst>
              <a:ext uri="{FF2B5EF4-FFF2-40B4-BE49-F238E27FC236}">
                <a16:creationId xmlns:a16="http://schemas.microsoft.com/office/drawing/2014/main" id="{15640641-33CB-4E87-816A-469296BD7FC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574964" y="5704047"/>
            <a:ext cx="287542" cy="287542"/>
            <a:chOff x="3291" y="2116"/>
            <a:chExt cx="480" cy="480"/>
          </a:xfrm>
          <a:solidFill>
            <a:schemeClr val="accent5"/>
          </a:solidFill>
        </p:grpSpPr>
        <p:sp>
          <p:nvSpPr>
            <p:cNvPr id="25" name="Freeform 157">
              <a:extLst>
                <a:ext uri="{FF2B5EF4-FFF2-40B4-BE49-F238E27FC236}">
                  <a16:creationId xmlns:a16="http://schemas.microsoft.com/office/drawing/2014/main" id="{21A2FEB6-3E6F-44A3-B723-A6985BBB2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158">
              <a:extLst>
                <a:ext uri="{FF2B5EF4-FFF2-40B4-BE49-F238E27FC236}">
                  <a16:creationId xmlns:a16="http://schemas.microsoft.com/office/drawing/2014/main" id="{7C736994-D32E-47EB-878E-31109B6236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8" name="Rectángulo 27">
            <a:extLst>
              <a:ext uri="{FF2B5EF4-FFF2-40B4-BE49-F238E27FC236}">
                <a16:creationId xmlns:a16="http://schemas.microsoft.com/office/drawing/2014/main" id="{63460C42-EB4B-4734-858C-615E8CD2CD9A}"/>
              </a:ext>
            </a:extLst>
          </p:cNvPr>
          <p:cNvSpPr/>
          <p:nvPr/>
        </p:nvSpPr>
        <p:spPr>
          <a:xfrm>
            <a:off x="1826070" y="5678540"/>
            <a:ext cx="25787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199,7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 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grpSp>
        <p:nvGrpSpPr>
          <p:cNvPr id="29" name="Group 155">
            <a:extLst>
              <a:ext uri="{FF2B5EF4-FFF2-40B4-BE49-F238E27FC236}">
                <a16:creationId xmlns:a16="http://schemas.microsoft.com/office/drawing/2014/main" id="{4BB2A1C8-101D-45EA-A070-35ACBE905EC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740889" y="5707140"/>
            <a:ext cx="287970" cy="287970"/>
            <a:chOff x="3291" y="2116"/>
            <a:chExt cx="480" cy="480"/>
          </a:xfrm>
          <a:solidFill>
            <a:schemeClr val="accent5"/>
          </a:solidFill>
        </p:grpSpPr>
        <p:sp>
          <p:nvSpPr>
            <p:cNvPr id="30" name="Freeform 157">
              <a:extLst>
                <a:ext uri="{FF2B5EF4-FFF2-40B4-BE49-F238E27FC236}">
                  <a16:creationId xmlns:a16="http://schemas.microsoft.com/office/drawing/2014/main" id="{D5304EEE-6919-458D-A6D8-768993589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eform 158">
              <a:extLst>
                <a:ext uri="{FF2B5EF4-FFF2-40B4-BE49-F238E27FC236}">
                  <a16:creationId xmlns:a16="http://schemas.microsoft.com/office/drawing/2014/main" id="{F9884D31-53A6-4B3D-970C-FBCF274A1A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2" name="Rectángulo 31">
            <a:extLst>
              <a:ext uri="{FF2B5EF4-FFF2-40B4-BE49-F238E27FC236}">
                <a16:creationId xmlns:a16="http://schemas.microsoft.com/office/drawing/2014/main" id="{B47598CA-2077-4E52-8FF5-196D5B29E251}"/>
              </a:ext>
            </a:extLst>
          </p:cNvPr>
          <p:cNvSpPr/>
          <p:nvPr/>
        </p:nvSpPr>
        <p:spPr>
          <a:xfrm>
            <a:off x="4994437" y="5690938"/>
            <a:ext cx="22092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234,6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 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grpSp>
        <p:nvGrpSpPr>
          <p:cNvPr id="33" name="Group 155">
            <a:extLst>
              <a:ext uri="{FF2B5EF4-FFF2-40B4-BE49-F238E27FC236}">
                <a16:creationId xmlns:a16="http://schemas.microsoft.com/office/drawing/2014/main" id="{52A80461-DD6B-4406-A4B0-AD92FEBAC00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318309" y="5737759"/>
            <a:ext cx="274932" cy="274932"/>
            <a:chOff x="3291" y="2116"/>
            <a:chExt cx="480" cy="480"/>
          </a:xfrm>
          <a:solidFill>
            <a:schemeClr val="accent5"/>
          </a:solidFill>
        </p:grpSpPr>
        <p:sp>
          <p:nvSpPr>
            <p:cNvPr id="34" name="Freeform 157">
              <a:extLst>
                <a:ext uri="{FF2B5EF4-FFF2-40B4-BE49-F238E27FC236}">
                  <a16:creationId xmlns:a16="http://schemas.microsoft.com/office/drawing/2014/main" id="{3A3098E8-E0BD-4E69-B5D5-FF8AC610C5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Freeform 158">
              <a:extLst>
                <a:ext uri="{FF2B5EF4-FFF2-40B4-BE49-F238E27FC236}">
                  <a16:creationId xmlns:a16="http://schemas.microsoft.com/office/drawing/2014/main" id="{1CA85A15-5159-436D-8BF3-26FDFD5D66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6" name="Rectángulo 35">
            <a:extLst>
              <a:ext uri="{FF2B5EF4-FFF2-40B4-BE49-F238E27FC236}">
                <a16:creationId xmlns:a16="http://schemas.microsoft.com/office/drawing/2014/main" id="{8EB5A7C5-A224-47BC-A103-20031FEFD183}"/>
              </a:ext>
            </a:extLst>
          </p:cNvPr>
          <p:cNvSpPr/>
          <p:nvPr/>
        </p:nvSpPr>
        <p:spPr>
          <a:xfrm>
            <a:off x="8515837" y="5704047"/>
            <a:ext cx="27087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$142,7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 MM de gasto*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5395D2BB-81F1-4BDF-A72C-9BC0FEEB057E}"/>
              </a:ext>
            </a:extLst>
          </p:cNvPr>
          <p:cNvSpPr/>
          <p:nvPr/>
        </p:nvSpPr>
        <p:spPr>
          <a:xfrm>
            <a:off x="1820494" y="6003558"/>
            <a:ext cx="24914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250,0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ingreso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grpSp>
        <p:nvGrpSpPr>
          <p:cNvPr id="38" name="Group 22">
            <a:extLst>
              <a:ext uri="{FF2B5EF4-FFF2-40B4-BE49-F238E27FC236}">
                <a16:creationId xmlns:a16="http://schemas.microsoft.com/office/drawing/2014/main" id="{7002AD7E-32D7-4949-994B-1FE30A19345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572156" y="6085127"/>
            <a:ext cx="294290" cy="201098"/>
            <a:chOff x="2699" y="1093"/>
            <a:chExt cx="480" cy="328"/>
          </a:xfrm>
          <a:solidFill>
            <a:schemeClr val="accent5"/>
          </a:solidFill>
        </p:grpSpPr>
        <p:sp>
          <p:nvSpPr>
            <p:cNvPr id="39" name="Freeform 24">
              <a:extLst>
                <a:ext uri="{FF2B5EF4-FFF2-40B4-BE49-F238E27FC236}">
                  <a16:creationId xmlns:a16="http://schemas.microsoft.com/office/drawing/2014/main" id="{20A63BDC-97D4-4370-8874-53CDA7906D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1" y="1161"/>
              <a:ext cx="152" cy="152"/>
            </a:xfrm>
            <a:custGeom>
              <a:avLst/>
              <a:gdLst>
                <a:gd name="T0" fmla="*/ 495 w 1064"/>
                <a:gd name="T1" fmla="*/ 283 h 1064"/>
                <a:gd name="T2" fmla="*/ 426 w 1064"/>
                <a:gd name="T3" fmla="*/ 303 h 1064"/>
                <a:gd name="T4" fmla="*/ 367 w 1064"/>
                <a:gd name="T5" fmla="*/ 342 h 1064"/>
                <a:gd name="T6" fmla="*/ 321 w 1064"/>
                <a:gd name="T7" fmla="*/ 395 h 1064"/>
                <a:gd name="T8" fmla="*/ 290 w 1064"/>
                <a:gd name="T9" fmla="*/ 459 h 1064"/>
                <a:gd name="T10" fmla="*/ 280 w 1064"/>
                <a:gd name="T11" fmla="*/ 533 h 1064"/>
                <a:gd name="T12" fmla="*/ 290 w 1064"/>
                <a:gd name="T13" fmla="*/ 605 h 1064"/>
                <a:gd name="T14" fmla="*/ 321 w 1064"/>
                <a:gd name="T15" fmla="*/ 669 h 1064"/>
                <a:gd name="T16" fmla="*/ 367 w 1064"/>
                <a:gd name="T17" fmla="*/ 722 h 1064"/>
                <a:gd name="T18" fmla="*/ 426 w 1064"/>
                <a:gd name="T19" fmla="*/ 761 h 1064"/>
                <a:gd name="T20" fmla="*/ 495 w 1064"/>
                <a:gd name="T21" fmla="*/ 781 h 1064"/>
                <a:gd name="T22" fmla="*/ 569 w 1064"/>
                <a:gd name="T23" fmla="*/ 781 h 1064"/>
                <a:gd name="T24" fmla="*/ 638 w 1064"/>
                <a:gd name="T25" fmla="*/ 761 h 1064"/>
                <a:gd name="T26" fmla="*/ 697 w 1064"/>
                <a:gd name="T27" fmla="*/ 722 h 1064"/>
                <a:gd name="T28" fmla="*/ 743 w 1064"/>
                <a:gd name="T29" fmla="*/ 669 h 1064"/>
                <a:gd name="T30" fmla="*/ 774 w 1064"/>
                <a:gd name="T31" fmla="*/ 605 h 1064"/>
                <a:gd name="T32" fmla="*/ 784 w 1064"/>
                <a:gd name="T33" fmla="*/ 533 h 1064"/>
                <a:gd name="T34" fmla="*/ 774 w 1064"/>
                <a:gd name="T35" fmla="*/ 459 h 1064"/>
                <a:gd name="T36" fmla="*/ 743 w 1064"/>
                <a:gd name="T37" fmla="*/ 395 h 1064"/>
                <a:gd name="T38" fmla="*/ 697 w 1064"/>
                <a:gd name="T39" fmla="*/ 342 h 1064"/>
                <a:gd name="T40" fmla="*/ 638 w 1064"/>
                <a:gd name="T41" fmla="*/ 303 h 1064"/>
                <a:gd name="T42" fmla="*/ 569 w 1064"/>
                <a:gd name="T43" fmla="*/ 283 h 1064"/>
                <a:gd name="T44" fmla="*/ 533 w 1064"/>
                <a:gd name="T45" fmla="*/ 0 h 1064"/>
                <a:gd name="T46" fmla="*/ 646 w 1064"/>
                <a:gd name="T47" fmla="*/ 12 h 1064"/>
                <a:gd name="T48" fmla="*/ 751 w 1064"/>
                <a:gd name="T49" fmla="*/ 48 h 1064"/>
                <a:gd name="T50" fmla="*/ 846 w 1064"/>
                <a:gd name="T51" fmla="*/ 103 h 1064"/>
                <a:gd name="T52" fmla="*/ 927 w 1064"/>
                <a:gd name="T53" fmla="*/ 176 h 1064"/>
                <a:gd name="T54" fmla="*/ 992 w 1064"/>
                <a:gd name="T55" fmla="*/ 264 h 1064"/>
                <a:gd name="T56" fmla="*/ 1037 w 1064"/>
                <a:gd name="T57" fmla="*/ 365 h 1064"/>
                <a:gd name="T58" fmla="*/ 1061 w 1064"/>
                <a:gd name="T59" fmla="*/ 474 h 1064"/>
                <a:gd name="T60" fmla="*/ 1061 w 1064"/>
                <a:gd name="T61" fmla="*/ 590 h 1064"/>
                <a:gd name="T62" fmla="*/ 1037 w 1064"/>
                <a:gd name="T63" fmla="*/ 699 h 1064"/>
                <a:gd name="T64" fmla="*/ 992 w 1064"/>
                <a:gd name="T65" fmla="*/ 800 h 1064"/>
                <a:gd name="T66" fmla="*/ 927 w 1064"/>
                <a:gd name="T67" fmla="*/ 888 h 1064"/>
                <a:gd name="T68" fmla="*/ 846 w 1064"/>
                <a:gd name="T69" fmla="*/ 961 h 1064"/>
                <a:gd name="T70" fmla="*/ 751 w 1064"/>
                <a:gd name="T71" fmla="*/ 1016 h 1064"/>
                <a:gd name="T72" fmla="*/ 646 w 1064"/>
                <a:gd name="T73" fmla="*/ 1052 h 1064"/>
                <a:gd name="T74" fmla="*/ 533 w 1064"/>
                <a:gd name="T75" fmla="*/ 1064 h 1064"/>
                <a:gd name="T76" fmla="*/ 418 w 1064"/>
                <a:gd name="T77" fmla="*/ 1052 h 1064"/>
                <a:gd name="T78" fmla="*/ 313 w 1064"/>
                <a:gd name="T79" fmla="*/ 1016 h 1064"/>
                <a:gd name="T80" fmla="*/ 218 w 1064"/>
                <a:gd name="T81" fmla="*/ 961 h 1064"/>
                <a:gd name="T82" fmla="*/ 137 w 1064"/>
                <a:gd name="T83" fmla="*/ 888 h 1064"/>
                <a:gd name="T84" fmla="*/ 72 w 1064"/>
                <a:gd name="T85" fmla="*/ 800 h 1064"/>
                <a:gd name="T86" fmla="*/ 27 w 1064"/>
                <a:gd name="T87" fmla="*/ 699 h 1064"/>
                <a:gd name="T88" fmla="*/ 3 w 1064"/>
                <a:gd name="T89" fmla="*/ 590 h 1064"/>
                <a:gd name="T90" fmla="*/ 3 w 1064"/>
                <a:gd name="T91" fmla="*/ 474 h 1064"/>
                <a:gd name="T92" fmla="*/ 27 w 1064"/>
                <a:gd name="T93" fmla="*/ 365 h 1064"/>
                <a:gd name="T94" fmla="*/ 72 w 1064"/>
                <a:gd name="T95" fmla="*/ 264 h 1064"/>
                <a:gd name="T96" fmla="*/ 137 w 1064"/>
                <a:gd name="T97" fmla="*/ 176 h 1064"/>
                <a:gd name="T98" fmla="*/ 218 w 1064"/>
                <a:gd name="T99" fmla="*/ 103 h 1064"/>
                <a:gd name="T100" fmla="*/ 313 w 1064"/>
                <a:gd name="T101" fmla="*/ 48 h 1064"/>
                <a:gd name="T102" fmla="*/ 418 w 1064"/>
                <a:gd name="T103" fmla="*/ 12 h 1064"/>
                <a:gd name="T104" fmla="*/ 533 w 1064"/>
                <a:gd name="T105" fmla="*/ 0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64" h="1064">
                  <a:moveTo>
                    <a:pt x="533" y="280"/>
                  </a:moveTo>
                  <a:lnTo>
                    <a:pt x="495" y="283"/>
                  </a:lnTo>
                  <a:lnTo>
                    <a:pt x="459" y="290"/>
                  </a:lnTo>
                  <a:lnTo>
                    <a:pt x="426" y="303"/>
                  </a:lnTo>
                  <a:lnTo>
                    <a:pt x="395" y="321"/>
                  </a:lnTo>
                  <a:lnTo>
                    <a:pt x="367" y="342"/>
                  </a:lnTo>
                  <a:lnTo>
                    <a:pt x="342" y="367"/>
                  </a:lnTo>
                  <a:lnTo>
                    <a:pt x="321" y="395"/>
                  </a:lnTo>
                  <a:lnTo>
                    <a:pt x="303" y="426"/>
                  </a:lnTo>
                  <a:lnTo>
                    <a:pt x="290" y="459"/>
                  </a:lnTo>
                  <a:lnTo>
                    <a:pt x="283" y="495"/>
                  </a:lnTo>
                  <a:lnTo>
                    <a:pt x="280" y="533"/>
                  </a:lnTo>
                  <a:lnTo>
                    <a:pt x="283" y="569"/>
                  </a:lnTo>
                  <a:lnTo>
                    <a:pt x="290" y="605"/>
                  </a:lnTo>
                  <a:lnTo>
                    <a:pt x="303" y="638"/>
                  </a:lnTo>
                  <a:lnTo>
                    <a:pt x="321" y="669"/>
                  </a:lnTo>
                  <a:lnTo>
                    <a:pt x="342" y="697"/>
                  </a:lnTo>
                  <a:lnTo>
                    <a:pt x="367" y="722"/>
                  </a:lnTo>
                  <a:lnTo>
                    <a:pt x="395" y="743"/>
                  </a:lnTo>
                  <a:lnTo>
                    <a:pt x="426" y="761"/>
                  </a:lnTo>
                  <a:lnTo>
                    <a:pt x="459" y="774"/>
                  </a:lnTo>
                  <a:lnTo>
                    <a:pt x="495" y="781"/>
                  </a:lnTo>
                  <a:lnTo>
                    <a:pt x="533" y="784"/>
                  </a:lnTo>
                  <a:lnTo>
                    <a:pt x="569" y="781"/>
                  </a:lnTo>
                  <a:lnTo>
                    <a:pt x="605" y="774"/>
                  </a:lnTo>
                  <a:lnTo>
                    <a:pt x="638" y="761"/>
                  </a:lnTo>
                  <a:lnTo>
                    <a:pt x="669" y="743"/>
                  </a:lnTo>
                  <a:lnTo>
                    <a:pt x="697" y="722"/>
                  </a:lnTo>
                  <a:lnTo>
                    <a:pt x="722" y="697"/>
                  </a:lnTo>
                  <a:lnTo>
                    <a:pt x="743" y="669"/>
                  </a:lnTo>
                  <a:lnTo>
                    <a:pt x="761" y="638"/>
                  </a:lnTo>
                  <a:lnTo>
                    <a:pt x="774" y="605"/>
                  </a:lnTo>
                  <a:lnTo>
                    <a:pt x="781" y="569"/>
                  </a:lnTo>
                  <a:lnTo>
                    <a:pt x="784" y="533"/>
                  </a:lnTo>
                  <a:lnTo>
                    <a:pt x="781" y="495"/>
                  </a:lnTo>
                  <a:lnTo>
                    <a:pt x="774" y="459"/>
                  </a:lnTo>
                  <a:lnTo>
                    <a:pt x="761" y="426"/>
                  </a:lnTo>
                  <a:lnTo>
                    <a:pt x="743" y="395"/>
                  </a:lnTo>
                  <a:lnTo>
                    <a:pt x="722" y="367"/>
                  </a:lnTo>
                  <a:lnTo>
                    <a:pt x="697" y="342"/>
                  </a:lnTo>
                  <a:lnTo>
                    <a:pt x="669" y="321"/>
                  </a:lnTo>
                  <a:lnTo>
                    <a:pt x="638" y="303"/>
                  </a:lnTo>
                  <a:lnTo>
                    <a:pt x="605" y="290"/>
                  </a:lnTo>
                  <a:lnTo>
                    <a:pt x="569" y="283"/>
                  </a:lnTo>
                  <a:lnTo>
                    <a:pt x="533" y="280"/>
                  </a:lnTo>
                  <a:close/>
                  <a:moveTo>
                    <a:pt x="533" y="0"/>
                  </a:moveTo>
                  <a:lnTo>
                    <a:pt x="590" y="3"/>
                  </a:lnTo>
                  <a:lnTo>
                    <a:pt x="646" y="12"/>
                  </a:lnTo>
                  <a:lnTo>
                    <a:pt x="699" y="27"/>
                  </a:lnTo>
                  <a:lnTo>
                    <a:pt x="751" y="48"/>
                  </a:lnTo>
                  <a:lnTo>
                    <a:pt x="800" y="72"/>
                  </a:lnTo>
                  <a:lnTo>
                    <a:pt x="846" y="103"/>
                  </a:lnTo>
                  <a:lnTo>
                    <a:pt x="888" y="137"/>
                  </a:lnTo>
                  <a:lnTo>
                    <a:pt x="927" y="176"/>
                  </a:lnTo>
                  <a:lnTo>
                    <a:pt x="961" y="218"/>
                  </a:lnTo>
                  <a:lnTo>
                    <a:pt x="992" y="264"/>
                  </a:lnTo>
                  <a:lnTo>
                    <a:pt x="1016" y="313"/>
                  </a:lnTo>
                  <a:lnTo>
                    <a:pt x="1037" y="365"/>
                  </a:lnTo>
                  <a:lnTo>
                    <a:pt x="1052" y="418"/>
                  </a:lnTo>
                  <a:lnTo>
                    <a:pt x="1061" y="474"/>
                  </a:lnTo>
                  <a:lnTo>
                    <a:pt x="1064" y="533"/>
                  </a:lnTo>
                  <a:lnTo>
                    <a:pt x="1061" y="590"/>
                  </a:lnTo>
                  <a:lnTo>
                    <a:pt x="1052" y="646"/>
                  </a:lnTo>
                  <a:lnTo>
                    <a:pt x="1037" y="699"/>
                  </a:lnTo>
                  <a:lnTo>
                    <a:pt x="1016" y="751"/>
                  </a:lnTo>
                  <a:lnTo>
                    <a:pt x="992" y="800"/>
                  </a:lnTo>
                  <a:lnTo>
                    <a:pt x="961" y="846"/>
                  </a:lnTo>
                  <a:lnTo>
                    <a:pt x="927" y="888"/>
                  </a:lnTo>
                  <a:lnTo>
                    <a:pt x="888" y="927"/>
                  </a:lnTo>
                  <a:lnTo>
                    <a:pt x="846" y="961"/>
                  </a:lnTo>
                  <a:lnTo>
                    <a:pt x="800" y="992"/>
                  </a:lnTo>
                  <a:lnTo>
                    <a:pt x="751" y="1016"/>
                  </a:lnTo>
                  <a:lnTo>
                    <a:pt x="699" y="1037"/>
                  </a:lnTo>
                  <a:lnTo>
                    <a:pt x="646" y="1052"/>
                  </a:lnTo>
                  <a:lnTo>
                    <a:pt x="590" y="1061"/>
                  </a:lnTo>
                  <a:lnTo>
                    <a:pt x="533" y="1064"/>
                  </a:lnTo>
                  <a:lnTo>
                    <a:pt x="474" y="1061"/>
                  </a:lnTo>
                  <a:lnTo>
                    <a:pt x="418" y="1052"/>
                  </a:lnTo>
                  <a:lnTo>
                    <a:pt x="365" y="1037"/>
                  </a:lnTo>
                  <a:lnTo>
                    <a:pt x="313" y="1016"/>
                  </a:lnTo>
                  <a:lnTo>
                    <a:pt x="264" y="992"/>
                  </a:lnTo>
                  <a:lnTo>
                    <a:pt x="218" y="961"/>
                  </a:lnTo>
                  <a:lnTo>
                    <a:pt x="176" y="927"/>
                  </a:lnTo>
                  <a:lnTo>
                    <a:pt x="137" y="888"/>
                  </a:lnTo>
                  <a:lnTo>
                    <a:pt x="103" y="846"/>
                  </a:lnTo>
                  <a:lnTo>
                    <a:pt x="72" y="800"/>
                  </a:lnTo>
                  <a:lnTo>
                    <a:pt x="48" y="751"/>
                  </a:lnTo>
                  <a:lnTo>
                    <a:pt x="27" y="699"/>
                  </a:lnTo>
                  <a:lnTo>
                    <a:pt x="12" y="646"/>
                  </a:lnTo>
                  <a:lnTo>
                    <a:pt x="3" y="590"/>
                  </a:lnTo>
                  <a:lnTo>
                    <a:pt x="0" y="533"/>
                  </a:lnTo>
                  <a:lnTo>
                    <a:pt x="3" y="474"/>
                  </a:lnTo>
                  <a:lnTo>
                    <a:pt x="12" y="418"/>
                  </a:lnTo>
                  <a:lnTo>
                    <a:pt x="27" y="365"/>
                  </a:lnTo>
                  <a:lnTo>
                    <a:pt x="48" y="313"/>
                  </a:lnTo>
                  <a:lnTo>
                    <a:pt x="72" y="264"/>
                  </a:lnTo>
                  <a:lnTo>
                    <a:pt x="103" y="218"/>
                  </a:lnTo>
                  <a:lnTo>
                    <a:pt x="137" y="176"/>
                  </a:lnTo>
                  <a:lnTo>
                    <a:pt x="176" y="137"/>
                  </a:lnTo>
                  <a:lnTo>
                    <a:pt x="218" y="103"/>
                  </a:lnTo>
                  <a:lnTo>
                    <a:pt x="264" y="72"/>
                  </a:lnTo>
                  <a:lnTo>
                    <a:pt x="313" y="48"/>
                  </a:lnTo>
                  <a:lnTo>
                    <a:pt x="365" y="27"/>
                  </a:lnTo>
                  <a:lnTo>
                    <a:pt x="418" y="12"/>
                  </a:lnTo>
                  <a:lnTo>
                    <a:pt x="474" y="3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0" name="Freeform 25">
              <a:extLst>
                <a:ext uri="{FF2B5EF4-FFF2-40B4-BE49-F238E27FC236}">
                  <a16:creationId xmlns:a16="http://schemas.microsoft.com/office/drawing/2014/main" id="{6BEAEB36-13E2-4911-95CB-CB16324FD0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" y="1213"/>
              <a:ext cx="56" cy="56"/>
            </a:xfrm>
            <a:custGeom>
              <a:avLst/>
              <a:gdLst>
                <a:gd name="T0" fmla="*/ 197 w 392"/>
                <a:gd name="T1" fmla="*/ 0 h 392"/>
                <a:gd name="T2" fmla="*/ 231 w 392"/>
                <a:gd name="T3" fmla="*/ 3 h 392"/>
                <a:gd name="T4" fmla="*/ 265 w 392"/>
                <a:gd name="T5" fmla="*/ 12 h 392"/>
                <a:gd name="T6" fmla="*/ 295 w 392"/>
                <a:gd name="T7" fmla="*/ 26 h 392"/>
                <a:gd name="T8" fmla="*/ 323 w 392"/>
                <a:gd name="T9" fmla="*/ 45 h 392"/>
                <a:gd name="T10" fmla="*/ 346 w 392"/>
                <a:gd name="T11" fmla="*/ 69 h 392"/>
                <a:gd name="T12" fmla="*/ 366 w 392"/>
                <a:gd name="T13" fmla="*/ 96 h 392"/>
                <a:gd name="T14" fmla="*/ 380 w 392"/>
                <a:gd name="T15" fmla="*/ 127 h 392"/>
                <a:gd name="T16" fmla="*/ 389 w 392"/>
                <a:gd name="T17" fmla="*/ 159 h 392"/>
                <a:gd name="T18" fmla="*/ 392 w 392"/>
                <a:gd name="T19" fmla="*/ 195 h 392"/>
                <a:gd name="T20" fmla="*/ 389 w 392"/>
                <a:gd name="T21" fmla="*/ 231 h 392"/>
                <a:gd name="T22" fmla="*/ 380 w 392"/>
                <a:gd name="T23" fmla="*/ 263 h 392"/>
                <a:gd name="T24" fmla="*/ 366 w 392"/>
                <a:gd name="T25" fmla="*/ 294 h 392"/>
                <a:gd name="T26" fmla="*/ 346 w 392"/>
                <a:gd name="T27" fmla="*/ 321 h 392"/>
                <a:gd name="T28" fmla="*/ 323 w 392"/>
                <a:gd name="T29" fmla="*/ 345 h 392"/>
                <a:gd name="T30" fmla="*/ 295 w 392"/>
                <a:gd name="T31" fmla="*/ 364 h 392"/>
                <a:gd name="T32" fmla="*/ 265 w 392"/>
                <a:gd name="T33" fmla="*/ 378 h 392"/>
                <a:gd name="T34" fmla="*/ 231 w 392"/>
                <a:gd name="T35" fmla="*/ 387 h 392"/>
                <a:gd name="T36" fmla="*/ 197 w 392"/>
                <a:gd name="T37" fmla="*/ 392 h 392"/>
                <a:gd name="T38" fmla="*/ 161 w 392"/>
                <a:gd name="T39" fmla="*/ 387 h 392"/>
                <a:gd name="T40" fmla="*/ 127 w 392"/>
                <a:gd name="T41" fmla="*/ 378 h 392"/>
                <a:gd name="T42" fmla="*/ 97 w 392"/>
                <a:gd name="T43" fmla="*/ 364 h 392"/>
                <a:gd name="T44" fmla="*/ 69 w 392"/>
                <a:gd name="T45" fmla="*/ 345 h 392"/>
                <a:gd name="T46" fmla="*/ 46 w 392"/>
                <a:gd name="T47" fmla="*/ 321 h 392"/>
                <a:gd name="T48" fmla="*/ 26 w 392"/>
                <a:gd name="T49" fmla="*/ 294 h 392"/>
                <a:gd name="T50" fmla="*/ 12 w 392"/>
                <a:gd name="T51" fmla="*/ 263 h 392"/>
                <a:gd name="T52" fmla="*/ 3 w 392"/>
                <a:gd name="T53" fmla="*/ 231 h 392"/>
                <a:gd name="T54" fmla="*/ 0 w 392"/>
                <a:gd name="T55" fmla="*/ 195 h 392"/>
                <a:gd name="T56" fmla="*/ 3 w 392"/>
                <a:gd name="T57" fmla="*/ 159 h 392"/>
                <a:gd name="T58" fmla="*/ 12 w 392"/>
                <a:gd name="T59" fmla="*/ 127 h 392"/>
                <a:gd name="T60" fmla="*/ 26 w 392"/>
                <a:gd name="T61" fmla="*/ 96 h 392"/>
                <a:gd name="T62" fmla="*/ 46 w 392"/>
                <a:gd name="T63" fmla="*/ 69 h 392"/>
                <a:gd name="T64" fmla="*/ 69 w 392"/>
                <a:gd name="T65" fmla="*/ 45 h 392"/>
                <a:gd name="T66" fmla="*/ 97 w 392"/>
                <a:gd name="T67" fmla="*/ 26 h 392"/>
                <a:gd name="T68" fmla="*/ 127 w 392"/>
                <a:gd name="T69" fmla="*/ 12 h 392"/>
                <a:gd name="T70" fmla="*/ 161 w 392"/>
                <a:gd name="T71" fmla="*/ 3 h 392"/>
                <a:gd name="T72" fmla="*/ 197 w 392"/>
                <a:gd name="T73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2" h="392">
                  <a:moveTo>
                    <a:pt x="197" y="0"/>
                  </a:moveTo>
                  <a:lnTo>
                    <a:pt x="231" y="3"/>
                  </a:lnTo>
                  <a:lnTo>
                    <a:pt x="265" y="12"/>
                  </a:lnTo>
                  <a:lnTo>
                    <a:pt x="295" y="26"/>
                  </a:lnTo>
                  <a:lnTo>
                    <a:pt x="323" y="45"/>
                  </a:lnTo>
                  <a:lnTo>
                    <a:pt x="346" y="69"/>
                  </a:lnTo>
                  <a:lnTo>
                    <a:pt x="366" y="96"/>
                  </a:lnTo>
                  <a:lnTo>
                    <a:pt x="380" y="127"/>
                  </a:lnTo>
                  <a:lnTo>
                    <a:pt x="389" y="159"/>
                  </a:lnTo>
                  <a:lnTo>
                    <a:pt x="392" y="195"/>
                  </a:lnTo>
                  <a:lnTo>
                    <a:pt x="389" y="231"/>
                  </a:lnTo>
                  <a:lnTo>
                    <a:pt x="380" y="263"/>
                  </a:lnTo>
                  <a:lnTo>
                    <a:pt x="366" y="294"/>
                  </a:lnTo>
                  <a:lnTo>
                    <a:pt x="346" y="321"/>
                  </a:lnTo>
                  <a:lnTo>
                    <a:pt x="323" y="345"/>
                  </a:lnTo>
                  <a:lnTo>
                    <a:pt x="295" y="364"/>
                  </a:lnTo>
                  <a:lnTo>
                    <a:pt x="265" y="378"/>
                  </a:lnTo>
                  <a:lnTo>
                    <a:pt x="231" y="387"/>
                  </a:lnTo>
                  <a:lnTo>
                    <a:pt x="197" y="392"/>
                  </a:lnTo>
                  <a:lnTo>
                    <a:pt x="161" y="387"/>
                  </a:lnTo>
                  <a:lnTo>
                    <a:pt x="127" y="378"/>
                  </a:lnTo>
                  <a:lnTo>
                    <a:pt x="97" y="364"/>
                  </a:lnTo>
                  <a:lnTo>
                    <a:pt x="69" y="345"/>
                  </a:lnTo>
                  <a:lnTo>
                    <a:pt x="46" y="321"/>
                  </a:lnTo>
                  <a:lnTo>
                    <a:pt x="26" y="294"/>
                  </a:lnTo>
                  <a:lnTo>
                    <a:pt x="12" y="263"/>
                  </a:lnTo>
                  <a:lnTo>
                    <a:pt x="3" y="231"/>
                  </a:lnTo>
                  <a:lnTo>
                    <a:pt x="0" y="195"/>
                  </a:lnTo>
                  <a:lnTo>
                    <a:pt x="3" y="159"/>
                  </a:lnTo>
                  <a:lnTo>
                    <a:pt x="12" y="127"/>
                  </a:lnTo>
                  <a:lnTo>
                    <a:pt x="26" y="96"/>
                  </a:lnTo>
                  <a:lnTo>
                    <a:pt x="46" y="69"/>
                  </a:lnTo>
                  <a:lnTo>
                    <a:pt x="69" y="45"/>
                  </a:lnTo>
                  <a:lnTo>
                    <a:pt x="97" y="26"/>
                  </a:lnTo>
                  <a:lnTo>
                    <a:pt x="127" y="12"/>
                  </a:lnTo>
                  <a:lnTo>
                    <a:pt x="161" y="3"/>
                  </a:lnTo>
                  <a:lnTo>
                    <a:pt x="1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1" name="Freeform 26">
              <a:extLst>
                <a:ext uri="{FF2B5EF4-FFF2-40B4-BE49-F238E27FC236}">
                  <a16:creationId xmlns:a16="http://schemas.microsoft.com/office/drawing/2014/main" id="{DB97C6BB-9C66-4260-A7C5-F9F051F8A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9" y="1093"/>
              <a:ext cx="432" cy="288"/>
            </a:xfrm>
            <a:custGeom>
              <a:avLst/>
              <a:gdLst>
                <a:gd name="T0" fmla="*/ 2856 w 3024"/>
                <a:gd name="T1" fmla="*/ 0 h 2018"/>
                <a:gd name="T2" fmla="*/ 2915 w 3024"/>
                <a:gd name="T3" fmla="*/ 12 h 2018"/>
                <a:gd name="T4" fmla="*/ 2964 w 3024"/>
                <a:gd name="T5" fmla="*/ 40 h 2018"/>
                <a:gd name="T6" fmla="*/ 3001 w 3024"/>
                <a:gd name="T7" fmla="*/ 84 h 2018"/>
                <a:gd name="T8" fmla="*/ 3021 w 3024"/>
                <a:gd name="T9" fmla="*/ 139 h 2018"/>
                <a:gd name="T10" fmla="*/ 3024 w 3024"/>
                <a:gd name="T11" fmla="*/ 869 h 2018"/>
                <a:gd name="T12" fmla="*/ 3013 w 3024"/>
                <a:gd name="T13" fmla="*/ 912 h 2018"/>
                <a:gd name="T14" fmla="*/ 2982 w 3024"/>
                <a:gd name="T15" fmla="*/ 941 h 2018"/>
                <a:gd name="T16" fmla="*/ 2941 w 3024"/>
                <a:gd name="T17" fmla="*/ 954 h 2018"/>
                <a:gd name="T18" fmla="*/ 2806 w 3024"/>
                <a:gd name="T19" fmla="*/ 950 h 2018"/>
                <a:gd name="T20" fmla="*/ 2768 w 3024"/>
                <a:gd name="T21" fmla="*/ 928 h 2018"/>
                <a:gd name="T22" fmla="*/ 2747 w 3024"/>
                <a:gd name="T23" fmla="*/ 891 h 2018"/>
                <a:gd name="T24" fmla="*/ 2744 w 3024"/>
                <a:gd name="T25" fmla="*/ 562 h 2018"/>
                <a:gd name="T26" fmla="*/ 2664 w 3024"/>
                <a:gd name="T27" fmla="*/ 549 h 2018"/>
                <a:gd name="T28" fmla="*/ 2591 w 3024"/>
                <a:gd name="T29" fmla="*/ 516 h 2018"/>
                <a:gd name="T30" fmla="*/ 2532 w 3024"/>
                <a:gd name="T31" fmla="*/ 465 h 2018"/>
                <a:gd name="T32" fmla="*/ 2490 w 3024"/>
                <a:gd name="T33" fmla="*/ 399 h 2018"/>
                <a:gd name="T34" fmla="*/ 2467 w 3024"/>
                <a:gd name="T35" fmla="*/ 322 h 2018"/>
                <a:gd name="T36" fmla="*/ 560 w 3024"/>
                <a:gd name="T37" fmla="*/ 280 h 2018"/>
                <a:gd name="T38" fmla="*/ 548 w 3024"/>
                <a:gd name="T39" fmla="*/ 362 h 2018"/>
                <a:gd name="T40" fmla="*/ 515 w 3024"/>
                <a:gd name="T41" fmla="*/ 433 h 2018"/>
                <a:gd name="T42" fmla="*/ 463 w 3024"/>
                <a:gd name="T43" fmla="*/ 492 h 2018"/>
                <a:gd name="T44" fmla="*/ 398 w 3024"/>
                <a:gd name="T45" fmla="*/ 535 h 2018"/>
                <a:gd name="T46" fmla="*/ 322 w 3024"/>
                <a:gd name="T47" fmla="*/ 558 h 2018"/>
                <a:gd name="T48" fmla="*/ 280 w 3024"/>
                <a:gd name="T49" fmla="*/ 1458 h 2018"/>
                <a:gd name="T50" fmla="*/ 360 w 3024"/>
                <a:gd name="T51" fmla="*/ 1469 h 2018"/>
                <a:gd name="T52" fmla="*/ 433 w 3024"/>
                <a:gd name="T53" fmla="*/ 1502 h 2018"/>
                <a:gd name="T54" fmla="*/ 492 w 3024"/>
                <a:gd name="T55" fmla="*/ 1553 h 2018"/>
                <a:gd name="T56" fmla="*/ 534 w 3024"/>
                <a:gd name="T57" fmla="*/ 1619 h 2018"/>
                <a:gd name="T58" fmla="*/ 557 w 3024"/>
                <a:gd name="T59" fmla="*/ 1696 h 2018"/>
                <a:gd name="T60" fmla="*/ 2101 w 3024"/>
                <a:gd name="T61" fmla="*/ 1738 h 2018"/>
                <a:gd name="T62" fmla="*/ 2142 w 3024"/>
                <a:gd name="T63" fmla="*/ 1749 h 2018"/>
                <a:gd name="T64" fmla="*/ 2173 w 3024"/>
                <a:gd name="T65" fmla="*/ 1778 h 2018"/>
                <a:gd name="T66" fmla="*/ 2184 w 3024"/>
                <a:gd name="T67" fmla="*/ 1821 h 2018"/>
                <a:gd name="T68" fmla="*/ 2181 w 3024"/>
                <a:gd name="T69" fmla="*/ 1955 h 2018"/>
                <a:gd name="T70" fmla="*/ 2160 w 3024"/>
                <a:gd name="T71" fmla="*/ 1992 h 2018"/>
                <a:gd name="T72" fmla="*/ 2122 w 3024"/>
                <a:gd name="T73" fmla="*/ 2014 h 2018"/>
                <a:gd name="T74" fmla="*/ 168 w 3024"/>
                <a:gd name="T75" fmla="*/ 2018 h 2018"/>
                <a:gd name="T76" fmla="*/ 109 w 3024"/>
                <a:gd name="T77" fmla="*/ 2006 h 2018"/>
                <a:gd name="T78" fmla="*/ 60 w 3024"/>
                <a:gd name="T79" fmla="*/ 1978 h 2018"/>
                <a:gd name="T80" fmla="*/ 23 w 3024"/>
                <a:gd name="T81" fmla="*/ 1934 h 2018"/>
                <a:gd name="T82" fmla="*/ 3 w 3024"/>
                <a:gd name="T83" fmla="*/ 1879 h 2018"/>
                <a:gd name="T84" fmla="*/ 0 w 3024"/>
                <a:gd name="T85" fmla="*/ 170 h 2018"/>
                <a:gd name="T86" fmla="*/ 10 w 3024"/>
                <a:gd name="T87" fmla="*/ 110 h 2018"/>
                <a:gd name="T88" fmla="*/ 40 w 3024"/>
                <a:gd name="T89" fmla="*/ 61 h 2018"/>
                <a:gd name="T90" fmla="*/ 83 w 3024"/>
                <a:gd name="T91" fmla="*/ 24 h 2018"/>
                <a:gd name="T92" fmla="*/ 137 w 3024"/>
                <a:gd name="T93" fmla="*/ 4 h 2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024" h="2018">
                  <a:moveTo>
                    <a:pt x="168" y="0"/>
                  </a:moveTo>
                  <a:lnTo>
                    <a:pt x="2856" y="0"/>
                  </a:lnTo>
                  <a:lnTo>
                    <a:pt x="2887" y="4"/>
                  </a:lnTo>
                  <a:lnTo>
                    <a:pt x="2915" y="12"/>
                  </a:lnTo>
                  <a:lnTo>
                    <a:pt x="2941" y="24"/>
                  </a:lnTo>
                  <a:lnTo>
                    <a:pt x="2964" y="40"/>
                  </a:lnTo>
                  <a:lnTo>
                    <a:pt x="2984" y="61"/>
                  </a:lnTo>
                  <a:lnTo>
                    <a:pt x="3001" y="84"/>
                  </a:lnTo>
                  <a:lnTo>
                    <a:pt x="3014" y="110"/>
                  </a:lnTo>
                  <a:lnTo>
                    <a:pt x="3021" y="139"/>
                  </a:lnTo>
                  <a:lnTo>
                    <a:pt x="3024" y="170"/>
                  </a:lnTo>
                  <a:lnTo>
                    <a:pt x="3024" y="869"/>
                  </a:lnTo>
                  <a:lnTo>
                    <a:pt x="3021" y="891"/>
                  </a:lnTo>
                  <a:lnTo>
                    <a:pt x="3013" y="912"/>
                  </a:lnTo>
                  <a:lnTo>
                    <a:pt x="3000" y="928"/>
                  </a:lnTo>
                  <a:lnTo>
                    <a:pt x="2982" y="941"/>
                  </a:lnTo>
                  <a:lnTo>
                    <a:pt x="2962" y="950"/>
                  </a:lnTo>
                  <a:lnTo>
                    <a:pt x="2941" y="954"/>
                  </a:lnTo>
                  <a:lnTo>
                    <a:pt x="2829" y="954"/>
                  </a:lnTo>
                  <a:lnTo>
                    <a:pt x="2806" y="950"/>
                  </a:lnTo>
                  <a:lnTo>
                    <a:pt x="2786" y="941"/>
                  </a:lnTo>
                  <a:lnTo>
                    <a:pt x="2768" y="928"/>
                  </a:lnTo>
                  <a:lnTo>
                    <a:pt x="2755" y="912"/>
                  </a:lnTo>
                  <a:lnTo>
                    <a:pt x="2747" y="891"/>
                  </a:lnTo>
                  <a:lnTo>
                    <a:pt x="2744" y="869"/>
                  </a:lnTo>
                  <a:lnTo>
                    <a:pt x="2744" y="562"/>
                  </a:lnTo>
                  <a:lnTo>
                    <a:pt x="2702" y="558"/>
                  </a:lnTo>
                  <a:lnTo>
                    <a:pt x="2664" y="549"/>
                  </a:lnTo>
                  <a:lnTo>
                    <a:pt x="2626" y="535"/>
                  </a:lnTo>
                  <a:lnTo>
                    <a:pt x="2591" y="516"/>
                  </a:lnTo>
                  <a:lnTo>
                    <a:pt x="2561" y="492"/>
                  </a:lnTo>
                  <a:lnTo>
                    <a:pt x="2532" y="465"/>
                  </a:lnTo>
                  <a:lnTo>
                    <a:pt x="2509" y="433"/>
                  </a:lnTo>
                  <a:lnTo>
                    <a:pt x="2490" y="399"/>
                  </a:lnTo>
                  <a:lnTo>
                    <a:pt x="2476" y="362"/>
                  </a:lnTo>
                  <a:lnTo>
                    <a:pt x="2467" y="322"/>
                  </a:lnTo>
                  <a:lnTo>
                    <a:pt x="2464" y="280"/>
                  </a:lnTo>
                  <a:lnTo>
                    <a:pt x="560" y="280"/>
                  </a:lnTo>
                  <a:lnTo>
                    <a:pt x="557" y="322"/>
                  </a:lnTo>
                  <a:lnTo>
                    <a:pt x="548" y="362"/>
                  </a:lnTo>
                  <a:lnTo>
                    <a:pt x="534" y="399"/>
                  </a:lnTo>
                  <a:lnTo>
                    <a:pt x="515" y="433"/>
                  </a:lnTo>
                  <a:lnTo>
                    <a:pt x="492" y="465"/>
                  </a:lnTo>
                  <a:lnTo>
                    <a:pt x="463" y="492"/>
                  </a:lnTo>
                  <a:lnTo>
                    <a:pt x="433" y="516"/>
                  </a:lnTo>
                  <a:lnTo>
                    <a:pt x="398" y="535"/>
                  </a:lnTo>
                  <a:lnTo>
                    <a:pt x="360" y="549"/>
                  </a:lnTo>
                  <a:lnTo>
                    <a:pt x="322" y="558"/>
                  </a:lnTo>
                  <a:lnTo>
                    <a:pt x="280" y="562"/>
                  </a:lnTo>
                  <a:lnTo>
                    <a:pt x="280" y="1458"/>
                  </a:lnTo>
                  <a:lnTo>
                    <a:pt x="322" y="1460"/>
                  </a:lnTo>
                  <a:lnTo>
                    <a:pt x="360" y="1469"/>
                  </a:lnTo>
                  <a:lnTo>
                    <a:pt x="398" y="1483"/>
                  </a:lnTo>
                  <a:lnTo>
                    <a:pt x="433" y="1502"/>
                  </a:lnTo>
                  <a:lnTo>
                    <a:pt x="463" y="1526"/>
                  </a:lnTo>
                  <a:lnTo>
                    <a:pt x="492" y="1553"/>
                  </a:lnTo>
                  <a:lnTo>
                    <a:pt x="515" y="1585"/>
                  </a:lnTo>
                  <a:lnTo>
                    <a:pt x="534" y="1619"/>
                  </a:lnTo>
                  <a:lnTo>
                    <a:pt x="548" y="1656"/>
                  </a:lnTo>
                  <a:lnTo>
                    <a:pt x="557" y="1696"/>
                  </a:lnTo>
                  <a:lnTo>
                    <a:pt x="560" y="1738"/>
                  </a:lnTo>
                  <a:lnTo>
                    <a:pt x="2101" y="1738"/>
                  </a:lnTo>
                  <a:lnTo>
                    <a:pt x="2122" y="1740"/>
                  </a:lnTo>
                  <a:lnTo>
                    <a:pt x="2142" y="1749"/>
                  </a:lnTo>
                  <a:lnTo>
                    <a:pt x="2160" y="1762"/>
                  </a:lnTo>
                  <a:lnTo>
                    <a:pt x="2173" y="1778"/>
                  </a:lnTo>
                  <a:lnTo>
                    <a:pt x="2181" y="1799"/>
                  </a:lnTo>
                  <a:lnTo>
                    <a:pt x="2184" y="1821"/>
                  </a:lnTo>
                  <a:lnTo>
                    <a:pt x="2184" y="1933"/>
                  </a:lnTo>
                  <a:lnTo>
                    <a:pt x="2181" y="1955"/>
                  </a:lnTo>
                  <a:lnTo>
                    <a:pt x="2173" y="1976"/>
                  </a:lnTo>
                  <a:lnTo>
                    <a:pt x="2160" y="1992"/>
                  </a:lnTo>
                  <a:lnTo>
                    <a:pt x="2142" y="2005"/>
                  </a:lnTo>
                  <a:lnTo>
                    <a:pt x="2122" y="2014"/>
                  </a:lnTo>
                  <a:lnTo>
                    <a:pt x="2101" y="2018"/>
                  </a:lnTo>
                  <a:lnTo>
                    <a:pt x="168" y="2018"/>
                  </a:lnTo>
                  <a:lnTo>
                    <a:pt x="137" y="2014"/>
                  </a:lnTo>
                  <a:lnTo>
                    <a:pt x="109" y="2006"/>
                  </a:lnTo>
                  <a:lnTo>
                    <a:pt x="83" y="1994"/>
                  </a:lnTo>
                  <a:lnTo>
                    <a:pt x="60" y="1978"/>
                  </a:lnTo>
                  <a:lnTo>
                    <a:pt x="40" y="1957"/>
                  </a:lnTo>
                  <a:lnTo>
                    <a:pt x="23" y="1934"/>
                  </a:lnTo>
                  <a:lnTo>
                    <a:pt x="10" y="1908"/>
                  </a:lnTo>
                  <a:lnTo>
                    <a:pt x="3" y="1879"/>
                  </a:lnTo>
                  <a:lnTo>
                    <a:pt x="0" y="1850"/>
                  </a:lnTo>
                  <a:lnTo>
                    <a:pt x="0" y="170"/>
                  </a:lnTo>
                  <a:lnTo>
                    <a:pt x="3" y="139"/>
                  </a:lnTo>
                  <a:lnTo>
                    <a:pt x="10" y="110"/>
                  </a:lnTo>
                  <a:lnTo>
                    <a:pt x="23" y="84"/>
                  </a:lnTo>
                  <a:lnTo>
                    <a:pt x="40" y="61"/>
                  </a:lnTo>
                  <a:lnTo>
                    <a:pt x="60" y="40"/>
                  </a:lnTo>
                  <a:lnTo>
                    <a:pt x="83" y="24"/>
                  </a:lnTo>
                  <a:lnTo>
                    <a:pt x="109" y="12"/>
                  </a:lnTo>
                  <a:lnTo>
                    <a:pt x="137" y="4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2" name="Freeform 27">
              <a:extLst>
                <a:ext uri="{FF2B5EF4-FFF2-40B4-BE49-F238E27FC236}">
                  <a16:creationId xmlns:a16="http://schemas.microsoft.com/office/drawing/2014/main" id="{F3103D8D-B8F5-413C-A2C6-99C902D14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81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3" name="Freeform 28">
              <a:extLst>
                <a:ext uri="{FF2B5EF4-FFF2-40B4-BE49-F238E27FC236}">
                  <a16:creationId xmlns:a16="http://schemas.microsoft.com/office/drawing/2014/main" id="{85AE741B-E94C-4754-8EDA-0228AEC22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17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7CEE1856-5D48-4E35-BE0C-E9C37372E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253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45" name="Rectángulo 44">
            <a:extLst>
              <a:ext uri="{FF2B5EF4-FFF2-40B4-BE49-F238E27FC236}">
                <a16:creationId xmlns:a16="http://schemas.microsoft.com/office/drawing/2014/main" id="{AB4B5547-42C5-42E2-9617-406E1F8A6D53}"/>
              </a:ext>
            </a:extLst>
          </p:cNvPr>
          <p:cNvSpPr/>
          <p:nvPr/>
        </p:nvSpPr>
        <p:spPr>
          <a:xfrm>
            <a:off x="4994437" y="5978437"/>
            <a:ext cx="24914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373,9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ingreso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grpSp>
        <p:nvGrpSpPr>
          <p:cNvPr id="46" name="Group 22">
            <a:extLst>
              <a:ext uri="{FF2B5EF4-FFF2-40B4-BE49-F238E27FC236}">
                <a16:creationId xmlns:a16="http://schemas.microsoft.com/office/drawing/2014/main" id="{426E85B5-BFA4-4261-8B85-F0F845D72D4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746099" y="6060006"/>
            <a:ext cx="294290" cy="201098"/>
            <a:chOff x="2699" y="1093"/>
            <a:chExt cx="480" cy="328"/>
          </a:xfrm>
          <a:solidFill>
            <a:schemeClr val="accent5"/>
          </a:solidFill>
        </p:grpSpPr>
        <p:sp>
          <p:nvSpPr>
            <p:cNvPr id="47" name="Freeform 24">
              <a:extLst>
                <a:ext uri="{FF2B5EF4-FFF2-40B4-BE49-F238E27FC236}">
                  <a16:creationId xmlns:a16="http://schemas.microsoft.com/office/drawing/2014/main" id="{00381065-E3DB-40B1-A072-B222D3E3F4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1" y="1161"/>
              <a:ext cx="152" cy="152"/>
            </a:xfrm>
            <a:custGeom>
              <a:avLst/>
              <a:gdLst>
                <a:gd name="T0" fmla="*/ 495 w 1064"/>
                <a:gd name="T1" fmla="*/ 283 h 1064"/>
                <a:gd name="T2" fmla="*/ 426 w 1064"/>
                <a:gd name="T3" fmla="*/ 303 h 1064"/>
                <a:gd name="T4" fmla="*/ 367 w 1064"/>
                <a:gd name="T5" fmla="*/ 342 h 1064"/>
                <a:gd name="T6" fmla="*/ 321 w 1064"/>
                <a:gd name="T7" fmla="*/ 395 h 1064"/>
                <a:gd name="T8" fmla="*/ 290 w 1064"/>
                <a:gd name="T9" fmla="*/ 459 h 1064"/>
                <a:gd name="T10" fmla="*/ 280 w 1064"/>
                <a:gd name="T11" fmla="*/ 533 h 1064"/>
                <a:gd name="T12" fmla="*/ 290 w 1064"/>
                <a:gd name="T13" fmla="*/ 605 h 1064"/>
                <a:gd name="T14" fmla="*/ 321 w 1064"/>
                <a:gd name="T15" fmla="*/ 669 h 1064"/>
                <a:gd name="T16" fmla="*/ 367 w 1064"/>
                <a:gd name="T17" fmla="*/ 722 h 1064"/>
                <a:gd name="T18" fmla="*/ 426 w 1064"/>
                <a:gd name="T19" fmla="*/ 761 h 1064"/>
                <a:gd name="T20" fmla="*/ 495 w 1064"/>
                <a:gd name="T21" fmla="*/ 781 h 1064"/>
                <a:gd name="T22" fmla="*/ 569 w 1064"/>
                <a:gd name="T23" fmla="*/ 781 h 1064"/>
                <a:gd name="T24" fmla="*/ 638 w 1064"/>
                <a:gd name="T25" fmla="*/ 761 h 1064"/>
                <a:gd name="T26" fmla="*/ 697 w 1064"/>
                <a:gd name="T27" fmla="*/ 722 h 1064"/>
                <a:gd name="T28" fmla="*/ 743 w 1064"/>
                <a:gd name="T29" fmla="*/ 669 h 1064"/>
                <a:gd name="T30" fmla="*/ 774 w 1064"/>
                <a:gd name="T31" fmla="*/ 605 h 1064"/>
                <a:gd name="T32" fmla="*/ 784 w 1064"/>
                <a:gd name="T33" fmla="*/ 533 h 1064"/>
                <a:gd name="T34" fmla="*/ 774 w 1064"/>
                <a:gd name="T35" fmla="*/ 459 h 1064"/>
                <a:gd name="T36" fmla="*/ 743 w 1064"/>
                <a:gd name="T37" fmla="*/ 395 h 1064"/>
                <a:gd name="T38" fmla="*/ 697 w 1064"/>
                <a:gd name="T39" fmla="*/ 342 h 1064"/>
                <a:gd name="T40" fmla="*/ 638 w 1064"/>
                <a:gd name="T41" fmla="*/ 303 h 1064"/>
                <a:gd name="T42" fmla="*/ 569 w 1064"/>
                <a:gd name="T43" fmla="*/ 283 h 1064"/>
                <a:gd name="T44" fmla="*/ 533 w 1064"/>
                <a:gd name="T45" fmla="*/ 0 h 1064"/>
                <a:gd name="T46" fmla="*/ 646 w 1064"/>
                <a:gd name="T47" fmla="*/ 12 h 1064"/>
                <a:gd name="T48" fmla="*/ 751 w 1064"/>
                <a:gd name="T49" fmla="*/ 48 h 1064"/>
                <a:gd name="T50" fmla="*/ 846 w 1064"/>
                <a:gd name="T51" fmla="*/ 103 h 1064"/>
                <a:gd name="T52" fmla="*/ 927 w 1064"/>
                <a:gd name="T53" fmla="*/ 176 h 1064"/>
                <a:gd name="T54" fmla="*/ 992 w 1064"/>
                <a:gd name="T55" fmla="*/ 264 h 1064"/>
                <a:gd name="T56" fmla="*/ 1037 w 1064"/>
                <a:gd name="T57" fmla="*/ 365 h 1064"/>
                <a:gd name="T58" fmla="*/ 1061 w 1064"/>
                <a:gd name="T59" fmla="*/ 474 h 1064"/>
                <a:gd name="T60" fmla="*/ 1061 w 1064"/>
                <a:gd name="T61" fmla="*/ 590 h 1064"/>
                <a:gd name="T62" fmla="*/ 1037 w 1064"/>
                <a:gd name="T63" fmla="*/ 699 h 1064"/>
                <a:gd name="T64" fmla="*/ 992 w 1064"/>
                <a:gd name="T65" fmla="*/ 800 h 1064"/>
                <a:gd name="T66" fmla="*/ 927 w 1064"/>
                <a:gd name="T67" fmla="*/ 888 h 1064"/>
                <a:gd name="T68" fmla="*/ 846 w 1064"/>
                <a:gd name="T69" fmla="*/ 961 h 1064"/>
                <a:gd name="T70" fmla="*/ 751 w 1064"/>
                <a:gd name="T71" fmla="*/ 1016 h 1064"/>
                <a:gd name="T72" fmla="*/ 646 w 1064"/>
                <a:gd name="T73" fmla="*/ 1052 h 1064"/>
                <a:gd name="T74" fmla="*/ 533 w 1064"/>
                <a:gd name="T75" fmla="*/ 1064 h 1064"/>
                <a:gd name="T76" fmla="*/ 418 w 1064"/>
                <a:gd name="T77" fmla="*/ 1052 h 1064"/>
                <a:gd name="T78" fmla="*/ 313 w 1064"/>
                <a:gd name="T79" fmla="*/ 1016 h 1064"/>
                <a:gd name="T80" fmla="*/ 218 w 1064"/>
                <a:gd name="T81" fmla="*/ 961 h 1064"/>
                <a:gd name="T82" fmla="*/ 137 w 1064"/>
                <a:gd name="T83" fmla="*/ 888 h 1064"/>
                <a:gd name="T84" fmla="*/ 72 w 1064"/>
                <a:gd name="T85" fmla="*/ 800 h 1064"/>
                <a:gd name="T86" fmla="*/ 27 w 1064"/>
                <a:gd name="T87" fmla="*/ 699 h 1064"/>
                <a:gd name="T88" fmla="*/ 3 w 1064"/>
                <a:gd name="T89" fmla="*/ 590 h 1064"/>
                <a:gd name="T90" fmla="*/ 3 w 1064"/>
                <a:gd name="T91" fmla="*/ 474 h 1064"/>
                <a:gd name="T92" fmla="*/ 27 w 1064"/>
                <a:gd name="T93" fmla="*/ 365 h 1064"/>
                <a:gd name="T94" fmla="*/ 72 w 1064"/>
                <a:gd name="T95" fmla="*/ 264 h 1064"/>
                <a:gd name="T96" fmla="*/ 137 w 1064"/>
                <a:gd name="T97" fmla="*/ 176 h 1064"/>
                <a:gd name="T98" fmla="*/ 218 w 1064"/>
                <a:gd name="T99" fmla="*/ 103 h 1064"/>
                <a:gd name="T100" fmla="*/ 313 w 1064"/>
                <a:gd name="T101" fmla="*/ 48 h 1064"/>
                <a:gd name="T102" fmla="*/ 418 w 1064"/>
                <a:gd name="T103" fmla="*/ 12 h 1064"/>
                <a:gd name="T104" fmla="*/ 533 w 1064"/>
                <a:gd name="T105" fmla="*/ 0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64" h="1064">
                  <a:moveTo>
                    <a:pt x="533" y="280"/>
                  </a:moveTo>
                  <a:lnTo>
                    <a:pt x="495" y="283"/>
                  </a:lnTo>
                  <a:lnTo>
                    <a:pt x="459" y="290"/>
                  </a:lnTo>
                  <a:lnTo>
                    <a:pt x="426" y="303"/>
                  </a:lnTo>
                  <a:lnTo>
                    <a:pt x="395" y="321"/>
                  </a:lnTo>
                  <a:lnTo>
                    <a:pt x="367" y="342"/>
                  </a:lnTo>
                  <a:lnTo>
                    <a:pt x="342" y="367"/>
                  </a:lnTo>
                  <a:lnTo>
                    <a:pt x="321" y="395"/>
                  </a:lnTo>
                  <a:lnTo>
                    <a:pt x="303" y="426"/>
                  </a:lnTo>
                  <a:lnTo>
                    <a:pt x="290" y="459"/>
                  </a:lnTo>
                  <a:lnTo>
                    <a:pt x="283" y="495"/>
                  </a:lnTo>
                  <a:lnTo>
                    <a:pt x="280" y="533"/>
                  </a:lnTo>
                  <a:lnTo>
                    <a:pt x="283" y="569"/>
                  </a:lnTo>
                  <a:lnTo>
                    <a:pt x="290" y="605"/>
                  </a:lnTo>
                  <a:lnTo>
                    <a:pt x="303" y="638"/>
                  </a:lnTo>
                  <a:lnTo>
                    <a:pt x="321" y="669"/>
                  </a:lnTo>
                  <a:lnTo>
                    <a:pt x="342" y="697"/>
                  </a:lnTo>
                  <a:lnTo>
                    <a:pt x="367" y="722"/>
                  </a:lnTo>
                  <a:lnTo>
                    <a:pt x="395" y="743"/>
                  </a:lnTo>
                  <a:lnTo>
                    <a:pt x="426" y="761"/>
                  </a:lnTo>
                  <a:lnTo>
                    <a:pt x="459" y="774"/>
                  </a:lnTo>
                  <a:lnTo>
                    <a:pt x="495" y="781"/>
                  </a:lnTo>
                  <a:lnTo>
                    <a:pt x="533" y="784"/>
                  </a:lnTo>
                  <a:lnTo>
                    <a:pt x="569" y="781"/>
                  </a:lnTo>
                  <a:lnTo>
                    <a:pt x="605" y="774"/>
                  </a:lnTo>
                  <a:lnTo>
                    <a:pt x="638" y="761"/>
                  </a:lnTo>
                  <a:lnTo>
                    <a:pt x="669" y="743"/>
                  </a:lnTo>
                  <a:lnTo>
                    <a:pt x="697" y="722"/>
                  </a:lnTo>
                  <a:lnTo>
                    <a:pt x="722" y="697"/>
                  </a:lnTo>
                  <a:lnTo>
                    <a:pt x="743" y="669"/>
                  </a:lnTo>
                  <a:lnTo>
                    <a:pt x="761" y="638"/>
                  </a:lnTo>
                  <a:lnTo>
                    <a:pt x="774" y="605"/>
                  </a:lnTo>
                  <a:lnTo>
                    <a:pt x="781" y="569"/>
                  </a:lnTo>
                  <a:lnTo>
                    <a:pt x="784" y="533"/>
                  </a:lnTo>
                  <a:lnTo>
                    <a:pt x="781" y="495"/>
                  </a:lnTo>
                  <a:lnTo>
                    <a:pt x="774" y="459"/>
                  </a:lnTo>
                  <a:lnTo>
                    <a:pt x="761" y="426"/>
                  </a:lnTo>
                  <a:lnTo>
                    <a:pt x="743" y="395"/>
                  </a:lnTo>
                  <a:lnTo>
                    <a:pt x="722" y="367"/>
                  </a:lnTo>
                  <a:lnTo>
                    <a:pt x="697" y="342"/>
                  </a:lnTo>
                  <a:lnTo>
                    <a:pt x="669" y="321"/>
                  </a:lnTo>
                  <a:lnTo>
                    <a:pt x="638" y="303"/>
                  </a:lnTo>
                  <a:lnTo>
                    <a:pt x="605" y="290"/>
                  </a:lnTo>
                  <a:lnTo>
                    <a:pt x="569" y="283"/>
                  </a:lnTo>
                  <a:lnTo>
                    <a:pt x="533" y="280"/>
                  </a:lnTo>
                  <a:close/>
                  <a:moveTo>
                    <a:pt x="533" y="0"/>
                  </a:moveTo>
                  <a:lnTo>
                    <a:pt x="590" y="3"/>
                  </a:lnTo>
                  <a:lnTo>
                    <a:pt x="646" y="12"/>
                  </a:lnTo>
                  <a:lnTo>
                    <a:pt x="699" y="27"/>
                  </a:lnTo>
                  <a:lnTo>
                    <a:pt x="751" y="48"/>
                  </a:lnTo>
                  <a:lnTo>
                    <a:pt x="800" y="72"/>
                  </a:lnTo>
                  <a:lnTo>
                    <a:pt x="846" y="103"/>
                  </a:lnTo>
                  <a:lnTo>
                    <a:pt x="888" y="137"/>
                  </a:lnTo>
                  <a:lnTo>
                    <a:pt x="927" y="176"/>
                  </a:lnTo>
                  <a:lnTo>
                    <a:pt x="961" y="218"/>
                  </a:lnTo>
                  <a:lnTo>
                    <a:pt x="992" y="264"/>
                  </a:lnTo>
                  <a:lnTo>
                    <a:pt x="1016" y="313"/>
                  </a:lnTo>
                  <a:lnTo>
                    <a:pt x="1037" y="365"/>
                  </a:lnTo>
                  <a:lnTo>
                    <a:pt x="1052" y="418"/>
                  </a:lnTo>
                  <a:lnTo>
                    <a:pt x="1061" y="474"/>
                  </a:lnTo>
                  <a:lnTo>
                    <a:pt x="1064" y="533"/>
                  </a:lnTo>
                  <a:lnTo>
                    <a:pt x="1061" y="590"/>
                  </a:lnTo>
                  <a:lnTo>
                    <a:pt x="1052" y="646"/>
                  </a:lnTo>
                  <a:lnTo>
                    <a:pt x="1037" y="699"/>
                  </a:lnTo>
                  <a:lnTo>
                    <a:pt x="1016" y="751"/>
                  </a:lnTo>
                  <a:lnTo>
                    <a:pt x="992" y="800"/>
                  </a:lnTo>
                  <a:lnTo>
                    <a:pt x="961" y="846"/>
                  </a:lnTo>
                  <a:lnTo>
                    <a:pt x="927" y="888"/>
                  </a:lnTo>
                  <a:lnTo>
                    <a:pt x="888" y="927"/>
                  </a:lnTo>
                  <a:lnTo>
                    <a:pt x="846" y="961"/>
                  </a:lnTo>
                  <a:lnTo>
                    <a:pt x="800" y="992"/>
                  </a:lnTo>
                  <a:lnTo>
                    <a:pt x="751" y="1016"/>
                  </a:lnTo>
                  <a:lnTo>
                    <a:pt x="699" y="1037"/>
                  </a:lnTo>
                  <a:lnTo>
                    <a:pt x="646" y="1052"/>
                  </a:lnTo>
                  <a:lnTo>
                    <a:pt x="590" y="1061"/>
                  </a:lnTo>
                  <a:lnTo>
                    <a:pt x="533" y="1064"/>
                  </a:lnTo>
                  <a:lnTo>
                    <a:pt x="474" y="1061"/>
                  </a:lnTo>
                  <a:lnTo>
                    <a:pt x="418" y="1052"/>
                  </a:lnTo>
                  <a:lnTo>
                    <a:pt x="365" y="1037"/>
                  </a:lnTo>
                  <a:lnTo>
                    <a:pt x="313" y="1016"/>
                  </a:lnTo>
                  <a:lnTo>
                    <a:pt x="264" y="992"/>
                  </a:lnTo>
                  <a:lnTo>
                    <a:pt x="218" y="961"/>
                  </a:lnTo>
                  <a:lnTo>
                    <a:pt x="176" y="927"/>
                  </a:lnTo>
                  <a:lnTo>
                    <a:pt x="137" y="888"/>
                  </a:lnTo>
                  <a:lnTo>
                    <a:pt x="103" y="846"/>
                  </a:lnTo>
                  <a:lnTo>
                    <a:pt x="72" y="800"/>
                  </a:lnTo>
                  <a:lnTo>
                    <a:pt x="48" y="751"/>
                  </a:lnTo>
                  <a:lnTo>
                    <a:pt x="27" y="699"/>
                  </a:lnTo>
                  <a:lnTo>
                    <a:pt x="12" y="646"/>
                  </a:lnTo>
                  <a:lnTo>
                    <a:pt x="3" y="590"/>
                  </a:lnTo>
                  <a:lnTo>
                    <a:pt x="0" y="533"/>
                  </a:lnTo>
                  <a:lnTo>
                    <a:pt x="3" y="474"/>
                  </a:lnTo>
                  <a:lnTo>
                    <a:pt x="12" y="418"/>
                  </a:lnTo>
                  <a:lnTo>
                    <a:pt x="27" y="365"/>
                  </a:lnTo>
                  <a:lnTo>
                    <a:pt x="48" y="313"/>
                  </a:lnTo>
                  <a:lnTo>
                    <a:pt x="72" y="264"/>
                  </a:lnTo>
                  <a:lnTo>
                    <a:pt x="103" y="218"/>
                  </a:lnTo>
                  <a:lnTo>
                    <a:pt x="137" y="176"/>
                  </a:lnTo>
                  <a:lnTo>
                    <a:pt x="176" y="137"/>
                  </a:lnTo>
                  <a:lnTo>
                    <a:pt x="218" y="103"/>
                  </a:lnTo>
                  <a:lnTo>
                    <a:pt x="264" y="72"/>
                  </a:lnTo>
                  <a:lnTo>
                    <a:pt x="313" y="48"/>
                  </a:lnTo>
                  <a:lnTo>
                    <a:pt x="365" y="27"/>
                  </a:lnTo>
                  <a:lnTo>
                    <a:pt x="418" y="12"/>
                  </a:lnTo>
                  <a:lnTo>
                    <a:pt x="474" y="3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8" name="Freeform 25">
              <a:extLst>
                <a:ext uri="{FF2B5EF4-FFF2-40B4-BE49-F238E27FC236}">
                  <a16:creationId xmlns:a16="http://schemas.microsoft.com/office/drawing/2014/main" id="{22CE18E2-F268-427A-A51B-34E972D165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" y="1213"/>
              <a:ext cx="56" cy="56"/>
            </a:xfrm>
            <a:custGeom>
              <a:avLst/>
              <a:gdLst>
                <a:gd name="T0" fmla="*/ 197 w 392"/>
                <a:gd name="T1" fmla="*/ 0 h 392"/>
                <a:gd name="T2" fmla="*/ 231 w 392"/>
                <a:gd name="T3" fmla="*/ 3 h 392"/>
                <a:gd name="T4" fmla="*/ 265 w 392"/>
                <a:gd name="T5" fmla="*/ 12 h 392"/>
                <a:gd name="T6" fmla="*/ 295 w 392"/>
                <a:gd name="T7" fmla="*/ 26 h 392"/>
                <a:gd name="T8" fmla="*/ 323 w 392"/>
                <a:gd name="T9" fmla="*/ 45 h 392"/>
                <a:gd name="T10" fmla="*/ 346 w 392"/>
                <a:gd name="T11" fmla="*/ 69 h 392"/>
                <a:gd name="T12" fmla="*/ 366 w 392"/>
                <a:gd name="T13" fmla="*/ 96 h 392"/>
                <a:gd name="T14" fmla="*/ 380 w 392"/>
                <a:gd name="T15" fmla="*/ 127 h 392"/>
                <a:gd name="T16" fmla="*/ 389 w 392"/>
                <a:gd name="T17" fmla="*/ 159 h 392"/>
                <a:gd name="T18" fmla="*/ 392 w 392"/>
                <a:gd name="T19" fmla="*/ 195 h 392"/>
                <a:gd name="T20" fmla="*/ 389 w 392"/>
                <a:gd name="T21" fmla="*/ 231 h 392"/>
                <a:gd name="T22" fmla="*/ 380 w 392"/>
                <a:gd name="T23" fmla="*/ 263 h 392"/>
                <a:gd name="T24" fmla="*/ 366 w 392"/>
                <a:gd name="T25" fmla="*/ 294 h 392"/>
                <a:gd name="T26" fmla="*/ 346 w 392"/>
                <a:gd name="T27" fmla="*/ 321 h 392"/>
                <a:gd name="T28" fmla="*/ 323 w 392"/>
                <a:gd name="T29" fmla="*/ 345 h 392"/>
                <a:gd name="T30" fmla="*/ 295 w 392"/>
                <a:gd name="T31" fmla="*/ 364 h 392"/>
                <a:gd name="T32" fmla="*/ 265 w 392"/>
                <a:gd name="T33" fmla="*/ 378 h 392"/>
                <a:gd name="T34" fmla="*/ 231 w 392"/>
                <a:gd name="T35" fmla="*/ 387 h 392"/>
                <a:gd name="T36" fmla="*/ 197 w 392"/>
                <a:gd name="T37" fmla="*/ 392 h 392"/>
                <a:gd name="T38" fmla="*/ 161 w 392"/>
                <a:gd name="T39" fmla="*/ 387 h 392"/>
                <a:gd name="T40" fmla="*/ 127 w 392"/>
                <a:gd name="T41" fmla="*/ 378 h 392"/>
                <a:gd name="T42" fmla="*/ 97 w 392"/>
                <a:gd name="T43" fmla="*/ 364 h 392"/>
                <a:gd name="T44" fmla="*/ 69 w 392"/>
                <a:gd name="T45" fmla="*/ 345 h 392"/>
                <a:gd name="T46" fmla="*/ 46 w 392"/>
                <a:gd name="T47" fmla="*/ 321 h 392"/>
                <a:gd name="T48" fmla="*/ 26 w 392"/>
                <a:gd name="T49" fmla="*/ 294 h 392"/>
                <a:gd name="T50" fmla="*/ 12 w 392"/>
                <a:gd name="T51" fmla="*/ 263 h 392"/>
                <a:gd name="T52" fmla="*/ 3 w 392"/>
                <a:gd name="T53" fmla="*/ 231 h 392"/>
                <a:gd name="T54" fmla="*/ 0 w 392"/>
                <a:gd name="T55" fmla="*/ 195 h 392"/>
                <a:gd name="T56" fmla="*/ 3 w 392"/>
                <a:gd name="T57" fmla="*/ 159 h 392"/>
                <a:gd name="T58" fmla="*/ 12 w 392"/>
                <a:gd name="T59" fmla="*/ 127 h 392"/>
                <a:gd name="T60" fmla="*/ 26 w 392"/>
                <a:gd name="T61" fmla="*/ 96 h 392"/>
                <a:gd name="T62" fmla="*/ 46 w 392"/>
                <a:gd name="T63" fmla="*/ 69 h 392"/>
                <a:gd name="T64" fmla="*/ 69 w 392"/>
                <a:gd name="T65" fmla="*/ 45 h 392"/>
                <a:gd name="T66" fmla="*/ 97 w 392"/>
                <a:gd name="T67" fmla="*/ 26 h 392"/>
                <a:gd name="T68" fmla="*/ 127 w 392"/>
                <a:gd name="T69" fmla="*/ 12 h 392"/>
                <a:gd name="T70" fmla="*/ 161 w 392"/>
                <a:gd name="T71" fmla="*/ 3 h 392"/>
                <a:gd name="T72" fmla="*/ 197 w 392"/>
                <a:gd name="T73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2" h="392">
                  <a:moveTo>
                    <a:pt x="197" y="0"/>
                  </a:moveTo>
                  <a:lnTo>
                    <a:pt x="231" y="3"/>
                  </a:lnTo>
                  <a:lnTo>
                    <a:pt x="265" y="12"/>
                  </a:lnTo>
                  <a:lnTo>
                    <a:pt x="295" y="26"/>
                  </a:lnTo>
                  <a:lnTo>
                    <a:pt x="323" y="45"/>
                  </a:lnTo>
                  <a:lnTo>
                    <a:pt x="346" y="69"/>
                  </a:lnTo>
                  <a:lnTo>
                    <a:pt x="366" y="96"/>
                  </a:lnTo>
                  <a:lnTo>
                    <a:pt x="380" y="127"/>
                  </a:lnTo>
                  <a:lnTo>
                    <a:pt x="389" y="159"/>
                  </a:lnTo>
                  <a:lnTo>
                    <a:pt x="392" y="195"/>
                  </a:lnTo>
                  <a:lnTo>
                    <a:pt x="389" y="231"/>
                  </a:lnTo>
                  <a:lnTo>
                    <a:pt x="380" y="263"/>
                  </a:lnTo>
                  <a:lnTo>
                    <a:pt x="366" y="294"/>
                  </a:lnTo>
                  <a:lnTo>
                    <a:pt x="346" y="321"/>
                  </a:lnTo>
                  <a:lnTo>
                    <a:pt x="323" y="345"/>
                  </a:lnTo>
                  <a:lnTo>
                    <a:pt x="295" y="364"/>
                  </a:lnTo>
                  <a:lnTo>
                    <a:pt x="265" y="378"/>
                  </a:lnTo>
                  <a:lnTo>
                    <a:pt x="231" y="387"/>
                  </a:lnTo>
                  <a:lnTo>
                    <a:pt x="197" y="392"/>
                  </a:lnTo>
                  <a:lnTo>
                    <a:pt x="161" y="387"/>
                  </a:lnTo>
                  <a:lnTo>
                    <a:pt x="127" y="378"/>
                  </a:lnTo>
                  <a:lnTo>
                    <a:pt x="97" y="364"/>
                  </a:lnTo>
                  <a:lnTo>
                    <a:pt x="69" y="345"/>
                  </a:lnTo>
                  <a:lnTo>
                    <a:pt x="46" y="321"/>
                  </a:lnTo>
                  <a:lnTo>
                    <a:pt x="26" y="294"/>
                  </a:lnTo>
                  <a:lnTo>
                    <a:pt x="12" y="263"/>
                  </a:lnTo>
                  <a:lnTo>
                    <a:pt x="3" y="231"/>
                  </a:lnTo>
                  <a:lnTo>
                    <a:pt x="0" y="195"/>
                  </a:lnTo>
                  <a:lnTo>
                    <a:pt x="3" y="159"/>
                  </a:lnTo>
                  <a:lnTo>
                    <a:pt x="12" y="127"/>
                  </a:lnTo>
                  <a:lnTo>
                    <a:pt x="26" y="96"/>
                  </a:lnTo>
                  <a:lnTo>
                    <a:pt x="46" y="69"/>
                  </a:lnTo>
                  <a:lnTo>
                    <a:pt x="69" y="45"/>
                  </a:lnTo>
                  <a:lnTo>
                    <a:pt x="97" y="26"/>
                  </a:lnTo>
                  <a:lnTo>
                    <a:pt x="127" y="12"/>
                  </a:lnTo>
                  <a:lnTo>
                    <a:pt x="161" y="3"/>
                  </a:lnTo>
                  <a:lnTo>
                    <a:pt x="1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9" name="Freeform 26">
              <a:extLst>
                <a:ext uri="{FF2B5EF4-FFF2-40B4-BE49-F238E27FC236}">
                  <a16:creationId xmlns:a16="http://schemas.microsoft.com/office/drawing/2014/main" id="{C3CC190F-6370-4EDB-BEF4-25F9E9D8B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9" y="1093"/>
              <a:ext cx="432" cy="288"/>
            </a:xfrm>
            <a:custGeom>
              <a:avLst/>
              <a:gdLst>
                <a:gd name="T0" fmla="*/ 2856 w 3024"/>
                <a:gd name="T1" fmla="*/ 0 h 2018"/>
                <a:gd name="T2" fmla="*/ 2915 w 3024"/>
                <a:gd name="T3" fmla="*/ 12 h 2018"/>
                <a:gd name="T4" fmla="*/ 2964 w 3024"/>
                <a:gd name="T5" fmla="*/ 40 h 2018"/>
                <a:gd name="T6" fmla="*/ 3001 w 3024"/>
                <a:gd name="T7" fmla="*/ 84 h 2018"/>
                <a:gd name="T8" fmla="*/ 3021 w 3024"/>
                <a:gd name="T9" fmla="*/ 139 h 2018"/>
                <a:gd name="T10" fmla="*/ 3024 w 3024"/>
                <a:gd name="T11" fmla="*/ 869 h 2018"/>
                <a:gd name="T12" fmla="*/ 3013 w 3024"/>
                <a:gd name="T13" fmla="*/ 912 h 2018"/>
                <a:gd name="T14" fmla="*/ 2982 w 3024"/>
                <a:gd name="T15" fmla="*/ 941 h 2018"/>
                <a:gd name="T16" fmla="*/ 2941 w 3024"/>
                <a:gd name="T17" fmla="*/ 954 h 2018"/>
                <a:gd name="T18" fmla="*/ 2806 w 3024"/>
                <a:gd name="T19" fmla="*/ 950 h 2018"/>
                <a:gd name="T20" fmla="*/ 2768 w 3024"/>
                <a:gd name="T21" fmla="*/ 928 h 2018"/>
                <a:gd name="T22" fmla="*/ 2747 w 3024"/>
                <a:gd name="T23" fmla="*/ 891 h 2018"/>
                <a:gd name="T24" fmla="*/ 2744 w 3024"/>
                <a:gd name="T25" fmla="*/ 562 h 2018"/>
                <a:gd name="T26" fmla="*/ 2664 w 3024"/>
                <a:gd name="T27" fmla="*/ 549 h 2018"/>
                <a:gd name="T28" fmla="*/ 2591 w 3024"/>
                <a:gd name="T29" fmla="*/ 516 h 2018"/>
                <a:gd name="T30" fmla="*/ 2532 w 3024"/>
                <a:gd name="T31" fmla="*/ 465 h 2018"/>
                <a:gd name="T32" fmla="*/ 2490 w 3024"/>
                <a:gd name="T33" fmla="*/ 399 h 2018"/>
                <a:gd name="T34" fmla="*/ 2467 w 3024"/>
                <a:gd name="T35" fmla="*/ 322 h 2018"/>
                <a:gd name="T36" fmla="*/ 560 w 3024"/>
                <a:gd name="T37" fmla="*/ 280 h 2018"/>
                <a:gd name="T38" fmla="*/ 548 w 3024"/>
                <a:gd name="T39" fmla="*/ 362 h 2018"/>
                <a:gd name="T40" fmla="*/ 515 w 3024"/>
                <a:gd name="T41" fmla="*/ 433 h 2018"/>
                <a:gd name="T42" fmla="*/ 463 w 3024"/>
                <a:gd name="T43" fmla="*/ 492 h 2018"/>
                <a:gd name="T44" fmla="*/ 398 w 3024"/>
                <a:gd name="T45" fmla="*/ 535 h 2018"/>
                <a:gd name="T46" fmla="*/ 322 w 3024"/>
                <a:gd name="T47" fmla="*/ 558 h 2018"/>
                <a:gd name="T48" fmla="*/ 280 w 3024"/>
                <a:gd name="T49" fmla="*/ 1458 h 2018"/>
                <a:gd name="T50" fmla="*/ 360 w 3024"/>
                <a:gd name="T51" fmla="*/ 1469 h 2018"/>
                <a:gd name="T52" fmla="*/ 433 w 3024"/>
                <a:gd name="T53" fmla="*/ 1502 h 2018"/>
                <a:gd name="T54" fmla="*/ 492 w 3024"/>
                <a:gd name="T55" fmla="*/ 1553 h 2018"/>
                <a:gd name="T56" fmla="*/ 534 w 3024"/>
                <a:gd name="T57" fmla="*/ 1619 h 2018"/>
                <a:gd name="T58" fmla="*/ 557 w 3024"/>
                <a:gd name="T59" fmla="*/ 1696 h 2018"/>
                <a:gd name="T60" fmla="*/ 2101 w 3024"/>
                <a:gd name="T61" fmla="*/ 1738 h 2018"/>
                <a:gd name="T62" fmla="*/ 2142 w 3024"/>
                <a:gd name="T63" fmla="*/ 1749 h 2018"/>
                <a:gd name="T64" fmla="*/ 2173 w 3024"/>
                <a:gd name="T65" fmla="*/ 1778 h 2018"/>
                <a:gd name="T66" fmla="*/ 2184 w 3024"/>
                <a:gd name="T67" fmla="*/ 1821 h 2018"/>
                <a:gd name="T68" fmla="*/ 2181 w 3024"/>
                <a:gd name="T69" fmla="*/ 1955 h 2018"/>
                <a:gd name="T70" fmla="*/ 2160 w 3024"/>
                <a:gd name="T71" fmla="*/ 1992 h 2018"/>
                <a:gd name="T72" fmla="*/ 2122 w 3024"/>
                <a:gd name="T73" fmla="*/ 2014 h 2018"/>
                <a:gd name="T74" fmla="*/ 168 w 3024"/>
                <a:gd name="T75" fmla="*/ 2018 h 2018"/>
                <a:gd name="T76" fmla="*/ 109 w 3024"/>
                <a:gd name="T77" fmla="*/ 2006 h 2018"/>
                <a:gd name="T78" fmla="*/ 60 w 3024"/>
                <a:gd name="T79" fmla="*/ 1978 h 2018"/>
                <a:gd name="T80" fmla="*/ 23 w 3024"/>
                <a:gd name="T81" fmla="*/ 1934 h 2018"/>
                <a:gd name="T82" fmla="*/ 3 w 3024"/>
                <a:gd name="T83" fmla="*/ 1879 h 2018"/>
                <a:gd name="T84" fmla="*/ 0 w 3024"/>
                <a:gd name="T85" fmla="*/ 170 h 2018"/>
                <a:gd name="T86" fmla="*/ 10 w 3024"/>
                <a:gd name="T87" fmla="*/ 110 h 2018"/>
                <a:gd name="T88" fmla="*/ 40 w 3024"/>
                <a:gd name="T89" fmla="*/ 61 h 2018"/>
                <a:gd name="T90" fmla="*/ 83 w 3024"/>
                <a:gd name="T91" fmla="*/ 24 h 2018"/>
                <a:gd name="T92" fmla="*/ 137 w 3024"/>
                <a:gd name="T93" fmla="*/ 4 h 2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024" h="2018">
                  <a:moveTo>
                    <a:pt x="168" y="0"/>
                  </a:moveTo>
                  <a:lnTo>
                    <a:pt x="2856" y="0"/>
                  </a:lnTo>
                  <a:lnTo>
                    <a:pt x="2887" y="4"/>
                  </a:lnTo>
                  <a:lnTo>
                    <a:pt x="2915" y="12"/>
                  </a:lnTo>
                  <a:lnTo>
                    <a:pt x="2941" y="24"/>
                  </a:lnTo>
                  <a:lnTo>
                    <a:pt x="2964" y="40"/>
                  </a:lnTo>
                  <a:lnTo>
                    <a:pt x="2984" y="61"/>
                  </a:lnTo>
                  <a:lnTo>
                    <a:pt x="3001" y="84"/>
                  </a:lnTo>
                  <a:lnTo>
                    <a:pt x="3014" y="110"/>
                  </a:lnTo>
                  <a:lnTo>
                    <a:pt x="3021" y="139"/>
                  </a:lnTo>
                  <a:lnTo>
                    <a:pt x="3024" y="170"/>
                  </a:lnTo>
                  <a:lnTo>
                    <a:pt x="3024" y="869"/>
                  </a:lnTo>
                  <a:lnTo>
                    <a:pt x="3021" y="891"/>
                  </a:lnTo>
                  <a:lnTo>
                    <a:pt x="3013" y="912"/>
                  </a:lnTo>
                  <a:lnTo>
                    <a:pt x="3000" y="928"/>
                  </a:lnTo>
                  <a:lnTo>
                    <a:pt x="2982" y="941"/>
                  </a:lnTo>
                  <a:lnTo>
                    <a:pt x="2962" y="950"/>
                  </a:lnTo>
                  <a:lnTo>
                    <a:pt x="2941" y="954"/>
                  </a:lnTo>
                  <a:lnTo>
                    <a:pt x="2829" y="954"/>
                  </a:lnTo>
                  <a:lnTo>
                    <a:pt x="2806" y="950"/>
                  </a:lnTo>
                  <a:lnTo>
                    <a:pt x="2786" y="941"/>
                  </a:lnTo>
                  <a:lnTo>
                    <a:pt x="2768" y="928"/>
                  </a:lnTo>
                  <a:lnTo>
                    <a:pt x="2755" y="912"/>
                  </a:lnTo>
                  <a:lnTo>
                    <a:pt x="2747" y="891"/>
                  </a:lnTo>
                  <a:lnTo>
                    <a:pt x="2744" y="869"/>
                  </a:lnTo>
                  <a:lnTo>
                    <a:pt x="2744" y="562"/>
                  </a:lnTo>
                  <a:lnTo>
                    <a:pt x="2702" y="558"/>
                  </a:lnTo>
                  <a:lnTo>
                    <a:pt x="2664" y="549"/>
                  </a:lnTo>
                  <a:lnTo>
                    <a:pt x="2626" y="535"/>
                  </a:lnTo>
                  <a:lnTo>
                    <a:pt x="2591" y="516"/>
                  </a:lnTo>
                  <a:lnTo>
                    <a:pt x="2561" y="492"/>
                  </a:lnTo>
                  <a:lnTo>
                    <a:pt x="2532" y="465"/>
                  </a:lnTo>
                  <a:lnTo>
                    <a:pt x="2509" y="433"/>
                  </a:lnTo>
                  <a:lnTo>
                    <a:pt x="2490" y="399"/>
                  </a:lnTo>
                  <a:lnTo>
                    <a:pt x="2476" y="362"/>
                  </a:lnTo>
                  <a:lnTo>
                    <a:pt x="2467" y="322"/>
                  </a:lnTo>
                  <a:lnTo>
                    <a:pt x="2464" y="280"/>
                  </a:lnTo>
                  <a:lnTo>
                    <a:pt x="560" y="280"/>
                  </a:lnTo>
                  <a:lnTo>
                    <a:pt x="557" y="322"/>
                  </a:lnTo>
                  <a:lnTo>
                    <a:pt x="548" y="362"/>
                  </a:lnTo>
                  <a:lnTo>
                    <a:pt x="534" y="399"/>
                  </a:lnTo>
                  <a:lnTo>
                    <a:pt x="515" y="433"/>
                  </a:lnTo>
                  <a:lnTo>
                    <a:pt x="492" y="465"/>
                  </a:lnTo>
                  <a:lnTo>
                    <a:pt x="463" y="492"/>
                  </a:lnTo>
                  <a:lnTo>
                    <a:pt x="433" y="516"/>
                  </a:lnTo>
                  <a:lnTo>
                    <a:pt x="398" y="535"/>
                  </a:lnTo>
                  <a:lnTo>
                    <a:pt x="360" y="549"/>
                  </a:lnTo>
                  <a:lnTo>
                    <a:pt x="322" y="558"/>
                  </a:lnTo>
                  <a:lnTo>
                    <a:pt x="280" y="562"/>
                  </a:lnTo>
                  <a:lnTo>
                    <a:pt x="280" y="1458"/>
                  </a:lnTo>
                  <a:lnTo>
                    <a:pt x="322" y="1460"/>
                  </a:lnTo>
                  <a:lnTo>
                    <a:pt x="360" y="1469"/>
                  </a:lnTo>
                  <a:lnTo>
                    <a:pt x="398" y="1483"/>
                  </a:lnTo>
                  <a:lnTo>
                    <a:pt x="433" y="1502"/>
                  </a:lnTo>
                  <a:lnTo>
                    <a:pt x="463" y="1526"/>
                  </a:lnTo>
                  <a:lnTo>
                    <a:pt x="492" y="1553"/>
                  </a:lnTo>
                  <a:lnTo>
                    <a:pt x="515" y="1585"/>
                  </a:lnTo>
                  <a:lnTo>
                    <a:pt x="534" y="1619"/>
                  </a:lnTo>
                  <a:lnTo>
                    <a:pt x="548" y="1656"/>
                  </a:lnTo>
                  <a:lnTo>
                    <a:pt x="557" y="1696"/>
                  </a:lnTo>
                  <a:lnTo>
                    <a:pt x="560" y="1738"/>
                  </a:lnTo>
                  <a:lnTo>
                    <a:pt x="2101" y="1738"/>
                  </a:lnTo>
                  <a:lnTo>
                    <a:pt x="2122" y="1740"/>
                  </a:lnTo>
                  <a:lnTo>
                    <a:pt x="2142" y="1749"/>
                  </a:lnTo>
                  <a:lnTo>
                    <a:pt x="2160" y="1762"/>
                  </a:lnTo>
                  <a:lnTo>
                    <a:pt x="2173" y="1778"/>
                  </a:lnTo>
                  <a:lnTo>
                    <a:pt x="2181" y="1799"/>
                  </a:lnTo>
                  <a:lnTo>
                    <a:pt x="2184" y="1821"/>
                  </a:lnTo>
                  <a:lnTo>
                    <a:pt x="2184" y="1933"/>
                  </a:lnTo>
                  <a:lnTo>
                    <a:pt x="2181" y="1955"/>
                  </a:lnTo>
                  <a:lnTo>
                    <a:pt x="2173" y="1976"/>
                  </a:lnTo>
                  <a:lnTo>
                    <a:pt x="2160" y="1992"/>
                  </a:lnTo>
                  <a:lnTo>
                    <a:pt x="2142" y="2005"/>
                  </a:lnTo>
                  <a:lnTo>
                    <a:pt x="2122" y="2014"/>
                  </a:lnTo>
                  <a:lnTo>
                    <a:pt x="2101" y="2018"/>
                  </a:lnTo>
                  <a:lnTo>
                    <a:pt x="168" y="2018"/>
                  </a:lnTo>
                  <a:lnTo>
                    <a:pt x="137" y="2014"/>
                  </a:lnTo>
                  <a:lnTo>
                    <a:pt x="109" y="2006"/>
                  </a:lnTo>
                  <a:lnTo>
                    <a:pt x="83" y="1994"/>
                  </a:lnTo>
                  <a:lnTo>
                    <a:pt x="60" y="1978"/>
                  </a:lnTo>
                  <a:lnTo>
                    <a:pt x="40" y="1957"/>
                  </a:lnTo>
                  <a:lnTo>
                    <a:pt x="23" y="1934"/>
                  </a:lnTo>
                  <a:lnTo>
                    <a:pt x="10" y="1908"/>
                  </a:lnTo>
                  <a:lnTo>
                    <a:pt x="3" y="1879"/>
                  </a:lnTo>
                  <a:lnTo>
                    <a:pt x="0" y="1850"/>
                  </a:lnTo>
                  <a:lnTo>
                    <a:pt x="0" y="170"/>
                  </a:lnTo>
                  <a:lnTo>
                    <a:pt x="3" y="139"/>
                  </a:lnTo>
                  <a:lnTo>
                    <a:pt x="10" y="110"/>
                  </a:lnTo>
                  <a:lnTo>
                    <a:pt x="23" y="84"/>
                  </a:lnTo>
                  <a:lnTo>
                    <a:pt x="40" y="61"/>
                  </a:lnTo>
                  <a:lnTo>
                    <a:pt x="60" y="40"/>
                  </a:lnTo>
                  <a:lnTo>
                    <a:pt x="83" y="24"/>
                  </a:lnTo>
                  <a:lnTo>
                    <a:pt x="109" y="12"/>
                  </a:lnTo>
                  <a:lnTo>
                    <a:pt x="137" y="4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0" name="Freeform 27">
              <a:extLst>
                <a:ext uri="{FF2B5EF4-FFF2-40B4-BE49-F238E27FC236}">
                  <a16:creationId xmlns:a16="http://schemas.microsoft.com/office/drawing/2014/main" id="{EB881C28-3482-4DDC-B591-915810ED47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81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1" name="Freeform 28">
              <a:extLst>
                <a:ext uri="{FF2B5EF4-FFF2-40B4-BE49-F238E27FC236}">
                  <a16:creationId xmlns:a16="http://schemas.microsoft.com/office/drawing/2014/main" id="{5F9B7BA6-74FD-4B72-8D58-A420FD67C6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17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2" name="Freeform 29">
              <a:extLst>
                <a:ext uri="{FF2B5EF4-FFF2-40B4-BE49-F238E27FC236}">
                  <a16:creationId xmlns:a16="http://schemas.microsoft.com/office/drawing/2014/main" id="{5C29A9D5-4A96-47DC-A6C5-96C0AB982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253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53" name="Rectángulo 52">
            <a:extLst>
              <a:ext uri="{FF2B5EF4-FFF2-40B4-BE49-F238E27FC236}">
                <a16:creationId xmlns:a16="http://schemas.microsoft.com/office/drawing/2014/main" id="{166A5663-1551-4348-97E2-1BEC1D8945AC}"/>
              </a:ext>
            </a:extLst>
          </p:cNvPr>
          <p:cNvSpPr/>
          <p:nvPr/>
        </p:nvSpPr>
        <p:spPr>
          <a:xfrm>
            <a:off x="8566647" y="6010535"/>
            <a:ext cx="24914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450,0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ingreso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grpSp>
        <p:nvGrpSpPr>
          <p:cNvPr id="54" name="Group 22">
            <a:extLst>
              <a:ext uri="{FF2B5EF4-FFF2-40B4-BE49-F238E27FC236}">
                <a16:creationId xmlns:a16="http://schemas.microsoft.com/office/drawing/2014/main" id="{83C4404E-C4B6-4386-B679-A7B514F1C5D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318309" y="6092104"/>
            <a:ext cx="294290" cy="201098"/>
            <a:chOff x="2699" y="1093"/>
            <a:chExt cx="480" cy="328"/>
          </a:xfrm>
          <a:solidFill>
            <a:schemeClr val="accent5"/>
          </a:solidFill>
        </p:grpSpPr>
        <p:sp>
          <p:nvSpPr>
            <p:cNvPr id="55" name="Freeform 24">
              <a:extLst>
                <a:ext uri="{FF2B5EF4-FFF2-40B4-BE49-F238E27FC236}">
                  <a16:creationId xmlns:a16="http://schemas.microsoft.com/office/drawing/2014/main" id="{6C2838A9-E49C-432B-94FE-742E8587B1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1" y="1161"/>
              <a:ext cx="152" cy="152"/>
            </a:xfrm>
            <a:custGeom>
              <a:avLst/>
              <a:gdLst>
                <a:gd name="T0" fmla="*/ 495 w 1064"/>
                <a:gd name="T1" fmla="*/ 283 h 1064"/>
                <a:gd name="T2" fmla="*/ 426 w 1064"/>
                <a:gd name="T3" fmla="*/ 303 h 1064"/>
                <a:gd name="T4" fmla="*/ 367 w 1064"/>
                <a:gd name="T5" fmla="*/ 342 h 1064"/>
                <a:gd name="T6" fmla="*/ 321 w 1064"/>
                <a:gd name="T7" fmla="*/ 395 h 1064"/>
                <a:gd name="T8" fmla="*/ 290 w 1064"/>
                <a:gd name="T9" fmla="*/ 459 h 1064"/>
                <a:gd name="T10" fmla="*/ 280 w 1064"/>
                <a:gd name="T11" fmla="*/ 533 h 1064"/>
                <a:gd name="T12" fmla="*/ 290 w 1064"/>
                <a:gd name="T13" fmla="*/ 605 h 1064"/>
                <a:gd name="T14" fmla="*/ 321 w 1064"/>
                <a:gd name="T15" fmla="*/ 669 h 1064"/>
                <a:gd name="T16" fmla="*/ 367 w 1064"/>
                <a:gd name="T17" fmla="*/ 722 h 1064"/>
                <a:gd name="T18" fmla="*/ 426 w 1064"/>
                <a:gd name="T19" fmla="*/ 761 h 1064"/>
                <a:gd name="T20" fmla="*/ 495 w 1064"/>
                <a:gd name="T21" fmla="*/ 781 h 1064"/>
                <a:gd name="T22" fmla="*/ 569 w 1064"/>
                <a:gd name="T23" fmla="*/ 781 h 1064"/>
                <a:gd name="T24" fmla="*/ 638 w 1064"/>
                <a:gd name="T25" fmla="*/ 761 h 1064"/>
                <a:gd name="T26" fmla="*/ 697 w 1064"/>
                <a:gd name="T27" fmla="*/ 722 h 1064"/>
                <a:gd name="T28" fmla="*/ 743 w 1064"/>
                <a:gd name="T29" fmla="*/ 669 h 1064"/>
                <a:gd name="T30" fmla="*/ 774 w 1064"/>
                <a:gd name="T31" fmla="*/ 605 h 1064"/>
                <a:gd name="T32" fmla="*/ 784 w 1064"/>
                <a:gd name="T33" fmla="*/ 533 h 1064"/>
                <a:gd name="T34" fmla="*/ 774 w 1064"/>
                <a:gd name="T35" fmla="*/ 459 h 1064"/>
                <a:gd name="T36" fmla="*/ 743 w 1064"/>
                <a:gd name="T37" fmla="*/ 395 h 1064"/>
                <a:gd name="T38" fmla="*/ 697 w 1064"/>
                <a:gd name="T39" fmla="*/ 342 h 1064"/>
                <a:gd name="T40" fmla="*/ 638 w 1064"/>
                <a:gd name="T41" fmla="*/ 303 h 1064"/>
                <a:gd name="T42" fmla="*/ 569 w 1064"/>
                <a:gd name="T43" fmla="*/ 283 h 1064"/>
                <a:gd name="T44" fmla="*/ 533 w 1064"/>
                <a:gd name="T45" fmla="*/ 0 h 1064"/>
                <a:gd name="T46" fmla="*/ 646 w 1064"/>
                <a:gd name="T47" fmla="*/ 12 h 1064"/>
                <a:gd name="T48" fmla="*/ 751 w 1064"/>
                <a:gd name="T49" fmla="*/ 48 h 1064"/>
                <a:gd name="T50" fmla="*/ 846 w 1064"/>
                <a:gd name="T51" fmla="*/ 103 h 1064"/>
                <a:gd name="T52" fmla="*/ 927 w 1064"/>
                <a:gd name="T53" fmla="*/ 176 h 1064"/>
                <a:gd name="T54" fmla="*/ 992 w 1064"/>
                <a:gd name="T55" fmla="*/ 264 h 1064"/>
                <a:gd name="T56" fmla="*/ 1037 w 1064"/>
                <a:gd name="T57" fmla="*/ 365 h 1064"/>
                <a:gd name="T58" fmla="*/ 1061 w 1064"/>
                <a:gd name="T59" fmla="*/ 474 h 1064"/>
                <a:gd name="T60" fmla="*/ 1061 w 1064"/>
                <a:gd name="T61" fmla="*/ 590 h 1064"/>
                <a:gd name="T62" fmla="*/ 1037 w 1064"/>
                <a:gd name="T63" fmla="*/ 699 h 1064"/>
                <a:gd name="T64" fmla="*/ 992 w 1064"/>
                <a:gd name="T65" fmla="*/ 800 h 1064"/>
                <a:gd name="T66" fmla="*/ 927 w 1064"/>
                <a:gd name="T67" fmla="*/ 888 h 1064"/>
                <a:gd name="T68" fmla="*/ 846 w 1064"/>
                <a:gd name="T69" fmla="*/ 961 h 1064"/>
                <a:gd name="T70" fmla="*/ 751 w 1064"/>
                <a:gd name="T71" fmla="*/ 1016 h 1064"/>
                <a:gd name="T72" fmla="*/ 646 w 1064"/>
                <a:gd name="T73" fmla="*/ 1052 h 1064"/>
                <a:gd name="T74" fmla="*/ 533 w 1064"/>
                <a:gd name="T75" fmla="*/ 1064 h 1064"/>
                <a:gd name="T76" fmla="*/ 418 w 1064"/>
                <a:gd name="T77" fmla="*/ 1052 h 1064"/>
                <a:gd name="T78" fmla="*/ 313 w 1064"/>
                <a:gd name="T79" fmla="*/ 1016 h 1064"/>
                <a:gd name="T80" fmla="*/ 218 w 1064"/>
                <a:gd name="T81" fmla="*/ 961 h 1064"/>
                <a:gd name="T82" fmla="*/ 137 w 1064"/>
                <a:gd name="T83" fmla="*/ 888 h 1064"/>
                <a:gd name="T84" fmla="*/ 72 w 1064"/>
                <a:gd name="T85" fmla="*/ 800 h 1064"/>
                <a:gd name="T86" fmla="*/ 27 w 1064"/>
                <a:gd name="T87" fmla="*/ 699 h 1064"/>
                <a:gd name="T88" fmla="*/ 3 w 1064"/>
                <a:gd name="T89" fmla="*/ 590 h 1064"/>
                <a:gd name="T90" fmla="*/ 3 w 1064"/>
                <a:gd name="T91" fmla="*/ 474 h 1064"/>
                <a:gd name="T92" fmla="*/ 27 w 1064"/>
                <a:gd name="T93" fmla="*/ 365 h 1064"/>
                <a:gd name="T94" fmla="*/ 72 w 1064"/>
                <a:gd name="T95" fmla="*/ 264 h 1064"/>
                <a:gd name="T96" fmla="*/ 137 w 1064"/>
                <a:gd name="T97" fmla="*/ 176 h 1064"/>
                <a:gd name="T98" fmla="*/ 218 w 1064"/>
                <a:gd name="T99" fmla="*/ 103 h 1064"/>
                <a:gd name="T100" fmla="*/ 313 w 1064"/>
                <a:gd name="T101" fmla="*/ 48 h 1064"/>
                <a:gd name="T102" fmla="*/ 418 w 1064"/>
                <a:gd name="T103" fmla="*/ 12 h 1064"/>
                <a:gd name="T104" fmla="*/ 533 w 1064"/>
                <a:gd name="T105" fmla="*/ 0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64" h="1064">
                  <a:moveTo>
                    <a:pt x="533" y="280"/>
                  </a:moveTo>
                  <a:lnTo>
                    <a:pt x="495" y="283"/>
                  </a:lnTo>
                  <a:lnTo>
                    <a:pt x="459" y="290"/>
                  </a:lnTo>
                  <a:lnTo>
                    <a:pt x="426" y="303"/>
                  </a:lnTo>
                  <a:lnTo>
                    <a:pt x="395" y="321"/>
                  </a:lnTo>
                  <a:lnTo>
                    <a:pt x="367" y="342"/>
                  </a:lnTo>
                  <a:lnTo>
                    <a:pt x="342" y="367"/>
                  </a:lnTo>
                  <a:lnTo>
                    <a:pt x="321" y="395"/>
                  </a:lnTo>
                  <a:lnTo>
                    <a:pt x="303" y="426"/>
                  </a:lnTo>
                  <a:lnTo>
                    <a:pt x="290" y="459"/>
                  </a:lnTo>
                  <a:lnTo>
                    <a:pt x="283" y="495"/>
                  </a:lnTo>
                  <a:lnTo>
                    <a:pt x="280" y="533"/>
                  </a:lnTo>
                  <a:lnTo>
                    <a:pt x="283" y="569"/>
                  </a:lnTo>
                  <a:lnTo>
                    <a:pt x="290" y="605"/>
                  </a:lnTo>
                  <a:lnTo>
                    <a:pt x="303" y="638"/>
                  </a:lnTo>
                  <a:lnTo>
                    <a:pt x="321" y="669"/>
                  </a:lnTo>
                  <a:lnTo>
                    <a:pt x="342" y="697"/>
                  </a:lnTo>
                  <a:lnTo>
                    <a:pt x="367" y="722"/>
                  </a:lnTo>
                  <a:lnTo>
                    <a:pt x="395" y="743"/>
                  </a:lnTo>
                  <a:lnTo>
                    <a:pt x="426" y="761"/>
                  </a:lnTo>
                  <a:lnTo>
                    <a:pt x="459" y="774"/>
                  </a:lnTo>
                  <a:lnTo>
                    <a:pt x="495" y="781"/>
                  </a:lnTo>
                  <a:lnTo>
                    <a:pt x="533" y="784"/>
                  </a:lnTo>
                  <a:lnTo>
                    <a:pt x="569" y="781"/>
                  </a:lnTo>
                  <a:lnTo>
                    <a:pt x="605" y="774"/>
                  </a:lnTo>
                  <a:lnTo>
                    <a:pt x="638" y="761"/>
                  </a:lnTo>
                  <a:lnTo>
                    <a:pt x="669" y="743"/>
                  </a:lnTo>
                  <a:lnTo>
                    <a:pt x="697" y="722"/>
                  </a:lnTo>
                  <a:lnTo>
                    <a:pt x="722" y="697"/>
                  </a:lnTo>
                  <a:lnTo>
                    <a:pt x="743" y="669"/>
                  </a:lnTo>
                  <a:lnTo>
                    <a:pt x="761" y="638"/>
                  </a:lnTo>
                  <a:lnTo>
                    <a:pt x="774" y="605"/>
                  </a:lnTo>
                  <a:lnTo>
                    <a:pt x="781" y="569"/>
                  </a:lnTo>
                  <a:lnTo>
                    <a:pt x="784" y="533"/>
                  </a:lnTo>
                  <a:lnTo>
                    <a:pt x="781" y="495"/>
                  </a:lnTo>
                  <a:lnTo>
                    <a:pt x="774" y="459"/>
                  </a:lnTo>
                  <a:lnTo>
                    <a:pt x="761" y="426"/>
                  </a:lnTo>
                  <a:lnTo>
                    <a:pt x="743" y="395"/>
                  </a:lnTo>
                  <a:lnTo>
                    <a:pt x="722" y="367"/>
                  </a:lnTo>
                  <a:lnTo>
                    <a:pt x="697" y="342"/>
                  </a:lnTo>
                  <a:lnTo>
                    <a:pt x="669" y="321"/>
                  </a:lnTo>
                  <a:lnTo>
                    <a:pt x="638" y="303"/>
                  </a:lnTo>
                  <a:lnTo>
                    <a:pt x="605" y="290"/>
                  </a:lnTo>
                  <a:lnTo>
                    <a:pt x="569" y="283"/>
                  </a:lnTo>
                  <a:lnTo>
                    <a:pt x="533" y="280"/>
                  </a:lnTo>
                  <a:close/>
                  <a:moveTo>
                    <a:pt x="533" y="0"/>
                  </a:moveTo>
                  <a:lnTo>
                    <a:pt x="590" y="3"/>
                  </a:lnTo>
                  <a:lnTo>
                    <a:pt x="646" y="12"/>
                  </a:lnTo>
                  <a:lnTo>
                    <a:pt x="699" y="27"/>
                  </a:lnTo>
                  <a:lnTo>
                    <a:pt x="751" y="48"/>
                  </a:lnTo>
                  <a:lnTo>
                    <a:pt x="800" y="72"/>
                  </a:lnTo>
                  <a:lnTo>
                    <a:pt x="846" y="103"/>
                  </a:lnTo>
                  <a:lnTo>
                    <a:pt x="888" y="137"/>
                  </a:lnTo>
                  <a:lnTo>
                    <a:pt x="927" y="176"/>
                  </a:lnTo>
                  <a:lnTo>
                    <a:pt x="961" y="218"/>
                  </a:lnTo>
                  <a:lnTo>
                    <a:pt x="992" y="264"/>
                  </a:lnTo>
                  <a:lnTo>
                    <a:pt x="1016" y="313"/>
                  </a:lnTo>
                  <a:lnTo>
                    <a:pt x="1037" y="365"/>
                  </a:lnTo>
                  <a:lnTo>
                    <a:pt x="1052" y="418"/>
                  </a:lnTo>
                  <a:lnTo>
                    <a:pt x="1061" y="474"/>
                  </a:lnTo>
                  <a:lnTo>
                    <a:pt x="1064" y="533"/>
                  </a:lnTo>
                  <a:lnTo>
                    <a:pt x="1061" y="590"/>
                  </a:lnTo>
                  <a:lnTo>
                    <a:pt x="1052" y="646"/>
                  </a:lnTo>
                  <a:lnTo>
                    <a:pt x="1037" y="699"/>
                  </a:lnTo>
                  <a:lnTo>
                    <a:pt x="1016" y="751"/>
                  </a:lnTo>
                  <a:lnTo>
                    <a:pt x="992" y="800"/>
                  </a:lnTo>
                  <a:lnTo>
                    <a:pt x="961" y="846"/>
                  </a:lnTo>
                  <a:lnTo>
                    <a:pt x="927" y="888"/>
                  </a:lnTo>
                  <a:lnTo>
                    <a:pt x="888" y="927"/>
                  </a:lnTo>
                  <a:lnTo>
                    <a:pt x="846" y="961"/>
                  </a:lnTo>
                  <a:lnTo>
                    <a:pt x="800" y="992"/>
                  </a:lnTo>
                  <a:lnTo>
                    <a:pt x="751" y="1016"/>
                  </a:lnTo>
                  <a:lnTo>
                    <a:pt x="699" y="1037"/>
                  </a:lnTo>
                  <a:lnTo>
                    <a:pt x="646" y="1052"/>
                  </a:lnTo>
                  <a:lnTo>
                    <a:pt x="590" y="1061"/>
                  </a:lnTo>
                  <a:lnTo>
                    <a:pt x="533" y="1064"/>
                  </a:lnTo>
                  <a:lnTo>
                    <a:pt x="474" y="1061"/>
                  </a:lnTo>
                  <a:lnTo>
                    <a:pt x="418" y="1052"/>
                  </a:lnTo>
                  <a:lnTo>
                    <a:pt x="365" y="1037"/>
                  </a:lnTo>
                  <a:lnTo>
                    <a:pt x="313" y="1016"/>
                  </a:lnTo>
                  <a:lnTo>
                    <a:pt x="264" y="992"/>
                  </a:lnTo>
                  <a:lnTo>
                    <a:pt x="218" y="961"/>
                  </a:lnTo>
                  <a:lnTo>
                    <a:pt x="176" y="927"/>
                  </a:lnTo>
                  <a:lnTo>
                    <a:pt x="137" y="888"/>
                  </a:lnTo>
                  <a:lnTo>
                    <a:pt x="103" y="846"/>
                  </a:lnTo>
                  <a:lnTo>
                    <a:pt x="72" y="800"/>
                  </a:lnTo>
                  <a:lnTo>
                    <a:pt x="48" y="751"/>
                  </a:lnTo>
                  <a:lnTo>
                    <a:pt x="27" y="699"/>
                  </a:lnTo>
                  <a:lnTo>
                    <a:pt x="12" y="646"/>
                  </a:lnTo>
                  <a:lnTo>
                    <a:pt x="3" y="590"/>
                  </a:lnTo>
                  <a:lnTo>
                    <a:pt x="0" y="533"/>
                  </a:lnTo>
                  <a:lnTo>
                    <a:pt x="3" y="474"/>
                  </a:lnTo>
                  <a:lnTo>
                    <a:pt x="12" y="418"/>
                  </a:lnTo>
                  <a:lnTo>
                    <a:pt x="27" y="365"/>
                  </a:lnTo>
                  <a:lnTo>
                    <a:pt x="48" y="313"/>
                  </a:lnTo>
                  <a:lnTo>
                    <a:pt x="72" y="264"/>
                  </a:lnTo>
                  <a:lnTo>
                    <a:pt x="103" y="218"/>
                  </a:lnTo>
                  <a:lnTo>
                    <a:pt x="137" y="176"/>
                  </a:lnTo>
                  <a:lnTo>
                    <a:pt x="176" y="137"/>
                  </a:lnTo>
                  <a:lnTo>
                    <a:pt x="218" y="103"/>
                  </a:lnTo>
                  <a:lnTo>
                    <a:pt x="264" y="72"/>
                  </a:lnTo>
                  <a:lnTo>
                    <a:pt x="313" y="48"/>
                  </a:lnTo>
                  <a:lnTo>
                    <a:pt x="365" y="27"/>
                  </a:lnTo>
                  <a:lnTo>
                    <a:pt x="418" y="12"/>
                  </a:lnTo>
                  <a:lnTo>
                    <a:pt x="474" y="3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6" name="Freeform 25">
              <a:extLst>
                <a:ext uri="{FF2B5EF4-FFF2-40B4-BE49-F238E27FC236}">
                  <a16:creationId xmlns:a16="http://schemas.microsoft.com/office/drawing/2014/main" id="{49FF682B-160F-46BC-965C-109C938BA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" y="1213"/>
              <a:ext cx="56" cy="56"/>
            </a:xfrm>
            <a:custGeom>
              <a:avLst/>
              <a:gdLst>
                <a:gd name="T0" fmla="*/ 197 w 392"/>
                <a:gd name="T1" fmla="*/ 0 h 392"/>
                <a:gd name="T2" fmla="*/ 231 w 392"/>
                <a:gd name="T3" fmla="*/ 3 h 392"/>
                <a:gd name="T4" fmla="*/ 265 w 392"/>
                <a:gd name="T5" fmla="*/ 12 h 392"/>
                <a:gd name="T6" fmla="*/ 295 w 392"/>
                <a:gd name="T7" fmla="*/ 26 h 392"/>
                <a:gd name="T8" fmla="*/ 323 w 392"/>
                <a:gd name="T9" fmla="*/ 45 h 392"/>
                <a:gd name="T10" fmla="*/ 346 w 392"/>
                <a:gd name="T11" fmla="*/ 69 h 392"/>
                <a:gd name="T12" fmla="*/ 366 w 392"/>
                <a:gd name="T13" fmla="*/ 96 h 392"/>
                <a:gd name="T14" fmla="*/ 380 w 392"/>
                <a:gd name="T15" fmla="*/ 127 h 392"/>
                <a:gd name="T16" fmla="*/ 389 w 392"/>
                <a:gd name="T17" fmla="*/ 159 h 392"/>
                <a:gd name="T18" fmla="*/ 392 w 392"/>
                <a:gd name="T19" fmla="*/ 195 h 392"/>
                <a:gd name="T20" fmla="*/ 389 w 392"/>
                <a:gd name="T21" fmla="*/ 231 h 392"/>
                <a:gd name="T22" fmla="*/ 380 w 392"/>
                <a:gd name="T23" fmla="*/ 263 h 392"/>
                <a:gd name="T24" fmla="*/ 366 w 392"/>
                <a:gd name="T25" fmla="*/ 294 h 392"/>
                <a:gd name="T26" fmla="*/ 346 w 392"/>
                <a:gd name="T27" fmla="*/ 321 h 392"/>
                <a:gd name="T28" fmla="*/ 323 w 392"/>
                <a:gd name="T29" fmla="*/ 345 h 392"/>
                <a:gd name="T30" fmla="*/ 295 w 392"/>
                <a:gd name="T31" fmla="*/ 364 h 392"/>
                <a:gd name="T32" fmla="*/ 265 w 392"/>
                <a:gd name="T33" fmla="*/ 378 h 392"/>
                <a:gd name="T34" fmla="*/ 231 w 392"/>
                <a:gd name="T35" fmla="*/ 387 h 392"/>
                <a:gd name="T36" fmla="*/ 197 w 392"/>
                <a:gd name="T37" fmla="*/ 392 h 392"/>
                <a:gd name="T38" fmla="*/ 161 w 392"/>
                <a:gd name="T39" fmla="*/ 387 h 392"/>
                <a:gd name="T40" fmla="*/ 127 w 392"/>
                <a:gd name="T41" fmla="*/ 378 h 392"/>
                <a:gd name="T42" fmla="*/ 97 w 392"/>
                <a:gd name="T43" fmla="*/ 364 h 392"/>
                <a:gd name="T44" fmla="*/ 69 w 392"/>
                <a:gd name="T45" fmla="*/ 345 h 392"/>
                <a:gd name="T46" fmla="*/ 46 w 392"/>
                <a:gd name="T47" fmla="*/ 321 h 392"/>
                <a:gd name="T48" fmla="*/ 26 w 392"/>
                <a:gd name="T49" fmla="*/ 294 h 392"/>
                <a:gd name="T50" fmla="*/ 12 w 392"/>
                <a:gd name="T51" fmla="*/ 263 h 392"/>
                <a:gd name="T52" fmla="*/ 3 w 392"/>
                <a:gd name="T53" fmla="*/ 231 h 392"/>
                <a:gd name="T54" fmla="*/ 0 w 392"/>
                <a:gd name="T55" fmla="*/ 195 h 392"/>
                <a:gd name="T56" fmla="*/ 3 w 392"/>
                <a:gd name="T57" fmla="*/ 159 h 392"/>
                <a:gd name="T58" fmla="*/ 12 w 392"/>
                <a:gd name="T59" fmla="*/ 127 h 392"/>
                <a:gd name="T60" fmla="*/ 26 w 392"/>
                <a:gd name="T61" fmla="*/ 96 h 392"/>
                <a:gd name="T62" fmla="*/ 46 w 392"/>
                <a:gd name="T63" fmla="*/ 69 h 392"/>
                <a:gd name="T64" fmla="*/ 69 w 392"/>
                <a:gd name="T65" fmla="*/ 45 h 392"/>
                <a:gd name="T66" fmla="*/ 97 w 392"/>
                <a:gd name="T67" fmla="*/ 26 h 392"/>
                <a:gd name="T68" fmla="*/ 127 w 392"/>
                <a:gd name="T69" fmla="*/ 12 h 392"/>
                <a:gd name="T70" fmla="*/ 161 w 392"/>
                <a:gd name="T71" fmla="*/ 3 h 392"/>
                <a:gd name="T72" fmla="*/ 197 w 392"/>
                <a:gd name="T73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2" h="392">
                  <a:moveTo>
                    <a:pt x="197" y="0"/>
                  </a:moveTo>
                  <a:lnTo>
                    <a:pt x="231" y="3"/>
                  </a:lnTo>
                  <a:lnTo>
                    <a:pt x="265" y="12"/>
                  </a:lnTo>
                  <a:lnTo>
                    <a:pt x="295" y="26"/>
                  </a:lnTo>
                  <a:lnTo>
                    <a:pt x="323" y="45"/>
                  </a:lnTo>
                  <a:lnTo>
                    <a:pt x="346" y="69"/>
                  </a:lnTo>
                  <a:lnTo>
                    <a:pt x="366" y="96"/>
                  </a:lnTo>
                  <a:lnTo>
                    <a:pt x="380" y="127"/>
                  </a:lnTo>
                  <a:lnTo>
                    <a:pt x="389" y="159"/>
                  </a:lnTo>
                  <a:lnTo>
                    <a:pt x="392" y="195"/>
                  </a:lnTo>
                  <a:lnTo>
                    <a:pt x="389" y="231"/>
                  </a:lnTo>
                  <a:lnTo>
                    <a:pt x="380" y="263"/>
                  </a:lnTo>
                  <a:lnTo>
                    <a:pt x="366" y="294"/>
                  </a:lnTo>
                  <a:lnTo>
                    <a:pt x="346" y="321"/>
                  </a:lnTo>
                  <a:lnTo>
                    <a:pt x="323" y="345"/>
                  </a:lnTo>
                  <a:lnTo>
                    <a:pt x="295" y="364"/>
                  </a:lnTo>
                  <a:lnTo>
                    <a:pt x="265" y="378"/>
                  </a:lnTo>
                  <a:lnTo>
                    <a:pt x="231" y="387"/>
                  </a:lnTo>
                  <a:lnTo>
                    <a:pt x="197" y="392"/>
                  </a:lnTo>
                  <a:lnTo>
                    <a:pt x="161" y="387"/>
                  </a:lnTo>
                  <a:lnTo>
                    <a:pt x="127" y="378"/>
                  </a:lnTo>
                  <a:lnTo>
                    <a:pt x="97" y="364"/>
                  </a:lnTo>
                  <a:lnTo>
                    <a:pt x="69" y="345"/>
                  </a:lnTo>
                  <a:lnTo>
                    <a:pt x="46" y="321"/>
                  </a:lnTo>
                  <a:lnTo>
                    <a:pt x="26" y="294"/>
                  </a:lnTo>
                  <a:lnTo>
                    <a:pt x="12" y="263"/>
                  </a:lnTo>
                  <a:lnTo>
                    <a:pt x="3" y="231"/>
                  </a:lnTo>
                  <a:lnTo>
                    <a:pt x="0" y="195"/>
                  </a:lnTo>
                  <a:lnTo>
                    <a:pt x="3" y="159"/>
                  </a:lnTo>
                  <a:lnTo>
                    <a:pt x="12" y="127"/>
                  </a:lnTo>
                  <a:lnTo>
                    <a:pt x="26" y="96"/>
                  </a:lnTo>
                  <a:lnTo>
                    <a:pt x="46" y="69"/>
                  </a:lnTo>
                  <a:lnTo>
                    <a:pt x="69" y="45"/>
                  </a:lnTo>
                  <a:lnTo>
                    <a:pt x="97" y="26"/>
                  </a:lnTo>
                  <a:lnTo>
                    <a:pt x="127" y="12"/>
                  </a:lnTo>
                  <a:lnTo>
                    <a:pt x="161" y="3"/>
                  </a:lnTo>
                  <a:lnTo>
                    <a:pt x="1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" name="Freeform 26">
              <a:extLst>
                <a:ext uri="{FF2B5EF4-FFF2-40B4-BE49-F238E27FC236}">
                  <a16:creationId xmlns:a16="http://schemas.microsoft.com/office/drawing/2014/main" id="{FE92249F-0CAF-453D-9313-9A73487A5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9" y="1093"/>
              <a:ext cx="432" cy="288"/>
            </a:xfrm>
            <a:custGeom>
              <a:avLst/>
              <a:gdLst>
                <a:gd name="T0" fmla="*/ 2856 w 3024"/>
                <a:gd name="T1" fmla="*/ 0 h 2018"/>
                <a:gd name="T2" fmla="*/ 2915 w 3024"/>
                <a:gd name="T3" fmla="*/ 12 h 2018"/>
                <a:gd name="T4" fmla="*/ 2964 w 3024"/>
                <a:gd name="T5" fmla="*/ 40 h 2018"/>
                <a:gd name="T6" fmla="*/ 3001 w 3024"/>
                <a:gd name="T7" fmla="*/ 84 h 2018"/>
                <a:gd name="T8" fmla="*/ 3021 w 3024"/>
                <a:gd name="T9" fmla="*/ 139 h 2018"/>
                <a:gd name="T10" fmla="*/ 3024 w 3024"/>
                <a:gd name="T11" fmla="*/ 869 h 2018"/>
                <a:gd name="T12" fmla="*/ 3013 w 3024"/>
                <a:gd name="T13" fmla="*/ 912 h 2018"/>
                <a:gd name="T14" fmla="*/ 2982 w 3024"/>
                <a:gd name="T15" fmla="*/ 941 h 2018"/>
                <a:gd name="T16" fmla="*/ 2941 w 3024"/>
                <a:gd name="T17" fmla="*/ 954 h 2018"/>
                <a:gd name="T18" fmla="*/ 2806 w 3024"/>
                <a:gd name="T19" fmla="*/ 950 h 2018"/>
                <a:gd name="T20" fmla="*/ 2768 w 3024"/>
                <a:gd name="T21" fmla="*/ 928 h 2018"/>
                <a:gd name="T22" fmla="*/ 2747 w 3024"/>
                <a:gd name="T23" fmla="*/ 891 h 2018"/>
                <a:gd name="T24" fmla="*/ 2744 w 3024"/>
                <a:gd name="T25" fmla="*/ 562 h 2018"/>
                <a:gd name="T26" fmla="*/ 2664 w 3024"/>
                <a:gd name="T27" fmla="*/ 549 h 2018"/>
                <a:gd name="T28" fmla="*/ 2591 w 3024"/>
                <a:gd name="T29" fmla="*/ 516 h 2018"/>
                <a:gd name="T30" fmla="*/ 2532 w 3024"/>
                <a:gd name="T31" fmla="*/ 465 h 2018"/>
                <a:gd name="T32" fmla="*/ 2490 w 3024"/>
                <a:gd name="T33" fmla="*/ 399 h 2018"/>
                <a:gd name="T34" fmla="*/ 2467 w 3024"/>
                <a:gd name="T35" fmla="*/ 322 h 2018"/>
                <a:gd name="T36" fmla="*/ 560 w 3024"/>
                <a:gd name="T37" fmla="*/ 280 h 2018"/>
                <a:gd name="T38" fmla="*/ 548 w 3024"/>
                <a:gd name="T39" fmla="*/ 362 h 2018"/>
                <a:gd name="T40" fmla="*/ 515 w 3024"/>
                <a:gd name="T41" fmla="*/ 433 h 2018"/>
                <a:gd name="T42" fmla="*/ 463 w 3024"/>
                <a:gd name="T43" fmla="*/ 492 h 2018"/>
                <a:gd name="T44" fmla="*/ 398 w 3024"/>
                <a:gd name="T45" fmla="*/ 535 h 2018"/>
                <a:gd name="T46" fmla="*/ 322 w 3024"/>
                <a:gd name="T47" fmla="*/ 558 h 2018"/>
                <a:gd name="T48" fmla="*/ 280 w 3024"/>
                <a:gd name="T49" fmla="*/ 1458 h 2018"/>
                <a:gd name="T50" fmla="*/ 360 w 3024"/>
                <a:gd name="T51" fmla="*/ 1469 h 2018"/>
                <a:gd name="T52" fmla="*/ 433 w 3024"/>
                <a:gd name="T53" fmla="*/ 1502 h 2018"/>
                <a:gd name="T54" fmla="*/ 492 w 3024"/>
                <a:gd name="T55" fmla="*/ 1553 h 2018"/>
                <a:gd name="T56" fmla="*/ 534 w 3024"/>
                <a:gd name="T57" fmla="*/ 1619 h 2018"/>
                <a:gd name="T58" fmla="*/ 557 w 3024"/>
                <a:gd name="T59" fmla="*/ 1696 h 2018"/>
                <a:gd name="T60" fmla="*/ 2101 w 3024"/>
                <a:gd name="T61" fmla="*/ 1738 h 2018"/>
                <a:gd name="T62" fmla="*/ 2142 w 3024"/>
                <a:gd name="T63" fmla="*/ 1749 h 2018"/>
                <a:gd name="T64" fmla="*/ 2173 w 3024"/>
                <a:gd name="T65" fmla="*/ 1778 h 2018"/>
                <a:gd name="T66" fmla="*/ 2184 w 3024"/>
                <a:gd name="T67" fmla="*/ 1821 h 2018"/>
                <a:gd name="T68" fmla="*/ 2181 w 3024"/>
                <a:gd name="T69" fmla="*/ 1955 h 2018"/>
                <a:gd name="T70" fmla="*/ 2160 w 3024"/>
                <a:gd name="T71" fmla="*/ 1992 h 2018"/>
                <a:gd name="T72" fmla="*/ 2122 w 3024"/>
                <a:gd name="T73" fmla="*/ 2014 h 2018"/>
                <a:gd name="T74" fmla="*/ 168 w 3024"/>
                <a:gd name="T75" fmla="*/ 2018 h 2018"/>
                <a:gd name="T76" fmla="*/ 109 w 3024"/>
                <a:gd name="T77" fmla="*/ 2006 h 2018"/>
                <a:gd name="T78" fmla="*/ 60 w 3024"/>
                <a:gd name="T79" fmla="*/ 1978 h 2018"/>
                <a:gd name="T80" fmla="*/ 23 w 3024"/>
                <a:gd name="T81" fmla="*/ 1934 h 2018"/>
                <a:gd name="T82" fmla="*/ 3 w 3024"/>
                <a:gd name="T83" fmla="*/ 1879 h 2018"/>
                <a:gd name="T84" fmla="*/ 0 w 3024"/>
                <a:gd name="T85" fmla="*/ 170 h 2018"/>
                <a:gd name="T86" fmla="*/ 10 w 3024"/>
                <a:gd name="T87" fmla="*/ 110 h 2018"/>
                <a:gd name="T88" fmla="*/ 40 w 3024"/>
                <a:gd name="T89" fmla="*/ 61 h 2018"/>
                <a:gd name="T90" fmla="*/ 83 w 3024"/>
                <a:gd name="T91" fmla="*/ 24 h 2018"/>
                <a:gd name="T92" fmla="*/ 137 w 3024"/>
                <a:gd name="T93" fmla="*/ 4 h 2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024" h="2018">
                  <a:moveTo>
                    <a:pt x="168" y="0"/>
                  </a:moveTo>
                  <a:lnTo>
                    <a:pt x="2856" y="0"/>
                  </a:lnTo>
                  <a:lnTo>
                    <a:pt x="2887" y="4"/>
                  </a:lnTo>
                  <a:lnTo>
                    <a:pt x="2915" y="12"/>
                  </a:lnTo>
                  <a:lnTo>
                    <a:pt x="2941" y="24"/>
                  </a:lnTo>
                  <a:lnTo>
                    <a:pt x="2964" y="40"/>
                  </a:lnTo>
                  <a:lnTo>
                    <a:pt x="2984" y="61"/>
                  </a:lnTo>
                  <a:lnTo>
                    <a:pt x="3001" y="84"/>
                  </a:lnTo>
                  <a:lnTo>
                    <a:pt x="3014" y="110"/>
                  </a:lnTo>
                  <a:lnTo>
                    <a:pt x="3021" y="139"/>
                  </a:lnTo>
                  <a:lnTo>
                    <a:pt x="3024" y="170"/>
                  </a:lnTo>
                  <a:lnTo>
                    <a:pt x="3024" y="869"/>
                  </a:lnTo>
                  <a:lnTo>
                    <a:pt x="3021" y="891"/>
                  </a:lnTo>
                  <a:lnTo>
                    <a:pt x="3013" y="912"/>
                  </a:lnTo>
                  <a:lnTo>
                    <a:pt x="3000" y="928"/>
                  </a:lnTo>
                  <a:lnTo>
                    <a:pt x="2982" y="941"/>
                  </a:lnTo>
                  <a:lnTo>
                    <a:pt x="2962" y="950"/>
                  </a:lnTo>
                  <a:lnTo>
                    <a:pt x="2941" y="954"/>
                  </a:lnTo>
                  <a:lnTo>
                    <a:pt x="2829" y="954"/>
                  </a:lnTo>
                  <a:lnTo>
                    <a:pt x="2806" y="950"/>
                  </a:lnTo>
                  <a:lnTo>
                    <a:pt x="2786" y="941"/>
                  </a:lnTo>
                  <a:lnTo>
                    <a:pt x="2768" y="928"/>
                  </a:lnTo>
                  <a:lnTo>
                    <a:pt x="2755" y="912"/>
                  </a:lnTo>
                  <a:lnTo>
                    <a:pt x="2747" y="891"/>
                  </a:lnTo>
                  <a:lnTo>
                    <a:pt x="2744" y="869"/>
                  </a:lnTo>
                  <a:lnTo>
                    <a:pt x="2744" y="562"/>
                  </a:lnTo>
                  <a:lnTo>
                    <a:pt x="2702" y="558"/>
                  </a:lnTo>
                  <a:lnTo>
                    <a:pt x="2664" y="549"/>
                  </a:lnTo>
                  <a:lnTo>
                    <a:pt x="2626" y="535"/>
                  </a:lnTo>
                  <a:lnTo>
                    <a:pt x="2591" y="516"/>
                  </a:lnTo>
                  <a:lnTo>
                    <a:pt x="2561" y="492"/>
                  </a:lnTo>
                  <a:lnTo>
                    <a:pt x="2532" y="465"/>
                  </a:lnTo>
                  <a:lnTo>
                    <a:pt x="2509" y="433"/>
                  </a:lnTo>
                  <a:lnTo>
                    <a:pt x="2490" y="399"/>
                  </a:lnTo>
                  <a:lnTo>
                    <a:pt x="2476" y="362"/>
                  </a:lnTo>
                  <a:lnTo>
                    <a:pt x="2467" y="322"/>
                  </a:lnTo>
                  <a:lnTo>
                    <a:pt x="2464" y="280"/>
                  </a:lnTo>
                  <a:lnTo>
                    <a:pt x="560" y="280"/>
                  </a:lnTo>
                  <a:lnTo>
                    <a:pt x="557" y="322"/>
                  </a:lnTo>
                  <a:lnTo>
                    <a:pt x="548" y="362"/>
                  </a:lnTo>
                  <a:lnTo>
                    <a:pt x="534" y="399"/>
                  </a:lnTo>
                  <a:lnTo>
                    <a:pt x="515" y="433"/>
                  </a:lnTo>
                  <a:lnTo>
                    <a:pt x="492" y="465"/>
                  </a:lnTo>
                  <a:lnTo>
                    <a:pt x="463" y="492"/>
                  </a:lnTo>
                  <a:lnTo>
                    <a:pt x="433" y="516"/>
                  </a:lnTo>
                  <a:lnTo>
                    <a:pt x="398" y="535"/>
                  </a:lnTo>
                  <a:lnTo>
                    <a:pt x="360" y="549"/>
                  </a:lnTo>
                  <a:lnTo>
                    <a:pt x="322" y="558"/>
                  </a:lnTo>
                  <a:lnTo>
                    <a:pt x="280" y="562"/>
                  </a:lnTo>
                  <a:lnTo>
                    <a:pt x="280" y="1458"/>
                  </a:lnTo>
                  <a:lnTo>
                    <a:pt x="322" y="1460"/>
                  </a:lnTo>
                  <a:lnTo>
                    <a:pt x="360" y="1469"/>
                  </a:lnTo>
                  <a:lnTo>
                    <a:pt x="398" y="1483"/>
                  </a:lnTo>
                  <a:lnTo>
                    <a:pt x="433" y="1502"/>
                  </a:lnTo>
                  <a:lnTo>
                    <a:pt x="463" y="1526"/>
                  </a:lnTo>
                  <a:lnTo>
                    <a:pt x="492" y="1553"/>
                  </a:lnTo>
                  <a:lnTo>
                    <a:pt x="515" y="1585"/>
                  </a:lnTo>
                  <a:lnTo>
                    <a:pt x="534" y="1619"/>
                  </a:lnTo>
                  <a:lnTo>
                    <a:pt x="548" y="1656"/>
                  </a:lnTo>
                  <a:lnTo>
                    <a:pt x="557" y="1696"/>
                  </a:lnTo>
                  <a:lnTo>
                    <a:pt x="560" y="1738"/>
                  </a:lnTo>
                  <a:lnTo>
                    <a:pt x="2101" y="1738"/>
                  </a:lnTo>
                  <a:lnTo>
                    <a:pt x="2122" y="1740"/>
                  </a:lnTo>
                  <a:lnTo>
                    <a:pt x="2142" y="1749"/>
                  </a:lnTo>
                  <a:lnTo>
                    <a:pt x="2160" y="1762"/>
                  </a:lnTo>
                  <a:lnTo>
                    <a:pt x="2173" y="1778"/>
                  </a:lnTo>
                  <a:lnTo>
                    <a:pt x="2181" y="1799"/>
                  </a:lnTo>
                  <a:lnTo>
                    <a:pt x="2184" y="1821"/>
                  </a:lnTo>
                  <a:lnTo>
                    <a:pt x="2184" y="1933"/>
                  </a:lnTo>
                  <a:lnTo>
                    <a:pt x="2181" y="1955"/>
                  </a:lnTo>
                  <a:lnTo>
                    <a:pt x="2173" y="1976"/>
                  </a:lnTo>
                  <a:lnTo>
                    <a:pt x="2160" y="1992"/>
                  </a:lnTo>
                  <a:lnTo>
                    <a:pt x="2142" y="2005"/>
                  </a:lnTo>
                  <a:lnTo>
                    <a:pt x="2122" y="2014"/>
                  </a:lnTo>
                  <a:lnTo>
                    <a:pt x="2101" y="2018"/>
                  </a:lnTo>
                  <a:lnTo>
                    <a:pt x="168" y="2018"/>
                  </a:lnTo>
                  <a:lnTo>
                    <a:pt x="137" y="2014"/>
                  </a:lnTo>
                  <a:lnTo>
                    <a:pt x="109" y="2006"/>
                  </a:lnTo>
                  <a:lnTo>
                    <a:pt x="83" y="1994"/>
                  </a:lnTo>
                  <a:lnTo>
                    <a:pt x="60" y="1978"/>
                  </a:lnTo>
                  <a:lnTo>
                    <a:pt x="40" y="1957"/>
                  </a:lnTo>
                  <a:lnTo>
                    <a:pt x="23" y="1934"/>
                  </a:lnTo>
                  <a:lnTo>
                    <a:pt x="10" y="1908"/>
                  </a:lnTo>
                  <a:lnTo>
                    <a:pt x="3" y="1879"/>
                  </a:lnTo>
                  <a:lnTo>
                    <a:pt x="0" y="1850"/>
                  </a:lnTo>
                  <a:lnTo>
                    <a:pt x="0" y="170"/>
                  </a:lnTo>
                  <a:lnTo>
                    <a:pt x="3" y="139"/>
                  </a:lnTo>
                  <a:lnTo>
                    <a:pt x="10" y="110"/>
                  </a:lnTo>
                  <a:lnTo>
                    <a:pt x="23" y="84"/>
                  </a:lnTo>
                  <a:lnTo>
                    <a:pt x="40" y="61"/>
                  </a:lnTo>
                  <a:lnTo>
                    <a:pt x="60" y="40"/>
                  </a:lnTo>
                  <a:lnTo>
                    <a:pt x="83" y="24"/>
                  </a:lnTo>
                  <a:lnTo>
                    <a:pt x="109" y="12"/>
                  </a:lnTo>
                  <a:lnTo>
                    <a:pt x="137" y="4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8" name="Freeform 27">
              <a:extLst>
                <a:ext uri="{FF2B5EF4-FFF2-40B4-BE49-F238E27FC236}">
                  <a16:creationId xmlns:a16="http://schemas.microsoft.com/office/drawing/2014/main" id="{AC365056-1B65-4293-B8C8-861055A90D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81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9" name="Freeform 28">
              <a:extLst>
                <a:ext uri="{FF2B5EF4-FFF2-40B4-BE49-F238E27FC236}">
                  <a16:creationId xmlns:a16="http://schemas.microsoft.com/office/drawing/2014/main" id="{A675DFAC-BD66-47F5-A254-7D71DC7E5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17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0" name="Freeform 29">
              <a:extLst>
                <a:ext uri="{FF2B5EF4-FFF2-40B4-BE49-F238E27FC236}">
                  <a16:creationId xmlns:a16="http://schemas.microsoft.com/office/drawing/2014/main" id="{68A518B3-DB37-44EE-8CA5-946BB2079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253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61" name="Rectángulo 60">
            <a:extLst>
              <a:ext uri="{FF2B5EF4-FFF2-40B4-BE49-F238E27FC236}">
                <a16:creationId xmlns:a16="http://schemas.microsoft.com/office/drawing/2014/main" id="{E4910671-B331-4E8C-A138-E3A5C63B5148}"/>
              </a:ext>
            </a:extLst>
          </p:cNvPr>
          <p:cNvSpPr/>
          <p:nvPr/>
        </p:nvSpPr>
        <p:spPr>
          <a:xfrm>
            <a:off x="8165353" y="6484081"/>
            <a:ext cx="27087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CO" sz="1400" dirty="0">
                <a:solidFill>
                  <a:srgbClr val="595959"/>
                </a:solidFill>
                <a:latin typeface="Calibri" panose="020F0502020204030204" pitchFamily="34" charset="0"/>
                <a:ea typeface="ＭＳ Ｐゴシック" charset="0"/>
              </a:rPr>
              <a:t>*</a:t>
            </a:r>
            <a:r>
              <a:rPr lang="es-CO" sz="1100" dirty="0">
                <a:solidFill>
                  <a:srgbClr val="595959"/>
                </a:solidFill>
                <a:latin typeface="Calibri" panose="020F0502020204030204" pitchFamily="34" charset="0"/>
                <a:ea typeface="ＭＳ Ｐゴシック" charset="0"/>
              </a:rPr>
              <a:t>Incluye aplicativo</a:t>
            </a:r>
            <a:endParaRPr lang="es-ES_tradnl" sz="1100" dirty="0">
              <a:solidFill>
                <a:srgbClr val="595959"/>
              </a:solidFill>
              <a:latin typeface="Calibri" panose="020F0502020204030204" pitchFamily="34" charset="0"/>
              <a:ea typeface="ＭＳ Ｐゴシック" charset="0"/>
            </a:endParaRPr>
          </a:p>
        </p:txBody>
      </p:sp>
      <p:sp>
        <p:nvSpPr>
          <p:cNvPr id="62" name="Elipse 61">
            <a:extLst>
              <a:ext uri="{FF2B5EF4-FFF2-40B4-BE49-F238E27FC236}">
                <a16:creationId xmlns:a16="http://schemas.microsoft.com/office/drawing/2014/main" id="{4574AFFA-8FEE-4DBF-82D0-00EC039353DE}"/>
              </a:ext>
            </a:extLst>
          </p:cNvPr>
          <p:cNvSpPr/>
          <p:nvPr/>
        </p:nvSpPr>
        <p:spPr>
          <a:xfrm>
            <a:off x="-248830" y="-82689"/>
            <a:ext cx="1812587" cy="1812070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3" name="Elipse 62">
            <a:extLst>
              <a:ext uri="{FF2B5EF4-FFF2-40B4-BE49-F238E27FC236}">
                <a16:creationId xmlns:a16="http://schemas.microsoft.com/office/drawing/2014/main" id="{27572A08-2F3D-45FB-BEF5-F77CF882CBE8}"/>
              </a:ext>
            </a:extLst>
          </p:cNvPr>
          <p:cNvSpPr/>
          <p:nvPr/>
        </p:nvSpPr>
        <p:spPr>
          <a:xfrm>
            <a:off x="53008" y="238539"/>
            <a:ext cx="1192696" cy="1132537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Rectangle 3">
            <a:extLst>
              <a:ext uri="{FF2B5EF4-FFF2-40B4-BE49-F238E27FC236}">
                <a16:creationId xmlns:a16="http://schemas.microsoft.com/office/drawing/2014/main" id="{CAC7ECA6-907A-4322-B2F8-C67CB7144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08" y="450631"/>
            <a:ext cx="940744" cy="920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60958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66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pleSoft-Bold" panose="02000000000000000000" pitchFamily="50" charset="0"/>
                <a:ea typeface="+mn-ea"/>
                <a:cs typeface="+mn-cs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1318737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73" grpId="0" autoUpdateAnimBg="0"/>
      <p:bldP spid="74" grpId="0"/>
      <p:bldP spid="18" grpId="0" autoUpdateAnimBg="0"/>
      <p:bldP spid="19" grpId="0"/>
      <p:bldP spid="22" grpId="0"/>
      <p:bldP spid="23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>
            <a:extLst>
              <a:ext uri="{FF2B5EF4-FFF2-40B4-BE49-F238E27FC236}">
                <a16:creationId xmlns:a16="http://schemas.microsoft.com/office/drawing/2014/main" id="{1FCE7519-9A78-C24A-95FE-3F1964D72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743" y="311073"/>
            <a:ext cx="10427677" cy="116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ＭＳ Ｐゴシック" charset="0"/>
                <a:cs typeface="+mn-cs"/>
              </a:rPr>
              <a:t>Desarrollamos negocios alineados con nuestra misión que generen valor para las empresas y rentabilidad para la Cámara de Comercio</a:t>
            </a:r>
          </a:p>
          <a:p>
            <a:pPr marL="0" marR="0" lvl="0" indent="0" algn="l" defTabSz="6095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srgbClr val="253D90"/>
              </a:solidFill>
              <a:effectLst/>
              <a:uLnTx/>
              <a:uFillTx/>
              <a:latin typeface="AmpleSoft-Bold"/>
              <a:ea typeface="ＭＳ Ｐゴシック" charset="0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80B8C9A-BE41-40CA-8BED-AB76F945EC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rcRect l="9696" t="1" r="12475" b="23287"/>
          <a:stretch/>
        </p:blipFill>
        <p:spPr>
          <a:xfrm>
            <a:off x="2292521" y="2230402"/>
            <a:ext cx="641950" cy="632745"/>
          </a:xfrm>
          <a:prstGeom prst="rect">
            <a:avLst/>
          </a:prstGeom>
        </p:spPr>
      </p:pic>
      <p:sp>
        <p:nvSpPr>
          <p:cNvPr id="75" name="object 4">
            <a:extLst>
              <a:ext uri="{FF2B5EF4-FFF2-40B4-BE49-F238E27FC236}">
                <a16:creationId xmlns:a16="http://schemas.microsoft.com/office/drawing/2014/main" id="{BDB50250-972D-42EB-871A-C6DAB64FB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407" y="3552284"/>
            <a:ext cx="4128519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667" dirty="0">
                <a:solidFill>
                  <a:schemeClr val="accent1"/>
                </a:solidFill>
                <a:latin typeface="AmpleSoft-Bold"/>
                <a:cs typeface="Calibri" panose="020F0502020204030204" pitchFamily="34" charset="0"/>
              </a:rPr>
              <a:t>Gobierno Corporativo</a:t>
            </a:r>
          </a:p>
        </p:txBody>
      </p:sp>
      <p:sp>
        <p:nvSpPr>
          <p:cNvPr id="76" name="Text Box 2">
            <a:extLst>
              <a:ext uri="{FF2B5EF4-FFF2-40B4-BE49-F238E27FC236}">
                <a16:creationId xmlns:a16="http://schemas.microsoft.com/office/drawing/2014/main" id="{875E3A5A-CA44-478D-8141-E5F574CAB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408" y="4027515"/>
            <a:ext cx="37013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117" lvl="1" indent="0" defTabSz="609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CO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Ofrecer a los empresarios  soluciones efectivas para el buen funcionamiento de las empresas, con reglas claras de funcionamiento y gestión que permitan la solución negociada de diferencias</a:t>
            </a:r>
            <a:endParaRPr lang="es-CO" altLang="es-CO" sz="16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000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90%</a:t>
            </a:r>
            <a:r>
              <a:rPr lang="es-CO" altLang="es-CO" sz="2000" b="1" dirty="0">
                <a:solidFill>
                  <a:srgbClr val="595959"/>
                </a:solidFill>
                <a:latin typeface="Calibri" panose="020F0502020204030204" pitchFamily="34" charset="0"/>
              </a:rPr>
              <a:t> </a:t>
            </a:r>
            <a:r>
              <a:rPr lang="es-CO" altLang="es-C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satisfacción de los usuarios </a:t>
            </a:r>
          </a:p>
        </p:txBody>
      </p:sp>
      <p:sp>
        <p:nvSpPr>
          <p:cNvPr id="77" name="object 4">
            <a:extLst>
              <a:ext uri="{FF2B5EF4-FFF2-40B4-BE49-F238E27FC236}">
                <a16:creationId xmlns:a16="http://schemas.microsoft.com/office/drawing/2014/main" id="{562ED3A1-0B10-4443-AEAE-90ABC086E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3294" y="3524749"/>
            <a:ext cx="3451354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667" dirty="0">
                <a:solidFill>
                  <a:schemeClr val="accent1"/>
                </a:solidFill>
                <a:latin typeface="AmpleSoft-Bold"/>
                <a:cs typeface="Calibri" panose="020F0502020204030204" pitchFamily="34" charset="0"/>
              </a:rPr>
              <a:t>Capacitación Jurídica</a:t>
            </a:r>
          </a:p>
        </p:txBody>
      </p:sp>
      <p:sp>
        <p:nvSpPr>
          <p:cNvPr id="78" name="Text Box 2">
            <a:extLst>
              <a:ext uri="{FF2B5EF4-FFF2-40B4-BE49-F238E27FC236}">
                <a16:creationId xmlns:a16="http://schemas.microsoft.com/office/drawing/2014/main" id="{CB3B66A8-64FC-4A85-B2B6-C79712EE7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3294" y="4080408"/>
            <a:ext cx="3770012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Brindar contenidos oportunos de alta calidad a través de metodologías de aprendizaje práctico con impacto social e incentivando el uso de medios virtuales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endParaRPr lang="es-CO" altLang="es-CO" sz="16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000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90% </a:t>
            </a:r>
            <a:r>
              <a:rPr lang="es-CO" altLang="es-C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satisfacción de los usuarios</a:t>
            </a:r>
            <a:endParaRPr lang="es-CO" altLang="es-CO" sz="16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object 4">
            <a:extLst>
              <a:ext uri="{FF2B5EF4-FFF2-40B4-BE49-F238E27FC236}">
                <a16:creationId xmlns:a16="http://schemas.microsoft.com/office/drawing/2014/main" id="{9FD0A11C-BACF-4F8C-9FAB-436818FB9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6854" y="3552284"/>
            <a:ext cx="3836971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667" dirty="0">
                <a:solidFill>
                  <a:schemeClr val="accent1"/>
                </a:solidFill>
                <a:latin typeface="AmpleSoft-Bold"/>
                <a:cs typeface="Calibri" panose="020F0502020204030204" pitchFamily="34" charset="0"/>
              </a:rPr>
              <a:t>Servicios en maduración</a:t>
            </a:r>
          </a:p>
        </p:txBody>
      </p:sp>
      <p:sp>
        <p:nvSpPr>
          <p:cNvPr id="81" name="Text Box 2">
            <a:extLst>
              <a:ext uri="{FF2B5EF4-FFF2-40B4-BE49-F238E27FC236}">
                <a16:creationId xmlns:a16="http://schemas.microsoft.com/office/drawing/2014/main" id="{EEFBB50B-DEFE-4969-AB13-1BE4F9923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2632" y="4055050"/>
            <a:ext cx="3690101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117" lvl="1" indent="0" defTabSz="609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CO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Consolidar otros servicios de resolución alternativa de conflictos que le otorgan a las partes facilidades de negociación y ahorro en tiempo y dinero.</a:t>
            </a:r>
          </a:p>
          <a:p>
            <a:pPr marL="2117" lvl="1" indent="0" defTabSz="609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endParaRPr lang="es-CO" altLang="es-CO" sz="1600" b="1" dirty="0">
              <a:solidFill>
                <a:srgbClr val="595959"/>
              </a:solidFill>
              <a:latin typeface="Calibri" panose="020F0502020204030204" pitchFamily="34" charset="0"/>
            </a:endParaRP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000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90% </a:t>
            </a:r>
            <a:r>
              <a:rPr lang="es-CO" altLang="es-CO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satisfacción de los usuarios</a:t>
            </a:r>
          </a:p>
        </p:txBody>
      </p:sp>
      <p:sp>
        <p:nvSpPr>
          <p:cNvPr id="84" name="Rectángulo 83">
            <a:extLst>
              <a:ext uri="{FF2B5EF4-FFF2-40B4-BE49-F238E27FC236}">
                <a16:creationId xmlns:a16="http://schemas.microsoft.com/office/drawing/2014/main" id="{0521ED96-7699-4FFB-B9AF-EB3752E20243}"/>
              </a:ext>
            </a:extLst>
          </p:cNvPr>
          <p:cNvSpPr/>
          <p:nvPr/>
        </p:nvSpPr>
        <p:spPr>
          <a:xfrm>
            <a:off x="896142" y="2644077"/>
            <a:ext cx="11105322" cy="697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2020, seguiremos consolidando el CCYA como uno de los Centros más importantes del país referentes nacionales e internacionales en MASC, con un crecimiento en la meta de ingresos del CCYA del  </a:t>
            </a:r>
            <a:r>
              <a:rPr lang="es-CO" sz="2133" dirty="0">
                <a:solidFill>
                  <a:srgbClr val="FF0353"/>
                </a:solidFill>
                <a:latin typeface="AmpleSoft-Bold"/>
                <a:ea typeface="ＭＳ Ｐゴシック" charset="0"/>
              </a:rPr>
              <a:t>17%</a:t>
            </a:r>
            <a:r>
              <a:rPr lang="es-CO" sz="2000" b="1" dirty="0">
                <a:solidFill>
                  <a:schemeClr val="accent4"/>
                </a:solidFill>
                <a:latin typeface="AmpleSoft-Bold" panose="02000000000000000000" pitchFamily="50" charset="0"/>
              </a:rPr>
              <a:t> </a:t>
            </a:r>
            <a:r>
              <a:rPr lang="es-CO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respecto a 2019</a:t>
            </a:r>
          </a:p>
        </p:txBody>
      </p:sp>
      <p:pic>
        <p:nvPicPr>
          <p:cNvPr id="85" name="Imagen 84">
            <a:extLst>
              <a:ext uri="{FF2B5EF4-FFF2-40B4-BE49-F238E27FC236}">
                <a16:creationId xmlns:a16="http://schemas.microsoft.com/office/drawing/2014/main" id="{38BFC52E-ABE4-433F-8AF9-3F8365178C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1" t="14098" r="4781" b="21932"/>
          <a:stretch/>
        </p:blipFill>
        <p:spPr>
          <a:xfrm>
            <a:off x="5383737" y="1448905"/>
            <a:ext cx="1619054" cy="1152488"/>
          </a:xfrm>
          <a:prstGeom prst="rect">
            <a:avLst/>
          </a:prstGeom>
        </p:spPr>
      </p:pic>
      <p:grpSp>
        <p:nvGrpSpPr>
          <p:cNvPr id="86" name="Group 155">
            <a:extLst>
              <a:ext uri="{FF2B5EF4-FFF2-40B4-BE49-F238E27FC236}">
                <a16:creationId xmlns:a16="http://schemas.microsoft.com/office/drawing/2014/main" id="{161C5D22-DE98-4E37-A4FB-38DE90A4171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325905" y="5686406"/>
            <a:ext cx="308424" cy="308424"/>
            <a:chOff x="3291" y="2116"/>
            <a:chExt cx="480" cy="480"/>
          </a:xfrm>
          <a:solidFill>
            <a:schemeClr val="accent5"/>
          </a:solidFill>
        </p:grpSpPr>
        <p:sp>
          <p:nvSpPr>
            <p:cNvPr id="87" name="Freeform 157">
              <a:extLst>
                <a:ext uri="{FF2B5EF4-FFF2-40B4-BE49-F238E27FC236}">
                  <a16:creationId xmlns:a16="http://schemas.microsoft.com/office/drawing/2014/main" id="{709F4F5D-A5FD-4499-9A16-FF99C54BDC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Freeform 158">
              <a:extLst>
                <a:ext uri="{FF2B5EF4-FFF2-40B4-BE49-F238E27FC236}">
                  <a16:creationId xmlns:a16="http://schemas.microsoft.com/office/drawing/2014/main" id="{F07B56BF-E53A-4664-BA6E-EA8042C509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9" name="Rectángulo 88">
            <a:extLst>
              <a:ext uri="{FF2B5EF4-FFF2-40B4-BE49-F238E27FC236}">
                <a16:creationId xmlns:a16="http://schemas.microsoft.com/office/drawing/2014/main" id="{7A1AD586-3866-466B-852D-48A1EB40F3EB}"/>
              </a:ext>
            </a:extLst>
          </p:cNvPr>
          <p:cNvSpPr/>
          <p:nvPr/>
        </p:nvSpPr>
        <p:spPr>
          <a:xfrm>
            <a:off x="1620151" y="5660678"/>
            <a:ext cx="24738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34,8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 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grpSp>
        <p:nvGrpSpPr>
          <p:cNvPr id="90" name="Group 155">
            <a:extLst>
              <a:ext uri="{FF2B5EF4-FFF2-40B4-BE49-F238E27FC236}">
                <a16:creationId xmlns:a16="http://schemas.microsoft.com/office/drawing/2014/main" id="{305B27DE-A513-410B-9972-CE322B3CB1B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279749" y="5700118"/>
            <a:ext cx="335210" cy="321042"/>
            <a:chOff x="3291" y="2116"/>
            <a:chExt cx="480" cy="480"/>
          </a:xfrm>
          <a:solidFill>
            <a:schemeClr val="accent5"/>
          </a:solidFill>
        </p:grpSpPr>
        <p:sp>
          <p:nvSpPr>
            <p:cNvPr id="91" name="Freeform 157">
              <a:extLst>
                <a:ext uri="{FF2B5EF4-FFF2-40B4-BE49-F238E27FC236}">
                  <a16:creationId xmlns:a16="http://schemas.microsoft.com/office/drawing/2014/main" id="{95C9D8A3-17B1-45B0-8988-40A75E3A2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Freeform 158">
              <a:extLst>
                <a:ext uri="{FF2B5EF4-FFF2-40B4-BE49-F238E27FC236}">
                  <a16:creationId xmlns:a16="http://schemas.microsoft.com/office/drawing/2014/main" id="{8FEC6BB8-98E3-46D1-8EFA-47595523DD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3" name="Rectángulo 92">
            <a:extLst>
              <a:ext uri="{FF2B5EF4-FFF2-40B4-BE49-F238E27FC236}">
                <a16:creationId xmlns:a16="http://schemas.microsoft.com/office/drawing/2014/main" id="{08C5471D-C614-4A48-A274-7651A9236002}"/>
              </a:ext>
            </a:extLst>
          </p:cNvPr>
          <p:cNvSpPr/>
          <p:nvPr/>
        </p:nvSpPr>
        <p:spPr>
          <a:xfrm>
            <a:off x="4569512" y="5714543"/>
            <a:ext cx="19394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$39,2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 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grpSp>
        <p:nvGrpSpPr>
          <p:cNvPr id="94" name="Group 155">
            <a:extLst>
              <a:ext uri="{FF2B5EF4-FFF2-40B4-BE49-F238E27FC236}">
                <a16:creationId xmlns:a16="http://schemas.microsoft.com/office/drawing/2014/main" id="{FD6879E1-06FC-4BA0-BE17-971CDBCE7CD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097966" y="5732056"/>
            <a:ext cx="329749" cy="329749"/>
            <a:chOff x="3291" y="2116"/>
            <a:chExt cx="480" cy="480"/>
          </a:xfrm>
          <a:solidFill>
            <a:schemeClr val="accent5"/>
          </a:solidFill>
        </p:grpSpPr>
        <p:sp>
          <p:nvSpPr>
            <p:cNvPr id="95" name="Freeform 157">
              <a:extLst>
                <a:ext uri="{FF2B5EF4-FFF2-40B4-BE49-F238E27FC236}">
                  <a16:creationId xmlns:a16="http://schemas.microsoft.com/office/drawing/2014/main" id="{84F9841A-D4A1-4357-8644-CD4FB0EFC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Freeform 158">
              <a:extLst>
                <a:ext uri="{FF2B5EF4-FFF2-40B4-BE49-F238E27FC236}">
                  <a16:creationId xmlns:a16="http://schemas.microsoft.com/office/drawing/2014/main" id="{5F470289-37E0-4C56-9283-5E02E80B50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7" name="Rectángulo 96">
            <a:extLst>
              <a:ext uri="{FF2B5EF4-FFF2-40B4-BE49-F238E27FC236}">
                <a16:creationId xmlns:a16="http://schemas.microsoft.com/office/drawing/2014/main" id="{E21C00B4-E2F7-489C-8DCD-B11ACBB652FE}"/>
              </a:ext>
            </a:extLst>
          </p:cNvPr>
          <p:cNvSpPr/>
          <p:nvPr/>
        </p:nvSpPr>
        <p:spPr>
          <a:xfrm>
            <a:off x="8413537" y="5727653"/>
            <a:ext cx="23674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$358,2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 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sp>
        <p:nvSpPr>
          <p:cNvPr id="98" name="Rectángulo 97">
            <a:extLst>
              <a:ext uri="{FF2B5EF4-FFF2-40B4-BE49-F238E27FC236}">
                <a16:creationId xmlns:a16="http://schemas.microsoft.com/office/drawing/2014/main" id="{2E8A6FD9-1DB4-4E01-B602-86B99FBE7FD0}"/>
              </a:ext>
            </a:extLst>
          </p:cNvPr>
          <p:cNvSpPr/>
          <p:nvPr/>
        </p:nvSpPr>
        <p:spPr>
          <a:xfrm>
            <a:off x="1574243" y="5959792"/>
            <a:ext cx="24914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50,0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ingreso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grpSp>
        <p:nvGrpSpPr>
          <p:cNvPr id="99" name="Group 22">
            <a:extLst>
              <a:ext uri="{FF2B5EF4-FFF2-40B4-BE49-F238E27FC236}">
                <a16:creationId xmlns:a16="http://schemas.microsoft.com/office/drawing/2014/main" id="{B4B707E6-21B1-4BBA-A7D1-ED102C1B3F6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325905" y="6041361"/>
            <a:ext cx="294290" cy="201098"/>
            <a:chOff x="2699" y="1093"/>
            <a:chExt cx="480" cy="328"/>
          </a:xfrm>
          <a:solidFill>
            <a:schemeClr val="accent5"/>
          </a:solidFill>
        </p:grpSpPr>
        <p:sp>
          <p:nvSpPr>
            <p:cNvPr id="100" name="Freeform 24">
              <a:extLst>
                <a:ext uri="{FF2B5EF4-FFF2-40B4-BE49-F238E27FC236}">
                  <a16:creationId xmlns:a16="http://schemas.microsoft.com/office/drawing/2014/main" id="{EA3AD423-6D0E-46C5-9CFE-3A291A9EE5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1" y="1161"/>
              <a:ext cx="152" cy="152"/>
            </a:xfrm>
            <a:custGeom>
              <a:avLst/>
              <a:gdLst>
                <a:gd name="T0" fmla="*/ 495 w 1064"/>
                <a:gd name="T1" fmla="*/ 283 h 1064"/>
                <a:gd name="T2" fmla="*/ 426 w 1064"/>
                <a:gd name="T3" fmla="*/ 303 h 1064"/>
                <a:gd name="T4" fmla="*/ 367 w 1064"/>
                <a:gd name="T5" fmla="*/ 342 h 1064"/>
                <a:gd name="T6" fmla="*/ 321 w 1064"/>
                <a:gd name="T7" fmla="*/ 395 h 1064"/>
                <a:gd name="T8" fmla="*/ 290 w 1064"/>
                <a:gd name="T9" fmla="*/ 459 h 1064"/>
                <a:gd name="T10" fmla="*/ 280 w 1064"/>
                <a:gd name="T11" fmla="*/ 533 h 1064"/>
                <a:gd name="T12" fmla="*/ 290 w 1064"/>
                <a:gd name="T13" fmla="*/ 605 h 1064"/>
                <a:gd name="T14" fmla="*/ 321 w 1064"/>
                <a:gd name="T15" fmla="*/ 669 h 1064"/>
                <a:gd name="T16" fmla="*/ 367 w 1064"/>
                <a:gd name="T17" fmla="*/ 722 h 1064"/>
                <a:gd name="T18" fmla="*/ 426 w 1064"/>
                <a:gd name="T19" fmla="*/ 761 h 1064"/>
                <a:gd name="T20" fmla="*/ 495 w 1064"/>
                <a:gd name="T21" fmla="*/ 781 h 1064"/>
                <a:gd name="T22" fmla="*/ 569 w 1064"/>
                <a:gd name="T23" fmla="*/ 781 h 1064"/>
                <a:gd name="T24" fmla="*/ 638 w 1064"/>
                <a:gd name="T25" fmla="*/ 761 h 1064"/>
                <a:gd name="T26" fmla="*/ 697 w 1064"/>
                <a:gd name="T27" fmla="*/ 722 h 1064"/>
                <a:gd name="T28" fmla="*/ 743 w 1064"/>
                <a:gd name="T29" fmla="*/ 669 h 1064"/>
                <a:gd name="T30" fmla="*/ 774 w 1064"/>
                <a:gd name="T31" fmla="*/ 605 h 1064"/>
                <a:gd name="T32" fmla="*/ 784 w 1064"/>
                <a:gd name="T33" fmla="*/ 533 h 1064"/>
                <a:gd name="T34" fmla="*/ 774 w 1064"/>
                <a:gd name="T35" fmla="*/ 459 h 1064"/>
                <a:gd name="T36" fmla="*/ 743 w 1064"/>
                <a:gd name="T37" fmla="*/ 395 h 1064"/>
                <a:gd name="T38" fmla="*/ 697 w 1064"/>
                <a:gd name="T39" fmla="*/ 342 h 1064"/>
                <a:gd name="T40" fmla="*/ 638 w 1064"/>
                <a:gd name="T41" fmla="*/ 303 h 1064"/>
                <a:gd name="T42" fmla="*/ 569 w 1064"/>
                <a:gd name="T43" fmla="*/ 283 h 1064"/>
                <a:gd name="T44" fmla="*/ 533 w 1064"/>
                <a:gd name="T45" fmla="*/ 0 h 1064"/>
                <a:gd name="T46" fmla="*/ 646 w 1064"/>
                <a:gd name="T47" fmla="*/ 12 h 1064"/>
                <a:gd name="T48" fmla="*/ 751 w 1064"/>
                <a:gd name="T49" fmla="*/ 48 h 1064"/>
                <a:gd name="T50" fmla="*/ 846 w 1064"/>
                <a:gd name="T51" fmla="*/ 103 h 1064"/>
                <a:gd name="T52" fmla="*/ 927 w 1064"/>
                <a:gd name="T53" fmla="*/ 176 h 1064"/>
                <a:gd name="T54" fmla="*/ 992 w 1064"/>
                <a:gd name="T55" fmla="*/ 264 h 1064"/>
                <a:gd name="T56" fmla="*/ 1037 w 1064"/>
                <a:gd name="T57" fmla="*/ 365 h 1064"/>
                <a:gd name="T58" fmla="*/ 1061 w 1064"/>
                <a:gd name="T59" fmla="*/ 474 h 1064"/>
                <a:gd name="T60" fmla="*/ 1061 w 1064"/>
                <a:gd name="T61" fmla="*/ 590 h 1064"/>
                <a:gd name="T62" fmla="*/ 1037 w 1064"/>
                <a:gd name="T63" fmla="*/ 699 h 1064"/>
                <a:gd name="T64" fmla="*/ 992 w 1064"/>
                <a:gd name="T65" fmla="*/ 800 h 1064"/>
                <a:gd name="T66" fmla="*/ 927 w 1064"/>
                <a:gd name="T67" fmla="*/ 888 h 1064"/>
                <a:gd name="T68" fmla="*/ 846 w 1064"/>
                <a:gd name="T69" fmla="*/ 961 h 1064"/>
                <a:gd name="T70" fmla="*/ 751 w 1064"/>
                <a:gd name="T71" fmla="*/ 1016 h 1064"/>
                <a:gd name="T72" fmla="*/ 646 w 1064"/>
                <a:gd name="T73" fmla="*/ 1052 h 1064"/>
                <a:gd name="T74" fmla="*/ 533 w 1064"/>
                <a:gd name="T75" fmla="*/ 1064 h 1064"/>
                <a:gd name="T76" fmla="*/ 418 w 1064"/>
                <a:gd name="T77" fmla="*/ 1052 h 1064"/>
                <a:gd name="T78" fmla="*/ 313 w 1064"/>
                <a:gd name="T79" fmla="*/ 1016 h 1064"/>
                <a:gd name="T80" fmla="*/ 218 w 1064"/>
                <a:gd name="T81" fmla="*/ 961 h 1064"/>
                <a:gd name="T82" fmla="*/ 137 w 1064"/>
                <a:gd name="T83" fmla="*/ 888 h 1064"/>
                <a:gd name="T84" fmla="*/ 72 w 1064"/>
                <a:gd name="T85" fmla="*/ 800 h 1064"/>
                <a:gd name="T86" fmla="*/ 27 w 1064"/>
                <a:gd name="T87" fmla="*/ 699 h 1064"/>
                <a:gd name="T88" fmla="*/ 3 w 1064"/>
                <a:gd name="T89" fmla="*/ 590 h 1064"/>
                <a:gd name="T90" fmla="*/ 3 w 1064"/>
                <a:gd name="T91" fmla="*/ 474 h 1064"/>
                <a:gd name="T92" fmla="*/ 27 w 1064"/>
                <a:gd name="T93" fmla="*/ 365 h 1064"/>
                <a:gd name="T94" fmla="*/ 72 w 1064"/>
                <a:gd name="T95" fmla="*/ 264 h 1064"/>
                <a:gd name="T96" fmla="*/ 137 w 1064"/>
                <a:gd name="T97" fmla="*/ 176 h 1064"/>
                <a:gd name="T98" fmla="*/ 218 w 1064"/>
                <a:gd name="T99" fmla="*/ 103 h 1064"/>
                <a:gd name="T100" fmla="*/ 313 w 1064"/>
                <a:gd name="T101" fmla="*/ 48 h 1064"/>
                <a:gd name="T102" fmla="*/ 418 w 1064"/>
                <a:gd name="T103" fmla="*/ 12 h 1064"/>
                <a:gd name="T104" fmla="*/ 533 w 1064"/>
                <a:gd name="T105" fmla="*/ 0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64" h="1064">
                  <a:moveTo>
                    <a:pt x="533" y="280"/>
                  </a:moveTo>
                  <a:lnTo>
                    <a:pt x="495" y="283"/>
                  </a:lnTo>
                  <a:lnTo>
                    <a:pt x="459" y="290"/>
                  </a:lnTo>
                  <a:lnTo>
                    <a:pt x="426" y="303"/>
                  </a:lnTo>
                  <a:lnTo>
                    <a:pt x="395" y="321"/>
                  </a:lnTo>
                  <a:lnTo>
                    <a:pt x="367" y="342"/>
                  </a:lnTo>
                  <a:lnTo>
                    <a:pt x="342" y="367"/>
                  </a:lnTo>
                  <a:lnTo>
                    <a:pt x="321" y="395"/>
                  </a:lnTo>
                  <a:lnTo>
                    <a:pt x="303" y="426"/>
                  </a:lnTo>
                  <a:lnTo>
                    <a:pt x="290" y="459"/>
                  </a:lnTo>
                  <a:lnTo>
                    <a:pt x="283" y="495"/>
                  </a:lnTo>
                  <a:lnTo>
                    <a:pt x="280" y="533"/>
                  </a:lnTo>
                  <a:lnTo>
                    <a:pt x="283" y="569"/>
                  </a:lnTo>
                  <a:lnTo>
                    <a:pt x="290" y="605"/>
                  </a:lnTo>
                  <a:lnTo>
                    <a:pt x="303" y="638"/>
                  </a:lnTo>
                  <a:lnTo>
                    <a:pt x="321" y="669"/>
                  </a:lnTo>
                  <a:lnTo>
                    <a:pt x="342" y="697"/>
                  </a:lnTo>
                  <a:lnTo>
                    <a:pt x="367" y="722"/>
                  </a:lnTo>
                  <a:lnTo>
                    <a:pt x="395" y="743"/>
                  </a:lnTo>
                  <a:lnTo>
                    <a:pt x="426" y="761"/>
                  </a:lnTo>
                  <a:lnTo>
                    <a:pt x="459" y="774"/>
                  </a:lnTo>
                  <a:lnTo>
                    <a:pt x="495" y="781"/>
                  </a:lnTo>
                  <a:lnTo>
                    <a:pt x="533" y="784"/>
                  </a:lnTo>
                  <a:lnTo>
                    <a:pt x="569" y="781"/>
                  </a:lnTo>
                  <a:lnTo>
                    <a:pt x="605" y="774"/>
                  </a:lnTo>
                  <a:lnTo>
                    <a:pt x="638" y="761"/>
                  </a:lnTo>
                  <a:lnTo>
                    <a:pt x="669" y="743"/>
                  </a:lnTo>
                  <a:lnTo>
                    <a:pt x="697" y="722"/>
                  </a:lnTo>
                  <a:lnTo>
                    <a:pt x="722" y="697"/>
                  </a:lnTo>
                  <a:lnTo>
                    <a:pt x="743" y="669"/>
                  </a:lnTo>
                  <a:lnTo>
                    <a:pt x="761" y="638"/>
                  </a:lnTo>
                  <a:lnTo>
                    <a:pt x="774" y="605"/>
                  </a:lnTo>
                  <a:lnTo>
                    <a:pt x="781" y="569"/>
                  </a:lnTo>
                  <a:lnTo>
                    <a:pt x="784" y="533"/>
                  </a:lnTo>
                  <a:lnTo>
                    <a:pt x="781" y="495"/>
                  </a:lnTo>
                  <a:lnTo>
                    <a:pt x="774" y="459"/>
                  </a:lnTo>
                  <a:lnTo>
                    <a:pt x="761" y="426"/>
                  </a:lnTo>
                  <a:lnTo>
                    <a:pt x="743" y="395"/>
                  </a:lnTo>
                  <a:lnTo>
                    <a:pt x="722" y="367"/>
                  </a:lnTo>
                  <a:lnTo>
                    <a:pt x="697" y="342"/>
                  </a:lnTo>
                  <a:lnTo>
                    <a:pt x="669" y="321"/>
                  </a:lnTo>
                  <a:lnTo>
                    <a:pt x="638" y="303"/>
                  </a:lnTo>
                  <a:lnTo>
                    <a:pt x="605" y="290"/>
                  </a:lnTo>
                  <a:lnTo>
                    <a:pt x="569" y="283"/>
                  </a:lnTo>
                  <a:lnTo>
                    <a:pt x="533" y="280"/>
                  </a:lnTo>
                  <a:close/>
                  <a:moveTo>
                    <a:pt x="533" y="0"/>
                  </a:moveTo>
                  <a:lnTo>
                    <a:pt x="590" y="3"/>
                  </a:lnTo>
                  <a:lnTo>
                    <a:pt x="646" y="12"/>
                  </a:lnTo>
                  <a:lnTo>
                    <a:pt x="699" y="27"/>
                  </a:lnTo>
                  <a:lnTo>
                    <a:pt x="751" y="48"/>
                  </a:lnTo>
                  <a:lnTo>
                    <a:pt x="800" y="72"/>
                  </a:lnTo>
                  <a:lnTo>
                    <a:pt x="846" y="103"/>
                  </a:lnTo>
                  <a:lnTo>
                    <a:pt x="888" y="137"/>
                  </a:lnTo>
                  <a:lnTo>
                    <a:pt x="927" y="176"/>
                  </a:lnTo>
                  <a:lnTo>
                    <a:pt x="961" y="218"/>
                  </a:lnTo>
                  <a:lnTo>
                    <a:pt x="992" y="264"/>
                  </a:lnTo>
                  <a:lnTo>
                    <a:pt x="1016" y="313"/>
                  </a:lnTo>
                  <a:lnTo>
                    <a:pt x="1037" y="365"/>
                  </a:lnTo>
                  <a:lnTo>
                    <a:pt x="1052" y="418"/>
                  </a:lnTo>
                  <a:lnTo>
                    <a:pt x="1061" y="474"/>
                  </a:lnTo>
                  <a:lnTo>
                    <a:pt x="1064" y="533"/>
                  </a:lnTo>
                  <a:lnTo>
                    <a:pt x="1061" y="590"/>
                  </a:lnTo>
                  <a:lnTo>
                    <a:pt x="1052" y="646"/>
                  </a:lnTo>
                  <a:lnTo>
                    <a:pt x="1037" y="699"/>
                  </a:lnTo>
                  <a:lnTo>
                    <a:pt x="1016" y="751"/>
                  </a:lnTo>
                  <a:lnTo>
                    <a:pt x="992" y="800"/>
                  </a:lnTo>
                  <a:lnTo>
                    <a:pt x="961" y="846"/>
                  </a:lnTo>
                  <a:lnTo>
                    <a:pt x="927" y="888"/>
                  </a:lnTo>
                  <a:lnTo>
                    <a:pt x="888" y="927"/>
                  </a:lnTo>
                  <a:lnTo>
                    <a:pt x="846" y="961"/>
                  </a:lnTo>
                  <a:lnTo>
                    <a:pt x="800" y="992"/>
                  </a:lnTo>
                  <a:lnTo>
                    <a:pt x="751" y="1016"/>
                  </a:lnTo>
                  <a:lnTo>
                    <a:pt x="699" y="1037"/>
                  </a:lnTo>
                  <a:lnTo>
                    <a:pt x="646" y="1052"/>
                  </a:lnTo>
                  <a:lnTo>
                    <a:pt x="590" y="1061"/>
                  </a:lnTo>
                  <a:lnTo>
                    <a:pt x="533" y="1064"/>
                  </a:lnTo>
                  <a:lnTo>
                    <a:pt x="474" y="1061"/>
                  </a:lnTo>
                  <a:lnTo>
                    <a:pt x="418" y="1052"/>
                  </a:lnTo>
                  <a:lnTo>
                    <a:pt x="365" y="1037"/>
                  </a:lnTo>
                  <a:lnTo>
                    <a:pt x="313" y="1016"/>
                  </a:lnTo>
                  <a:lnTo>
                    <a:pt x="264" y="992"/>
                  </a:lnTo>
                  <a:lnTo>
                    <a:pt x="218" y="961"/>
                  </a:lnTo>
                  <a:lnTo>
                    <a:pt x="176" y="927"/>
                  </a:lnTo>
                  <a:lnTo>
                    <a:pt x="137" y="888"/>
                  </a:lnTo>
                  <a:lnTo>
                    <a:pt x="103" y="846"/>
                  </a:lnTo>
                  <a:lnTo>
                    <a:pt x="72" y="800"/>
                  </a:lnTo>
                  <a:lnTo>
                    <a:pt x="48" y="751"/>
                  </a:lnTo>
                  <a:lnTo>
                    <a:pt x="27" y="699"/>
                  </a:lnTo>
                  <a:lnTo>
                    <a:pt x="12" y="646"/>
                  </a:lnTo>
                  <a:lnTo>
                    <a:pt x="3" y="590"/>
                  </a:lnTo>
                  <a:lnTo>
                    <a:pt x="0" y="533"/>
                  </a:lnTo>
                  <a:lnTo>
                    <a:pt x="3" y="474"/>
                  </a:lnTo>
                  <a:lnTo>
                    <a:pt x="12" y="418"/>
                  </a:lnTo>
                  <a:lnTo>
                    <a:pt x="27" y="365"/>
                  </a:lnTo>
                  <a:lnTo>
                    <a:pt x="48" y="313"/>
                  </a:lnTo>
                  <a:lnTo>
                    <a:pt x="72" y="264"/>
                  </a:lnTo>
                  <a:lnTo>
                    <a:pt x="103" y="218"/>
                  </a:lnTo>
                  <a:lnTo>
                    <a:pt x="137" y="176"/>
                  </a:lnTo>
                  <a:lnTo>
                    <a:pt x="176" y="137"/>
                  </a:lnTo>
                  <a:lnTo>
                    <a:pt x="218" y="103"/>
                  </a:lnTo>
                  <a:lnTo>
                    <a:pt x="264" y="72"/>
                  </a:lnTo>
                  <a:lnTo>
                    <a:pt x="313" y="48"/>
                  </a:lnTo>
                  <a:lnTo>
                    <a:pt x="365" y="27"/>
                  </a:lnTo>
                  <a:lnTo>
                    <a:pt x="418" y="12"/>
                  </a:lnTo>
                  <a:lnTo>
                    <a:pt x="474" y="3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1" name="Freeform 25">
              <a:extLst>
                <a:ext uri="{FF2B5EF4-FFF2-40B4-BE49-F238E27FC236}">
                  <a16:creationId xmlns:a16="http://schemas.microsoft.com/office/drawing/2014/main" id="{E9332F3B-009C-4B40-8634-751A97F71E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" y="1213"/>
              <a:ext cx="56" cy="56"/>
            </a:xfrm>
            <a:custGeom>
              <a:avLst/>
              <a:gdLst>
                <a:gd name="T0" fmla="*/ 197 w 392"/>
                <a:gd name="T1" fmla="*/ 0 h 392"/>
                <a:gd name="T2" fmla="*/ 231 w 392"/>
                <a:gd name="T3" fmla="*/ 3 h 392"/>
                <a:gd name="T4" fmla="*/ 265 w 392"/>
                <a:gd name="T5" fmla="*/ 12 h 392"/>
                <a:gd name="T6" fmla="*/ 295 w 392"/>
                <a:gd name="T7" fmla="*/ 26 h 392"/>
                <a:gd name="T8" fmla="*/ 323 w 392"/>
                <a:gd name="T9" fmla="*/ 45 h 392"/>
                <a:gd name="T10" fmla="*/ 346 w 392"/>
                <a:gd name="T11" fmla="*/ 69 h 392"/>
                <a:gd name="T12" fmla="*/ 366 w 392"/>
                <a:gd name="T13" fmla="*/ 96 h 392"/>
                <a:gd name="T14" fmla="*/ 380 w 392"/>
                <a:gd name="T15" fmla="*/ 127 h 392"/>
                <a:gd name="T16" fmla="*/ 389 w 392"/>
                <a:gd name="T17" fmla="*/ 159 h 392"/>
                <a:gd name="T18" fmla="*/ 392 w 392"/>
                <a:gd name="T19" fmla="*/ 195 h 392"/>
                <a:gd name="T20" fmla="*/ 389 w 392"/>
                <a:gd name="T21" fmla="*/ 231 h 392"/>
                <a:gd name="T22" fmla="*/ 380 w 392"/>
                <a:gd name="T23" fmla="*/ 263 h 392"/>
                <a:gd name="T24" fmla="*/ 366 w 392"/>
                <a:gd name="T25" fmla="*/ 294 h 392"/>
                <a:gd name="T26" fmla="*/ 346 w 392"/>
                <a:gd name="T27" fmla="*/ 321 h 392"/>
                <a:gd name="T28" fmla="*/ 323 w 392"/>
                <a:gd name="T29" fmla="*/ 345 h 392"/>
                <a:gd name="T30" fmla="*/ 295 w 392"/>
                <a:gd name="T31" fmla="*/ 364 h 392"/>
                <a:gd name="T32" fmla="*/ 265 w 392"/>
                <a:gd name="T33" fmla="*/ 378 h 392"/>
                <a:gd name="T34" fmla="*/ 231 w 392"/>
                <a:gd name="T35" fmla="*/ 387 h 392"/>
                <a:gd name="T36" fmla="*/ 197 w 392"/>
                <a:gd name="T37" fmla="*/ 392 h 392"/>
                <a:gd name="T38" fmla="*/ 161 w 392"/>
                <a:gd name="T39" fmla="*/ 387 h 392"/>
                <a:gd name="T40" fmla="*/ 127 w 392"/>
                <a:gd name="T41" fmla="*/ 378 h 392"/>
                <a:gd name="T42" fmla="*/ 97 w 392"/>
                <a:gd name="T43" fmla="*/ 364 h 392"/>
                <a:gd name="T44" fmla="*/ 69 w 392"/>
                <a:gd name="T45" fmla="*/ 345 h 392"/>
                <a:gd name="T46" fmla="*/ 46 w 392"/>
                <a:gd name="T47" fmla="*/ 321 h 392"/>
                <a:gd name="T48" fmla="*/ 26 w 392"/>
                <a:gd name="T49" fmla="*/ 294 h 392"/>
                <a:gd name="T50" fmla="*/ 12 w 392"/>
                <a:gd name="T51" fmla="*/ 263 h 392"/>
                <a:gd name="T52" fmla="*/ 3 w 392"/>
                <a:gd name="T53" fmla="*/ 231 h 392"/>
                <a:gd name="T54" fmla="*/ 0 w 392"/>
                <a:gd name="T55" fmla="*/ 195 h 392"/>
                <a:gd name="T56" fmla="*/ 3 w 392"/>
                <a:gd name="T57" fmla="*/ 159 h 392"/>
                <a:gd name="T58" fmla="*/ 12 w 392"/>
                <a:gd name="T59" fmla="*/ 127 h 392"/>
                <a:gd name="T60" fmla="*/ 26 w 392"/>
                <a:gd name="T61" fmla="*/ 96 h 392"/>
                <a:gd name="T62" fmla="*/ 46 w 392"/>
                <a:gd name="T63" fmla="*/ 69 h 392"/>
                <a:gd name="T64" fmla="*/ 69 w 392"/>
                <a:gd name="T65" fmla="*/ 45 h 392"/>
                <a:gd name="T66" fmla="*/ 97 w 392"/>
                <a:gd name="T67" fmla="*/ 26 h 392"/>
                <a:gd name="T68" fmla="*/ 127 w 392"/>
                <a:gd name="T69" fmla="*/ 12 h 392"/>
                <a:gd name="T70" fmla="*/ 161 w 392"/>
                <a:gd name="T71" fmla="*/ 3 h 392"/>
                <a:gd name="T72" fmla="*/ 197 w 392"/>
                <a:gd name="T73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2" h="392">
                  <a:moveTo>
                    <a:pt x="197" y="0"/>
                  </a:moveTo>
                  <a:lnTo>
                    <a:pt x="231" y="3"/>
                  </a:lnTo>
                  <a:lnTo>
                    <a:pt x="265" y="12"/>
                  </a:lnTo>
                  <a:lnTo>
                    <a:pt x="295" y="26"/>
                  </a:lnTo>
                  <a:lnTo>
                    <a:pt x="323" y="45"/>
                  </a:lnTo>
                  <a:lnTo>
                    <a:pt x="346" y="69"/>
                  </a:lnTo>
                  <a:lnTo>
                    <a:pt x="366" y="96"/>
                  </a:lnTo>
                  <a:lnTo>
                    <a:pt x="380" y="127"/>
                  </a:lnTo>
                  <a:lnTo>
                    <a:pt x="389" y="159"/>
                  </a:lnTo>
                  <a:lnTo>
                    <a:pt x="392" y="195"/>
                  </a:lnTo>
                  <a:lnTo>
                    <a:pt x="389" y="231"/>
                  </a:lnTo>
                  <a:lnTo>
                    <a:pt x="380" y="263"/>
                  </a:lnTo>
                  <a:lnTo>
                    <a:pt x="366" y="294"/>
                  </a:lnTo>
                  <a:lnTo>
                    <a:pt x="346" y="321"/>
                  </a:lnTo>
                  <a:lnTo>
                    <a:pt x="323" y="345"/>
                  </a:lnTo>
                  <a:lnTo>
                    <a:pt x="295" y="364"/>
                  </a:lnTo>
                  <a:lnTo>
                    <a:pt x="265" y="378"/>
                  </a:lnTo>
                  <a:lnTo>
                    <a:pt x="231" y="387"/>
                  </a:lnTo>
                  <a:lnTo>
                    <a:pt x="197" y="392"/>
                  </a:lnTo>
                  <a:lnTo>
                    <a:pt x="161" y="387"/>
                  </a:lnTo>
                  <a:lnTo>
                    <a:pt x="127" y="378"/>
                  </a:lnTo>
                  <a:lnTo>
                    <a:pt x="97" y="364"/>
                  </a:lnTo>
                  <a:lnTo>
                    <a:pt x="69" y="345"/>
                  </a:lnTo>
                  <a:lnTo>
                    <a:pt x="46" y="321"/>
                  </a:lnTo>
                  <a:lnTo>
                    <a:pt x="26" y="294"/>
                  </a:lnTo>
                  <a:lnTo>
                    <a:pt x="12" y="263"/>
                  </a:lnTo>
                  <a:lnTo>
                    <a:pt x="3" y="231"/>
                  </a:lnTo>
                  <a:lnTo>
                    <a:pt x="0" y="195"/>
                  </a:lnTo>
                  <a:lnTo>
                    <a:pt x="3" y="159"/>
                  </a:lnTo>
                  <a:lnTo>
                    <a:pt x="12" y="127"/>
                  </a:lnTo>
                  <a:lnTo>
                    <a:pt x="26" y="96"/>
                  </a:lnTo>
                  <a:lnTo>
                    <a:pt x="46" y="69"/>
                  </a:lnTo>
                  <a:lnTo>
                    <a:pt x="69" y="45"/>
                  </a:lnTo>
                  <a:lnTo>
                    <a:pt x="97" y="26"/>
                  </a:lnTo>
                  <a:lnTo>
                    <a:pt x="127" y="12"/>
                  </a:lnTo>
                  <a:lnTo>
                    <a:pt x="161" y="3"/>
                  </a:lnTo>
                  <a:lnTo>
                    <a:pt x="1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2" name="Freeform 26">
              <a:extLst>
                <a:ext uri="{FF2B5EF4-FFF2-40B4-BE49-F238E27FC236}">
                  <a16:creationId xmlns:a16="http://schemas.microsoft.com/office/drawing/2014/main" id="{5E309F8E-ACBD-4E81-925D-48F752526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9" y="1093"/>
              <a:ext cx="432" cy="288"/>
            </a:xfrm>
            <a:custGeom>
              <a:avLst/>
              <a:gdLst>
                <a:gd name="T0" fmla="*/ 2856 w 3024"/>
                <a:gd name="T1" fmla="*/ 0 h 2018"/>
                <a:gd name="T2" fmla="*/ 2915 w 3024"/>
                <a:gd name="T3" fmla="*/ 12 h 2018"/>
                <a:gd name="T4" fmla="*/ 2964 w 3024"/>
                <a:gd name="T5" fmla="*/ 40 h 2018"/>
                <a:gd name="T6" fmla="*/ 3001 w 3024"/>
                <a:gd name="T7" fmla="*/ 84 h 2018"/>
                <a:gd name="T8" fmla="*/ 3021 w 3024"/>
                <a:gd name="T9" fmla="*/ 139 h 2018"/>
                <a:gd name="T10" fmla="*/ 3024 w 3024"/>
                <a:gd name="T11" fmla="*/ 869 h 2018"/>
                <a:gd name="T12" fmla="*/ 3013 w 3024"/>
                <a:gd name="T13" fmla="*/ 912 h 2018"/>
                <a:gd name="T14" fmla="*/ 2982 w 3024"/>
                <a:gd name="T15" fmla="*/ 941 h 2018"/>
                <a:gd name="T16" fmla="*/ 2941 w 3024"/>
                <a:gd name="T17" fmla="*/ 954 h 2018"/>
                <a:gd name="T18" fmla="*/ 2806 w 3024"/>
                <a:gd name="T19" fmla="*/ 950 h 2018"/>
                <a:gd name="T20" fmla="*/ 2768 w 3024"/>
                <a:gd name="T21" fmla="*/ 928 h 2018"/>
                <a:gd name="T22" fmla="*/ 2747 w 3024"/>
                <a:gd name="T23" fmla="*/ 891 h 2018"/>
                <a:gd name="T24" fmla="*/ 2744 w 3024"/>
                <a:gd name="T25" fmla="*/ 562 h 2018"/>
                <a:gd name="T26" fmla="*/ 2664 w 3024"/>
                <a:gd name="T27" fmla="*/ 549 h 2018"/>
                <a:gd name="T28" fmla="*/ 2591 w 3024"/>
                <a:gd name="T29" fmla="*/ 516 h 2018"/>
                <a:gd name="T30" fmla="*/ 2532 w 3024"/>
                <a:gd name="T31" fmla="*/ 465 h 2018"/>
                <a:gd name="T32" fmla="*/ 2490 w 3024"/>
                <a:gd name="T33" fmla="*/ 399 h 2018"/>
                <a:gd name="T34" fmla="*/ 2467 w 3024"/>
                <a:gd name="T35" fmla="*/ 322 h 2018"/>
                <a:gd name="T36" fmla="*/ 560 w 3024"/>
                <a:gd name="T37" fmla="*/ 280 h 2018"/>
                <a:gd name="T38" fmla="*/ 548 w 3024"/>
                <a:gd name="T39" fmla="*/ 362 h 2018"/>
                <a:gd name="T40" fmla="*/ 515 w 3024"/>
                <a:gd name="T41" fmla="*/ 433 h 2018"/>
                <a:gd name="T42" fmla="*/ 463 w 3024"/>
                <a:gd name="T43" fmla="*/ 492 h 2018"/>
                <a:gd name="T44" fmla="*/ 398 w 3024"/>
                <a:gd name="T45" fmla="*/ 535 h 2018"/>
                <a:gd name="T46" fmla="*/ 322 w 3024"/>
                <a:gd name="T47" fmla="*/ 558 h 2018"/>
                <a:gd name="T48" fmla="*/ 280 w 3024"/>
                <a:gd name="T49" fmla="*/ 1458 h 2018"/>
                <a:gd name="T50" fmla="*/ 360 w 3024"/>
                <a:gd name="T51" fmla="*/ 1469 h 2018"/>
                <a:gd name="T52" fmla="*/ 433 w 3024"/>
                <a:gd name="T53" fmla="*/ 1502 h 2018"/>
                <a:gd name="T54" fmla="*/ 492 w 3024"/>
                <a:gd name="T55" fmla="*/ 1553 h 2018"/>
                <a:gd name="T56" fmla="*/ 534 w 3024"/>
                <a:gd name="T57" fmla="*/ 1619 h 2018"/>
                <a:gd name="T58" fmla="*/ 557 w 3024"/>
                <a:gd name="T59" fmla="*/ 1696 h 2018"/>
                <a:gd name="T60" fmla="*/ 2101 w 3024"/>
                <a:gd name="T61" fmla="*/ 1738 h 2018"/>
                <a:gd name="T62" fmla="*/ 2142 w 3024"/>
                <a:gd name="T63" fmla="*/ 1749 h 2018"/>
                <a:gd name="T64" fmla="*/ 2173 w 3024"/>
                <a:gd name="T65" fmla="*/ 1778 h 2018"/>
                <a:gd name="T66" fmla="*/ 2184 w 3024"/>
                <a:gd name="T67" fmla="*/ 1821 h 2018"/>
                <a:gd name="T68" fmla="*/ 2181 w 3024"/>
                <a:gd name="T69" fmla="*/ 1955 h 2018"/>
                <a:gd name="T70" fmla="*/ 2160 w 3024"/>
                <a:gd name="T71" fmla="*/ 1992 h 2018"/>
                <a:gd name="T72" fmla="*/ 2122 w 3024"/>
                <a:gd name="T73" fmla="*/ 2014 h 2018"/>
                <a:gd name="T74" fmla="*/ 168 w 3024"/>
                <a:gd name="T75" fmla="*/ 2018 h 2018"/>
                <a:gd name="T76" fmla="*/ 109 w 3024"/>
                <a:gd name="T77" fmla="*/ 2006 h 2018"/>
                <a:gd name="T78" fmla="*/ 60 w 3024"/>
                <a:gd name="T79" fmla="*/ 1978 h 2018"/>
                <a:gd name="T80" fmla="*/ 23 w 3024"/>
                <a:gd name="T81" fmla="*/ 1934 h 2018"/>
                <a:gd name="T82" fmla="*/ 3 w 3024"/>
                <a:gd name="T83" fmla="*/ 1879 h 2018"/>
                <a:gd name="T84" fmla="*/ 0 w 3024"/>
                <a:gd name="T85" fmla="*/ 170 h 2018"/>
                <a:gd name="T86" fmla="*/ 10 w 3024"/>
                <a:gd name="T87" fmla="*/ 110 h 2018"/>
                <a:gd name="T88" fmla="*/ 40 w 3024"/>
                <a:gd name="T89" fmla="*/ 61 h 2018"/>
                <a:gd name="T90" fmla="*/ 83 w 3024"/>
                <a:gd name="T91" fmla="*/ 24 h 2018"/>
                <a:gd name="T92" fmla="*/ 137 w 3024"/>
                <a:gd name="T93" fmla="*/ 4 h 2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024" h="2018">
                  <a:moveTo>
                    <a:pt x="168" y="0"/>
                  </a:moveTo>
                  <a:lnTo>
                    <a:pt x="2856" y="0"/>
                  </a:lnTo>
                  <a:lnTo>
                    <a:pt x="2887" y="4"/>
                  </a:lnTo>
                  <a:lnTo>
                    <a:pt x="2915" y="12"/>
                  </a:lnTo>
                  <a:lnTo>
                    <a:pt x="2941" y="24"/>
                  </a:lnTo>
                  <a:lnTo>
                    <a:pt x="2964" y="40"/>
                  </a:lnTo>
                  <a:lnTo>
                    <a:pt x="2984" y="61"/>
                  </a:lnTo>
                  <a:lnTo>
                    <a:pt x="3001" y="84"/>
                  </a:lnTo>
                  <a:lnTo>
                    <a:pt x="3014" y="110"/>
                  </a:lnTo>
                  <a:lnTo>
                    <a:pt x="3021" y="139"/>
                  </a:lnTo>
                  <a:lnTo>
                    <a:pt x="3024" y="170"/>
                  </a:lnTo>
                  <a:lnTo>
                    <a:pt x="3024" y="869"/>
                  </a:lnTo>
                  <a:lnTo>
                    <a:pt x="3021" y="891"/>
                  </a:lnTo>
                  <a:lnTo>
                    <a:pt x="3013" y="912"/>
                  </a:lnTo>
                  <a:lnTo>
                    <a:pt x="3000" y="928"/>
                  </a:lnTo>
                  <a:lnTo>
                    <a:pt x="2982" y="941"/>
                  </a:lnTo>
                  <a:lnTo>
                    <a:pt x="2962" y="950"/>
                  </a:lnTo>
                  <a:lnTo>
                    <a:pt x="2941" y="954"/>
                  </a:lnTo>
                  <a:lnTo>
                    <a:pt x="2829" y="954"/>
                  </a:lnTo>
                  <a:lnTo>
                    <a:pt x="2806" y="950"/>
                  </a:lnTo>
                  <a:lnTo>
                    <a:pt x="2786" y="941"/>
                  </a:lnTo>
                  <a:lnTo>
                    <a:pt x="2768" y="928"/>
                  </a:lnTo>
                  <a:lnTo>
                    <a:pt x="2755" y="912"/>
                  </a:lnTo>
                  <a:lnTo>
                    <a:pt x="2747" y="891"/>
                  </a:lnTo>
                  <a:lnTo>
                    <a:pt x="2744" y="869"/>
                  </a:lnTo>
                  <a:lnTo>
                    <a:pt x="2744" y="562"/>
                  </a:lnTo>
                  <a:lnTo>
                    <a:pt x="2702" y="558"/>
                  </a:lnTo>
                  <a:lnTo>
                    <a:pt x="2664" y="549"/>
                  </a:lnTo>
                  <a:lnTo>
                    <a:pt x="2626" y="535"/>
                  </a:lnTo>
                  <a:lnTo>
                    <a:pt x="2591" y="516"/>
                  </a:lnTo>
                  <a:lnTo>
                    <a:pt x="2561" y="492"/>
                  </a:lnTo>
                  <a:lnTo>
                    <a:pt x="2532" y="465"/>
                  </a:lnTo>
                  <a:lnTo>
                    <a:pt x="2509" y="433"/>
                  </a:lnTo>
                  <a:lnTo>
                    <a:pt x="2490" y="399"/>
                  </a:lnTo>
                  <a:lnTo>
                    <a:pt x="2476" y="362"/>
                  </a:lnTo>
                  <a:lnTo>
                    <a:pt x="2467" y="322"/>
                  </a:lnTo>
                  <a:lnTo>
                    <a:pt x="2464" y="280"/>
                  </a:lnTo>
                  <a:lnTo>
                    <a:pt x="560" y="280"/>
                  </a:lnTo>
                  <a:lnTo>
                    <a:pt x="557" y="322"/>
                  </a:lnTo>
                  <a:lnTo>
                    <a:pt x="548" y="362"/>
                  </a:lnTo>
                  <a:lnTo>
                    <a:pt x="534" y="399"/>
                  </a:lnTo>
                  <a:lnTo>
                    <a:pt x="515" y="433"/>
                  </a:lnTo>
                  <a:lnTo>
                    <a:pt x="492" y="465"/>
                  </a:lnTo>
                  <a:lnTo>
                    <a:pt x="463" y="492"/>
                  </a:lnTo>
                  <a:lnTo>
                    <a:pt x="433" y="516"/>
                  </a:lnTo>
                  <a:lnTo>
                    <a:pt x="398" y="535"/>
                  </a:lnTo>
                  <a:lnTo>
                    <a:pt x="360" y="549"/>
                  </a:lnTo>
                  <a:lnTo>
                    <a:pt x="322" y="558"/>
                  </a:lnTo>
                  <a:lnTo>
                    <a:pt x="280" y="562"/>
                  </a:lnTo>
                  <a:lnTo>
                    <a:pt x="280" y="1458"/>
                  </a:lnTo>
                  <a:lnTo>
                    <a:pt x="322" y="1460"/>
                  </a:lnTo>
                  <a:lnTo>
                    <a:pt x="360" y="1469"/>
                  </a:lnTo>
                  <a:lnTo>
                    <a:pt x="398" y="1483"/>
                  </a:lnTo>
                  <a:lnTo>
                    <a:pt x="433" y="1502"/>
                  </a:lnTo>
                  <a:lnTo>
                    <a:pt x="463" y="1526"/>
                  </a:lnTo>
                  <a:lnTo>
                    <a:pt x="492" y="1553"/>
                  </a:lnTo>
                  <a:lnTo>
                    <a:pt x="515" y="1585"/>
                  </a:lnTo>
                  <a:lnTo>
                    <a:pt x="534" y="1619"/>
                  </a:lnTo>
                  <a:lnTo>
                    <a:pt x="548" y="1656"/>
                  </a:lnTo>
                  <a:lnTo>
                    <a:pt x="557" y="1696"/>
                  </a:lnTo>
                  <a:lnTo>
                    <a:pt x="560" y="1738"/>
                  </a:lnTo>
                  <a:lnTo>
                    <a:pt x="2101" y="1738"/>
                  </a:lnTo>
                  <a:lnTo>
                    <a:pt x="2122" y="1740"/>
                  </a:lnTo>
                  <a:lnTo>
                    <a:pt x="2142" y="1749"/>
                  </a:lnTo>
                  <a:lnTo>
                    <a:pt x="2160" y="1762"/>
                  </a:lnTo>
                  <a:lnTo>
                    <a:pt x="2173" y="1778"/>
                  </a:lnTo>
                  <a:lnTo>
                    <a:pt x="2181" y="1799"/>
                  </a:lnTo>
                  <a:lnTo>
                    <a:pt x="2184" y="1821"/>
                  </a:lnTo>
                  <a:lnTo>
                    <a:pt x="2184" y="1933"/>
                  </a:lnTo>
                  <a:lnTo>
                    <a:pt x="2181" y="1955"/>
                  </a:lnTo>
                  <a:lnTo>
                    <a:pt x="2173" y="1976"/>
                  </a:lnTo>
                  <a:lnTo>
                    <a:pt x="2160" y="1992"/>
                  </a:lnTo>
                  <a:lnTo>
                    <a:pt x="2142" y="2005"/>
                  </a:lnTo>
                  <a:lnTo>
                    <a:pt x="2122" y="2014"/>
                  </a:lnTo>
                  <a:lnTo>
                    <a:pt x="2101" y="2018"/>
                  </a:lnTo>
                  <a:lnTo>
                    <a:pt x="168" y="2018"/>
                  </a:lnTo>
                  <a:lnTo>
                    <a:pt x="137" y="2014"/>
                  </a:lnTo>
                  <a:lnTo>
                    <a:pt x="109" y="2006"/>
                  </a:lnTo>
                  <a:lnTo>
                    <a:pt x="83" y="1994"/>
                  </a:lnTo>
                  <a:lnTo>
                    <a:pt x="60" y="1978"/>
                  </a:lnTo>
                  <a:lnTo>
                    <a:pt x="40" y="1957"/>
                  </a:lnTo>
                  <a:lnTo>
                    <a:pt x="23" y="1934"/>
                  </a:lnTo>
                  <a:lnTo>
                    <a:pt x="10" y="1908"/>
                  </a:lnTo>
                  <a:lnTo>
                    <a:pt x="3" y="1879"/>
                  </a:lnTo>
                  <a:lnTo>
                    <a:pt x="0" y="1850"/>
                  </a:lnTo>
                  <a:lnTo>
                    <a:pt x="0" y="170"/>
                  </a:lnTo>
                  <a:lnTo>
                    <a:pt x="3" y="139"/>
                  </a:lnTo>
                  <a:lnTo>
                    <a:pt x="10" y="110"/>
                  </a:lnTo>
                  <a:lnTo>
                    <a:pt x="23" y="84"/>
                  </a:lnTo>
                  <a:lnTo>
                    <a:pt x="40" y="61"/>
                  </a:lnTo>
                  <a:lnTo>
                    <a:pt x="60" y="40"/>
                  </a:lnTo>
                  <a:lnTo>
                    <a:pt x="83" y="24"/>
                  </a:lnTo>
                  <a:lnTo>
                    <a:pt x="109" y="12"/>
                  </a:lnTo>
                  <a:lnTo>
                    <a:pt x="137" y="4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3" name="Freeform 27">
              <a:extLst>
                <a:ext uri="{FF2B5EF4-FFF2-40B4-BE49-F238E27FC236}">
                  <a16:creationId xmlns:a16="http://schemas.microsoft.com/office/drawing/2014/main" id="{E56DF846-F6C6-4E3B-962E-877056428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81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4" name="Freeform 28">
              <a:extLst>
                <a:ext uri="{FF2B5EF4-FFF2-40B4-BE49-F238E27FC236}">
                  <a16:creationId xmlns:a16="http://schemas.microsoft.com/office/drawing/2014/main" id="{B3101AD6-BA1A-4ECD-BA14-84F34CF69F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17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5" name="Freeform 29">
              <a:extLst>
                <a:ext uri="{FF2B5EF4-FFF2-40B4-BE49-F238E27FC236}">
                  <a16:creationId xmlns:a16="http://schemas.microsoft.com/office/drawing/2014/main" id="{56471F03-93A4-452E-93C3-B0178511C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253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110" name="Rectángulo 109">
            <a:extLst>
              <a:ext uri="{FF2B5EF4-FFF2-40B4-BE49-F238E27FC236}">
                <a16:creationId xmlns:a16="http://schemas.microsoft.com/office/drawing/2014/main" id="{1EA23686-5A32-42AD-9C16-4ADB4F2649C7}"/>
              </a:ext>
            </a:extLst>
          </p:cNvPr>
          <p:cNvSpPr/>
          <p:nvPr/>
        </p:nvSpPr>
        <p:spPr>
          <a:xfrm>
            <a:off x="8452785" y="6018016"/>
            <a:ext cx="24914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513,5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ingreso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grpSp>
        <p:nvGrpSpPr>
          <p:cNvPr id="111" name="Group 22">
            <a:extLst>
              <a:ext uri="{FF2B5EF4-FFF2-40B4-BE49-F238E27FC236}">
                <a16:creationId xmlns:a16="http://schemas.microsoft.com/office/drawing/2014/main" id="{484BF32C-CE2A-4595-9D65-79AE6D3AB68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137972" y="6139458"/>
            <a:ext cx="294290" cy="201098"/>
            <a:chOff x="2699" y="1093"/>
            <a:chExt cx="480" cy="328"/>
          </a:xfrm>
          <a:solidFill>
            <a:schemeClr val="accent5"/>
          </a:solidFill>
        </p:grpSpPr>
        <p:sp>
          <p:nvSpPr>
            <p:cNvPr id="112" name="Freeform 24">
              <a:extLst>
                <a:ext uri="{FF2B5EF4-FFF2-40B4-BE49-F238E27FC236}">
                  <a16:creationId xmlns:a16="http://schemas.microsoft.com/office/drawing/2014/main" id="{4A88DD46-92D0-4A76-9DBC-A029651FCC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1" y="1161"/>
              <a:ext cx="152" cy="152"/>
            </a:xfrm>
            <a:custGeom>
              <a:avLst/>
              <a:gdLst>
                <a:gd name="T0" fmla="*/ 495 w 1064"/>
                <a:gd name="T1" fmla="*/ 283 h 1064"/>
                <a:gd name="T2" fmla="*/ 426 w 1064"/>
                <a:gd name="T3" fmla="*/ 303 h 1064"/>
                <a:gd name="T4" fmla="*/ 367 w 1064"/>
                <a:gd name="T5" fmla="*/ 342 h 1064"/>
                <a:gd name="T6" fmla="*/ 321 w 1064"/>
                <a:gd name="T7" fmla="*/ 395 h 1064"/>
                <a:gd name="T8" fmla="*/ 290 w 1064"/>
                <a:gd name="T9" fmla="*/ 459 h 1064"/>
                <a:gd name="T10" fmla="*/ 280 w 1064"/>
                <a:gd name="T11" fmla="*/ 533 h 1064"/>
                <a:gd name="T12" fmla="*/ 290 w 1064"/>
                <a:gd name="T13" fmla="*/ 605 h 1064"/>
                <a:gd name="T14" fmla="*/ 321 w 1064"/>
                <a:gd name="T15" fmla="*/ 669 h 1064"/>
                <a:gd name="T16" fmla="*/ 367 w 1064"/>
                <a:gd name="T17" fmla="*/ 722 h 1064"/>
                <a:gd name="T18" fmla="*/ 426 w 1064"/>
                <a:gd name="T19" fmla="*/ 761 h 1064"/>
                <a:gd name="T20" fmla="*/ 495 w 1064"/>
                <a:gd name="T21" fmla="*/ 781 h 1064"/>
                <a:gd name="T22" fmla="*/ 569 w 1064"/>
                <a:gd name="T23" fmla="*/ 781 h 1064"/>
                <a:gd name="T24" fmla="*/ 638 w 1064"/>
                <a:gd name="T25" fmla="*/ 761 h 1064"/>
                <a:gd name="T26" fmla="*/ 697 w 1064"/>
                <a:gd name="T27" fmla="*/ 722 h 1064"/>
                <a:gd name="T28" fmla="*/ 743 w 1064"/>
                <a:gd name="T29" fmla="*/ 669 h 1064"/>
                <a:gd name="T30" fmla="*/ 774 w 1064"/>
                <a:gd name="T31" fmla="*/ 605 h 1064"/>
                <a:gd name="T32" fmla="*/ 784 w 1064"/>
                <a:gd name="T33" fmla="*/ 533 h 1064"/>
                <a:gd name="T34" fmla="*/ 774 w 1064"/>
                <a:gd name="T35" fmla="*/ 459 h 1064"/>
                <a:gd name="T36" fmla="*/ 743 w 1064"/>
                <a:gd name="T37" fmla="*/ 395 h 1064"/>
                <a:gd name="T38" fmla="*/ 697 w 1064"/>
                <a:gd name="T39" fmla="*/ 342 h 1064"/>
                <a:gd name="T40" fmla="*/ 638 w 1064"/>
                <a:gd name="T41" fmla="*/ 303 h 1064"/>
                <a:gd name="T42" fmla="*/ 569 w 1064"/>
                <a:gd name="T43" fmla="*/ 283 h 1064"/>
                <a:gd name="T44" fmla="*/ 533 w 1064"/>
                <a:gd name="T45" fmla="*/ 0 h 1064"/>
                <a:gd name="T46" fmla="*/ 646 w 1064"/>
                <a:gd name="T47" fmla="*/ 12 h 1064"/>
                <a:gd name="T48" fmla="*/ 751 w 1064"/>
                <a:gd name="T49" fmla="*/ 48 h 1064"/>
                <a:gd name="T50" fmla="*/ 846 w 1064"/>
                <a:gd name="T51" fmla="*/ 103 h 1064"/>
                <a:gd name="T52" fmla="*/ 927 w 1064"/>
                <a:gd name="T53" fmla="*/ 176 h 1064"/>
                <a:gd name="T54" fmla="*/ 992 w 1064"/>
                <a:gd name="T55" fmla="*/ 264 h 1064"/>
                <a:gd name="T56" fmla="*/ 1037 w 1064"/>
                <a:gd name="T57" fmla="*/ 365 h 1064"/>
                <a:gd name="T58" fmla="*/ 1061 w 1064"/>
                <a:gd name="T59" fmla="*/ 474 h 1064"/>
                <a:gd name="T60" fmla="*/ 1061 w 1064"/>
                <a:gd name="T61" fmla="*/ 590 h 1064"/>
                <a:gd name="T62" fmla="*/ 1037 w 1064"/>
                <a:gd name="T63" fmla="*/ 699 h 1064"/>
                <a:gd name="T64" fmla="*/ 992 w 1064"/>
                <a:gd name="T65" fmla="*/ 800 h 1064"/>
                <a:gd name="T66" fmla="*/ 927 w 1064"/>
                <a:gd name="T67" fmla="*/ 888 h 1064"/>
                <a:gd name="T68" fmla="*/ 846 w 1064"/>
                <a:gd name="T69" fmla="*/ 961 h 1064"/>
                <a:gd name="T70" fmla="*/ 751 w 1064"/>
                <a:gd name="T71" fmla="*/ 1016 h 1064"/>
                <a:gd name="T72" fmla="*/ 646 w 1064"/>
                <a:gd name="T73" fmla="*/ 1052 h 1064"/>
                <a:gd name="T74" fmla="*/ 533 w 1064"/>
                <a:gd name="T75" fmla="*/ 1064 h 1064"/>
                <a:gd name="T76" fmla="*/ 418 w 1064"/>
                <a:gd name="T77" fmla="*/ 1052 h 1064"/>
                <a:gd name="T78" fmla="*/ 313 w 1064"/>
                <a:gd name="T79" fmla="*/ 1016 h 1064"/>
                <a:gd name="T80" fmla="*/ 218 w 1064"/>
                <a:gd name="T81" fmla="*/ 961 h 1064"/>
                <a:gd name="T82" fmla="*/ 137 w 1064"/>
                <a:gd name="T83" fmla="*/ 888 h 1064"/>
                <a:gd name="T84" fmla="*/ 72 w 1064"/>
                <a:gd name="T85" fmla="*/ 800 h 1064"/>
                <a:gd name="T86" fmla="*/ 27 w 1064"/>
                <a:gd name="T87" fmla="*/ 699 h 1064"/>
                <a:gd name="T88" fmla="*/ 3 w 1064"/>
                <a:gd name="T89" fmla="*/ 590 h 1064"/>
                <a:gd name="T90" fmla="*/ 3 w 1064"/>
                <a:gd name="T91" fmla="*/ 474 h 1064"/>
                <a:gd name="T92" fmla="*/ 27 w 1064"/>
                <a:gd name="T93" fmla="*/ 365 h 1064"/>
                <a:gd name="T94" fmla="*/ 72 w 1064"/>
                <a:gd name="T95" fmla="*/ 264 h 1064"/>
                <a:gd name="T96" fmla="*/ 137 w 1064"/>
                <a:gd name="T97" fmla="*/ 176 h 1064"/>
                <a:gd name="T98" fmla="*/ 218 w 1064"/>
                <a:gd name="T99" fmla="*/ 103 h 1064"/>
                <a:gd name="T100" fmla="*/ 313 w 1064"/>
                <a:gd name="T101" fmla="*/ 48 h 1064"/>
                <a:gd name="T102" fmla="*/ 418 w 1064"/>
                <a:gd name="T103" fmla="*/ 12 h 1064"/>
                <a:gd name="T104" fmla="*/ 533 w 1064"/>
                <a:gd name="T105" fmla="*/ 0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64" h="1064">
                  <a:moveTo>
                    <a:pt x="533" y="280"/>
                  </a:moveTo>
                  <a:lnTo>
                    <a:pt x="495" y="283"/>
                  </a:lnTo>
                  <a:lnTo>
                    <a:pt x="459" y="290"/>
                  </a:lnTo>
                  <a:lnTo>
                    <a:pt x="426" y="303"/>
                  </a:lnTo>
                  <a:lnTo>
                    <a:pt x="395" y="321"/>
                  </a:lnTo>
                  <a:lnTo>
                    <a:pt x="367" y="342"/>
                  </a:lnTo>
                  <a:lnTo>
                    <a:pt x="342" y="367"/>
                  </a:lnTo>
                  <a:lnTo>
                    <a:pt x="321" y="395"/>
                  </a:lnTo>
                  <a:lnTo>
                    <a:pt x="303" y="426"/>
                  </a:lnTo>
                  <a:lnTo>
                    <a:pt x="290" y="459"/>
                  </a:lnTo>
                  <a:lnTo>
                    <a:pt x="283" y="495"/>
                  </a:lnTo>
                  <a:lnTo>
                    <a:pt x="280" y="533"/>
                  </a:lnTo>
                  <a:lnTo>
                    <a:pt x="283" y="569"/>
                  </a:lnTo>
                  <a:lnTo>
                    <a:pt x="290" y="605"/>
                  </a:lnTo>
                  <a:lnTo>
                    <a:pt x="303" y="638"/>
                  </a:lnTo>
                  <a:lnTo>
                    <a:pt x="321" y="669"/>
                  </a:lnTo>
                  <a:lnTo>
                    <a:pt x="342" y="697"/>
                  </a:lnTo>
                  <a:lnTo>
                    <a:pt x="367" y="722"/>
                  </a:lnTo>
                  <a:lnTo>
                    <a:pt x="395" y="743"/>
                  </a:lnTo>
                  <a:lnTo>
                    <a:pt x="426" y="761"/>
                  </a:lnTo>
                  <a:lnTo>
                    <a:pt x="459" y="774"/>
                  </a:lnTo>
                  <a:lnTo>
                    <a:pt x="495" y="781"/>
                  </a:lnTo>
                  <a:lnTo>
                    <a:pt x="533" y="784"/>
                  </a:lnTo>
                  <a:lnTo>
                    <a:pt x="569" y="781"/>
                  </a:lnTo>
                  <a:lnTo>
                    <a:pt x="605" y="774"/>
                  </a:lnTo>
                  <a:lnTo>
                    <a:pt x="638" y="761"/>
                  </a:lnTo>
                  <a:lnTo>
                    <a:pt x="669" y="743"/>
                  </a:lnTo>
                  <a:lnTo>
                    <a:pt x="697" y="722"/>
                  </a:lnTo>
                  <a:lnTo>
                    <a:pt x="722" y="697"/>
                  </a:lnTo>
                  <a:lnTo>
                    <a:pt x="743" y="669"/>
                  </a:lnTo>
                  <a:lnTo>
                    <a:pt x="761" y="638"/>
                  </a:lnTo>
                  <a:lnTo>
                    <a:pt x="774" y="605"/>
                  </a:lnTo>
                  <a:lnTo>
                    <a:pt x="781" y="569"/>
                  </a:lnTo>
                  <a:lnTo>
                    <a:pt x="784" y="533"/>
                  </a:lnTo>
                  <a:lnTo>
                    <a:pt x="781" y="495"/>
                  </a:lnTo>
                  <a:lnTo>
                    <a:pt x="774" y="459"/>
                  </a:lnTo>
                  <a:lnTo>
                    <a:pt x="761" y="426"/>
                  </a:lnTo>
                  <a:lnTo>
                    <a:pt x="743" y="395"/>
                  </a:lnTo>
                  <a:lnTo>
                    <a:pt x="722" y="367"/>
                  </a:lnTo>
                  <a:lnTo>
                    <a:pt x="697" y="342"/>
                  </a:lnTo>
                  <a:lnTo>
                    <a:pt x="669" y="321"/>
                  </a:lnTo>
                  <a:lnTo>
                    <a:pt x="638" y="303"/>
                  </a:lnTo>
                  <a:lnTo>
                    <a:pt x="605" y="290"/>
                  </a:lnTo>
                  <a:lnTo>
                    <a:pt x="569" y="283"/>
                  </a:lnTo>
                  <a:lnTo>
                    <a:pt x="533" y="280"/>
                  </a:lnTo>
                  <a:close/>
                  <a:moveTo>
                    <a:pt x="533" y="0"/>
                  </a:moveTo>
                  <a:lnTo>
                    <a:pt x="590" y="3"/>
                  </a:lnTo>
                  <a:lnTo>
                    <a:pt x="646" y="12"/>
                  </a:lnTo>
                  <a:lnTo>
                    <a:pt x="699" y="27"/>
                  </a:lnTo>
                  <a:lnTo>
                    <a:pt x="751" y="48"/>
                  </a:lnTo>
                  <a:lnTo>
                    <a:pt x="800" y="72"/>
                  </a:lnTo>
                  <a:lnTo>
                    <a:pt x="846" y="103"/>
                  </a:lnTo>
                  <a:lnTo>
                    <a:pt x="888" y="137"/>
                  </a:lnTo>
                  <a:lnTo>
                    <a:pt x="927" y="176"/>
                  </a:lnTo>
                  <a:lnTo>
                    <a:pt x="961" y="218"/>
                  </a:lnTo>
                  <a:lnTo>
                    <a:pt x="992" y="264"/>
                  </a:lnTo>
                  <a:lnTo>
                    <a:pt x="1016" y="313"/>
                  </a:lnTo>
                  <a:lnTo>
                    <a:pt x="1037" y="365"/>
                  </a:lnTo>
                  <a:lnTo>
                    <a:pt x="1052" y="418"/>
                  </a:lnTo>
                  <a:lnTo>
                    <a:pt x="1061" y="474"/>
                  </a:lnTo>
                  <a:lnTo>
                    <a:pt x="1064" y="533"/>
                  </a:lnTo>
                  <a:lnTo>
                    <a:pt x="1061" y="590"/>
                  </a:lnTo>
                  <a:lnTo>
                    <a:pt x="1052" y="646"/>
                  </a:lnTo>
                  <a:lnTo>
                    <a:pt x="1037" y="699"/>
                  </a:lnTo>
                  <a:lnTo>
                    <a:pt x="1016" y="751"/>
                  </a:lnTo>
                  <a:lnTo>
                    <a:pt x="992" y="800"/>
                  </a:lnTo>
                  <a:lnTo>
                    <a:pt x="961" y="846"/>
                  </a:lnTo>
                  <a:lnTo>
                    <a:pt x="927" y="888"/>
                  </a:lnTo>
                  <a:lnTo>
                    <a:pt x="888" y="927"/>
                  </a:lnTo>
                  <a:lnTo>
                    <a:pt x="846" y="961"/>
                  </a:lnTo>
                  <a:lnTo>
                    <a:pt x="800" y="992"/>
                  </a:lnTo>
                  <a:lnTo>
                    <a:pt x="751" y="1016"/>
                  </a:lnTo>
                  <a:lnTo>
                    <a:pt x="699" y="1037"/>
                  </a:lnTo>
                  <a:lnTo>
                    <a:pt x="646" y="1052"/>
                  </a:lnTo>
                  <a:lnTo>
                    <a:pt x="590" y="1061"/>
                  </a:lnTo>
                  <a:lnTo>
                    <a:pt x="533" y="1064"/>
                  </a:lnTo>
                  <a:lnTo>
                    <a:pt x="474" y="1061"/>
                  </a:lnTo>
                  <a:lnTo>
                    <a:pt x="418" y="1052"/>
                  </a:lnTo>
                  <a:lnTo>
                    <a:pt x="365" y="1037"/>
                  </a:lnTo>
                  <a:lnTo>
                    <a:pt x="313" y="1016"/>
                  </a:lnTo>
                  <a:lnTo>
                    <a:pt x="264" y="992"/>
                  </a:lnTo>
                  <a:lnTo>
                    <a:pt x="218" y="961"/>
                  </a:lnTo>
                  <a:lnTo>
                    <a:pt x="176" y="927"/>
                  </a:lnTo>
                  <a:lnTo>
                    <a:pt x="137" y="888"/>
                  </a:lnTo>
                  <a:lnTo>
                    <a:pt x="103" y="846"/>
                  </a:lnTo>
                  <a:lnTo>
                    <a:pt x="72" y="800"/>
                  </a:lnTo>
                  <a:lnTo>
                    <a:pt x="48" y="751"/>
                  </a:lnTo>
                  <a:lnTo>
                    <a:pt x="27" y="699"/>
                  </a:lnTo>
                  <a:lnTo>
                    <a:pt x="12" y="646"/>
                  </a:lnTo>
                  <a:lnTo>
                    <a:pt x="3" y="590"/>
                  </a:lnTo>
                  <a:lnTo>
                    <a:pt x="0" y="533"/>
                  </a:lnTo>
                  <a:lnTo>
                    <a:pt x="3" y="474"/>
                  </a:lnTo>
                  <a:lnTo>
                    <a:pt x="12" y="418"/>
                  </a:lnTo>
                  <a:lnTo>
                    <a:pt x="27" y="365"/>
                  </a:lnTo>
                  <a:lnTo>
                    <a:pt x="48" y="313"/>
                  </a:lnTo>
                  <a:lnTo>
                    <a:pt x="72" y="264"/>
                  </a:lnTo>
                  <a:lnTo>
                    <a:pt x="103" y="218"/>
                  </a:lnTo>
                  <a:lnTo>
                    <a:pt x="137" y="176"/>
                  </a:lnTo>
                  <a:lnTo>
                    <a:pt x="176" y="137"/>
                  </a:lnTo>
                  <a:lnTo>
                    <a:pt x="218" y="103"/>
                  </a:lnTo>
                  <a:lnTo>
                    <a:pt x="264" y="72"/>
                  </a:lnTo>
                  <a:lnTo>
                    <a:pt x="313" y="48"/>
                  </a:lnTo>
                  <a:lnTo>
                    <a:pt x="365" y="27"/>
                  </a:lnTo>
                  <a:lnTo>
                    <a:pt x="418" y="12"/>
                  </a:lnTo>
                  <a:lnTo>
                    <a:pt x="474" y="3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3" name="Freeform 25">
              <a:extLst>
                <a:ext uri="{FF2B5EF4-FFF2-40B4-BE49-F238E27FC236}">
                  <a16:creationId xmlns:a16="http://schemas.microsoft.com/office/drawing/2014/main" id="{4A2F6A15-55CA-4B71-BE6E-5E653E7BB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" y="1213"/>
              <a:ext cx="56" cy="56"/>
            </a:xfrm>
            <a:custGeom>
              <a:avLst/>
              <a:gdLst>
                <a:gd name="T0" fmla="*/ 197 w 392"/>
                <a:gd name="T1" fmla="*/ 0 h 392"/>
                <a:gd name="T2" fmla="*/ 231 w 392"/>
                <a:gd name="T3" fmla="*/ 3 h 392"/>
                <a:gd name="T4" fmla="*/ 265 w 392"/>
                <a:gd name="T5" fmla="*/ 12 h 392"/>
                <a:gd name="T6" fmla="*/ 295 w 392"/>
                <a:gd name="T7" fmla="*/ 26 h 392"/>
                <a:gd name="T8" fmla="*/ 323 w 392"/>
                <a:gd name="T9" fmla="*/ 45 h 392"/>
                <a:gd name="T10" fmla="*/ 346 w 392"/>
                <a:gd name="T11" fmla="*/ 69 h 392"/>
                <a:gd name="T12" fmla="*/ 366 w 392"/>
                <a:gd name="T13" fmla="*/ 96 h 392"/>
                <a:gd name="T14" fmla="*/ 380 w 392"/>
                <a:gd name="T15" fmla="*/ 127 h 392"/>
                <a:gd name="T16" fmla="*/ 389 w 392"/>
                <a:gd name="T17" fmla="*/ 159 h 392"/>
                <a:gd name="T18" fmla="*/ 392 w 392"/>
                <a:gd name="T19" fmla="*/ 195 h 392"/>
                <a:gd name="T20" fmla="*/ 389 w 392"/>
                <a:gd name="T21" fmla="*/ 231 h 392"/>
                <a:gd name="T22" fmla="*/ 380 w 392"/>
                <a:gd name="T23" fmla="*/ 263 h 392"/>
                <a:gd name="T24" fmla="*/ 366 w 392"/>
                <a:gd name="T25" fmla="*/ 294 h 392"/>
                <a:gd name="T26" fmla="*/ 346 w 392"/>
                <a:gd name="T27" fmla="*/ 321 h 392"/>
                <a:gd name="T28" fmla="*/ 323 w 392"/>
                <a:gd name="T29" fmla="*/ 345 h 392"/>
                <a:gd name="T30" fmla="*/ 295 w 392"/>
                <a:gd name="T31" fmla="*/ 364 h 392"/>
                <a:gd name="T32" fmla="*/ 265 w 392"/>
                <a:gd name="T33" fmla="*/ 378 h 392"/>
                <a:gd name="T34" fmla="*/ 231 w 392"/>
                <a:gd name="T35" fmla="*/ 387 h 392"/>
                <a:gd name="T36" fmla="*/ 197 w 392"/>
                <a:gd name="T37" fmla="*/ 392 h 392"/>
                <a:gd name="T38" fmla="*/ 161 w 392"/>
                <a:gd name="T39" fmla="*/ 387 h 392"/>
                <a:gd name="T40" fmla="*/ 127 w 392"/>
                <a:gd name="T41" fmla="*/ 378 h 392"/>
                <a:gd name="T42" fmla="*/ 97 w 392"/>
                <a:gd name="T43" fmla="*/ 364 h 392"/>
                <a:gd name="T44" fmla="*/ 69 w 392"/>
                <a:gd name="T45" fmla="*/ 345 h 392"/>
                <a:gd name="T46" fmla="*/ 46 w 392"/>
                <a:gd name="T47" fmla="*/ 321 h 392"/>
                <a:gd name="T48" fmla="*/ 26 w 392"/>
                <a:gd name="T49" fmla="*/ 294 h 392"/>
                <a:gd name="T50" fmla="*/ 12 w 392"/>
                <a:gd name="T51" fmla="*/ 263 h 392"/>
                <a:gd name="T52" fmla="*/ 3 w 392"/>
                <a:gd name="T53" fmla="*/ 231 h 392"/>
                <a:gd name="T54" fmla="*/ 0 w 392"/>
                <a:gd name="T55" fmla="*/ 195 h 392"/>
                <a:gd name="T56" fmla="*/ 3 w 392"/>
                <a:gd name="T57" fmla="*/ 159 h 392"/>
                <a:gd name="T58" fmla="*/ 12 w 392"/>
                <a:gd name="T59" fmla="*/ 127 h 392"/>
                <a:gd name="T60" fmla="*/ 26 w 392"/>
                <a:gd name="T61" fmla="*/ 96 h 392"/>
                <a:gd name="T62" fmla="*/ 46 w 392"/>
                <a:gd name="T63" fmla="*/ 69 h 392"/>
                <a:gd name="T64" fmla="*/ 69 w 392"/>
                <a:gd name="T65" fmla="*/ 45 h 392"/>
                <a:gd name="T66" fmla="*/ 97 w 392"/>
                <a:gd name="T67" fmla="*/ 26 h 392"/>
                <a:gd name="T68" fmla="*/ 127 w 392"/>
                <a:gd name="T69" fmla="*/ 12 h 392"/>
                <a:gd name="T70" fmla="*/ 161 w 392"/>
                <a:gd name="T71" fmla="*/ 3 h 392"/>
                <a:gd name="T72" fmla="*/ 197 w 392"/>
                <a:gd name="T73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2" h="392">
                  <a:moveTo>
                    <a:pt x="197" y="0"/>
                  </a:moveTo>
                  <a:lnTo>
                    <a:pt x="231" y="3"/>
                  </a:lnTo>
                  <a:lnTo>
                    <a:pt x="265" y="12"/>
                  </a:lnTo>
                  <a:lnTo>
                    <a:pt x="295" y="26"/>
                  </a:lnTo>
                  <a:lnTo>
                    <a:pt x="323" y="45"/>
                  </a:lnTo>
                  <a:lnTo>
                    <a:pt x="346" y="69"/>
                  </a:lnTo>
                  <a:lnTo>
                    <a:pt x="366" y="96"/>
                  </a:lnTo>
                  <a:lnTo>
                    <a:pt x="380" y="127"/>
                  </a:lnTo>
                  <a:lnTo>
                    <a:pt x="389" y="159"/>
                  </a:lnTo>
                  <a:lnTo>
                    <a:pt x="392" y="195"/>
                  </a:lnTo>
                  <a:lnTo>
                    <a:pt x="389" y="231"/>
                  </a:lnTo>
                  <a:lnTo>
                    <a:pt x="380" y="263"/>
                  </a:lnTo>
                  <a:lnTo>
                    <a:pt x="366" y="294"/>
                  </a:lnTo>
                  <a:lnTo>
                    <a:pt x="346" y="321"/>
                  </a:lnTo>
                  <a:lnTo>
                    <a:pt x="323" y="345"/>
                  </a:lnTo>
                  <a:lnTo>
                    <a:pt x="295" y="364"/>
                  </a:lnTo>
                  <a:lnTo>
                    <a:pt x="265" y="378"/>
                  </a:lnTo>
                  <a:lnTo>
                    <a:pt x="231" y="387"/>
                  </a:lnTo>
                  <a:lnTo>
                    <a:pt x="197" y="392"/>
                  </a:lnTo>
                  <a:lnTo>
                    <a:pt x="161" y="387"/>
                  </a:lnTo>
                  <a:lnTo>
                    <a:pt x="127" y="378"/>
                  </a:lnTo>
                  <a:lnTo>
                    <a:pt x="97" y="364"/>
                  </a:lnTo>
                  <a:lnTo>
                    <a:pt x="69" y="345"/>
                  </a:lnTo>
                  <a:lnTo>
                    <a:pt x="46" y="321"/>
                  </a:lnTo>
                  <a:lnTo>
                    <a:pt x="26" y="294"/>
                  </a:lnTo>
                  <a:lnTo>
                    <a:pt x="12" y="263"/>
                  </a:lnTo>
                  <a:lnTo>
                    <a:pt x="3" y="231"/>
                  </a:lnTo>
                  <a:lnTo>
                    <a:pt x="0" y="195"/>
                  </a:lnTo>
                  <a:lnTo>
                    <a:pt x="3" y="159"/>
                  </a:lnTo>
                  <a:lnTo>
                    <a:pt x="12" y="127"/>
                  </a:lnTo>
                  <a:lnTo>
                    <a:pt x="26" y="96"/>
                  </a:lnTo>
                  <a:lnTo>
                    <a:pt x="46" y="69"/>
                  </a:lnTo>
                  <a:lnTo>
                    <a:pt x="69" y="45"/>
                  </a:lnTo>
                  <a:lnTo>
                    <a:pt x="97" y="26"/>
                  </a:lnTo>
                  <a:lnTo>
                    <a:pt x="127" y="12"/>
                  </a:lnTo>
                  <a:lnTo>
                    <a:pt x="161" y="3"/>
                  </a:lnTo>
                  <a:lnTo>
                    <a:pt x="1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4" name="Freeform 26">
              <a:extLst>
                <a:ext uri="{FF2B5EF4-FFF2-40B4-BE49-F238E27FC236}">
                  <a16:creationId xmlns:a16="http://schemas.microsoft.com/office/drawing/2014/main" id="{D50CA9DE-7124-46D5-A529-7D09CD5453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9" y="1093"/>
              <a:ext cx="432" cy="288"/>
            </a:xfrm>
            <a:custGeom>
              <a:avLst/>
              <a:gdLst>
                <a:gd name="T0" fmla="*/ 2856 w 3024"/>
                <a:gd name="T1" fmla="*/ 0 h 2018"/>
                <a:gd name="T2" fmla="*/ 2915 w 3024"/>
                <a:gd name="T3" fmla="*/ 12 h 2018"/>
                <a:gd name="T4" fmla="*/ 2964 w 3024"/>
                <a:gd name="T5" fmla="*/ 40 h 2018"/>
                <a:gd name="T6" fmla="*/ 3001 w 3024"/>
                <a:gd name="T7" fmla="*/ 84 h 2018"/>
                <a:gd name="T8" fmla="*/ 3021 w 3024"/>
                <a:gd name="T9" fmla="*/ 139 h 2018"/>
                <a:gd name="T10" fmla="*/ 3024 w 3024"/>
                <a:gd name="T11" fmla="*/ 869 h 2018"/>
                <a:gd name="T12" fmla="*/ 3013 w 3024"/>
                <a:gd name="T13" fmla="*/ 912 h 2018"/>
                <a:gd name="T14" fmla="*/ 2982 w 3024"/>
                <a:gd name="T15" fmla="*/ 941 h 2018"/>
                <a:gd name="T16" fmla="*/ 2941 w 3024"/>
                <a:gd name="T17" fmla="*/ 954 h 2018"/>
                <a:gd name="T18" fmla="*/ 2806 w 3024"/>
                <a:gd name="T19" fmla="*/ 950 h 2018"/>
                <a:gd name="T20" fmla="*/ 2768 w 3024"/>
                <a:gd name="T21" fmla="*/ 928 h 2018"/>
                <a:gd name="T22" fmla="*/ 2747 w 3024"/>
                <a:gd name="T23" fmla="*/ 891 h 2018"/>
                <a:gd name="T24" fmla="*/ 2744 w 3024"/>
                <a:gd name="T25" fmla="*/ 562 h 2018"/>
                <a:gd name="T26" fmla="*/ 2664 w 3024"/>
                <a:gd name="T27" fmla="*/ 549 h 2018"/>
                <a:gd name="T28" fmla="*/ 2591 w 3024"/>
                <a:gd name="T29" fmla="*/ 516 h 2018"/>
                <a:gd name="T30" fmla="*/ 2532 w 3024"/>
                <a:gd name="T31" fmla="*/ 465 h 2018"/>
                <a:gd name="T32" fmla="*/ 2490 w 3024"/>
                <a:gd name="T33" fmla="*/ 399 h 2018"/>
                <a:gd name="T34" fmla="*/ 2467 w 3024"/>
                <a:gd name="T35" fmla="*/ 322 h 2018"/>
                <a:gd name="T36" fmla="*/ 560 w 3024"/>
                <a:gd name="T37" fmla="*/ 280 h 2018"/>
                <a:gd name="T38" fmla="*/ 548 w 3024"/>
                <a:gd name="T39" fmla="*/ 362 h 2018"/>
                <a:gd name="T40" fmla="*/ 515 w 3024"/>
                <a:gd name="T41" fmla="*/ 433 h 2018"/>
                <a:gd name="T42" fmla="*/ 463 w 3024"/>
                <a:gd name="T43" fmla="*/ 492 h 2018"/>
                <a:gd name="T44" fmla="*/ 398 w 3024"/>
                <a:gd name="T45" fmla="*/ 535 h 2018"/>
                <a:gd name="T46" fmla="*/ 322 w 3024"/>
                <a:gd name="T47" fmla="*/ 558 h 2018"/>
                <a:gd name="T48" fmla="*/ 280 w 3024"/>
                <a:gd name="T49" fmla="*/ 1458 h 2018"/>
                <a:gd name="T50" fmla="*/ 360 w 3024"/>
                <a:gd name="T51" fmla="*/ 1469 h 2018"/>
                <a:gd name="T52" fmla="*/ 433 w 3024"/>
                <a:gd name="T53" fmla="*/ 1502 h 2018"/>
                <a:gd name="T54" fmla="*/ 492 w 3024"/>
                <a:gd name="T55" fmla="*/ 1553 h 2018"/>
                <a:gd name="T56" fmla="*/ 534 w 3024"/>
                <a:gd name="T57" fmla="*/ 1619 h 2018"/>
                <a:gd name="T58" fmla="*/ 557 w 3024"/>
                <a:gd name="T59" fmla="*/ 1696 h 2018"/>
                <a:gd name="T60" fmla="*/ 2101 w 3024"/>
                <a:gd name="T61" fmla="*/ 1738 h 2018"/>
                <a:gd name="T62" fmla="*/ 2142 w 3024"/>
                <a:gd name="T63" fmla="*/ 1749 h 2018"/>
                <a:gd name="T64" fmla="*/ 2173 w 3024"/>
                <a:gd name="T65" fmla="*/ 1778 h 2018"/>
                <a:gd name="T66" fmla="*/ 2184 w 3024"/>
                <a:gd name="T67" fmla="*/ 1821 h 2018"/>
                <a:gd name="T68" fmla="*/ 2181 w 3024"/>
                <a:gd name="T69" fmla="*/ 1955 h 2018"/>
                <a:gd name="T70" fmla="*/ 2160 w 3024"/>
                <a:gd name="T71" fmla="*/ 1992 h 2018"/>
                <a:gd name="T72" fmla="*/ 2122 w 3024"/>
                <a:gd name="T73" fmla="*/ 2014 h 2018"/>
                <a:gd name="T74" fmla="*/ 168 w 3024"/>
                <a:gd name="T75" fmla="*/ 2018 h 2018"/>
                <a:gd name="T76" fmla="*/ 109 w 3024"/>
                <a:gd name="T77" fmla="*/ 2006 h 2018"/>
                <a:gd name="T78" fmla="*/ 60 w 3024"/>
                <a:gd name="T79" fmla="*/ 1978 h 2018"/>
                <a:gd name="T80" fmla="*/ 23 w 3024"/>
                <a:gd name="T81" fmla="*/ 1934 h 2018"/>
                <a:gd name="T82" fmla="*/ 3 w 3024"/>
                <a:gd name="T83" fmla="*/ 1879 h 2018"/>
                <a:gd name="T84" fmla="*/ 0 w 3024"/>
                <a:gd name="T85" fmla="*/ 170 h 2018"/>
                <a:gd name="T86" fmla="*/ 10 w 3024"/>
                <a:gd name="T87" fmla="*/ 110 h 2018"/>
                <a:gd name="T88" fmla="*/ 40 w 3024"/>
                <a:gd name="T89" fmla="*/ 61 h 2018"/>
                <a:gd name="T90" fmla="*/ 83 w 3024"/>
                <a:gd name="T91" fmla="*/ 24 h 2018"/>
                <a:gd name="T92" fmla="*/ 137 w 3024"/>
                <a:gd name="T93" fmla="*/ 4 h 2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024" h="2018">
                  <a:moveTo>
                    <a:pt x="168" y="0"/>
                  </a:moveTo>
                  <a:lnTo>
                    <a:pt x="2856" y="0"/>
                  </a:lnTo>
                  <a:lnTo>
                    <a:pt x="2887" y="4"/>
                  </a:lnTo>
                  <a:lnTo>
                    <a:pt x="2915" y="12"/>
                  </a:lnTo>
                  <a:lnTo>
                    <a:pt x="2941" y="24"/>
                  </a:lnTo>
                  <a:lnTo>
                    <a:pt x="2964" y="40"/>
                  </a:lnTo>
                  <a:lnTo>
                    <a:pt x="2984" y="61"/>
                  </a:lnTo>
                  <a:lnTo>
                    <a:pt x="3001" y="84"/>
                  </a:lnTo>
                  <a:lnTo>
                    <a:pt x="3014" y="110"/>
                  </a:lnTo>
                  <a:lnTo>
                    <a:pt x="3021" y="139"/>
                  </a:lnTo>
                  <a:lnTo>
                    <a:pt x="3024" y="170"/>
                  </a:lnTo>
                  <a:lnTo>
                    <a:pt x="3024" y="869"/>
                  </a:lnTo>
                  <a:lnTo>
                    <a:pt x="3021" y="891"/>
                  </a:lnTo>
                  <a:lnTo>
                    <a:pt x="3013" y="912"/>
                  </a:lnTo>
                  <a:lnTo>
                    <a:pt x="3000" y="928"/>
                  </a:lnTo>
                  <a:lnTo>
                    <a:pt x="2982" y="941"/>
                  </a:lnTo>
                  <a:lnTo>
                    <a:pt x="2962" y="950"/>
                  </a:lnTo>
                  <a:lnTo>
                    <a:pt x="2941" y="954"/>
                  </a:lnTo>
                  <a:lnTo>
                    <a:pt x="2829" y="954"/>
                  </a:lnTo>
                  <a:lnTo>
                    <a:pt x="2806" y="950"/>
                  </a:lnTo>
                  <a:lnTo>
                    <a:pt x="2786" y="941"/>
                  </a:lnTo>
                  <a:lnTo>
                    <a:pt x="2768" y="928"/>
                  </a:lnTo>
                  <a:lnTo>
                    <a:pt x="2755" y="912"/>
                  </a:lnTo>
                  <a:lnTo>
                    <a:pt x="2747" y="891"/>
                  </a:lnTo>
                  <a:lnTo>
                    <a:pt x="2744" y="869"/>
                  </a:lnTo>
                  <a:lnTo>
                    <a:pt x="2744" y="562"/>
                  </a:lnTo>
                  <a:lnTo>
                    <a:pt x="2702" y="558"/>
                  </a:lnTo>
                  <a:lnTo>
                    <a:pt x="2664" y="549"/>
                  </a:lnTo>
                  <a:lnTo>
                    <a:pt x="2626" y="535"/>
                  </a:lnTo>
                  <a:lnTo>
                    <a:pt x="2591" y="516"/>
                  </a:lnTo>
                  <a:lnTo>
                    <a:pt x="2561" y="492"/>
                  </a:lnTo>
                  <a:lnTo>
                    <a:pt x="2532" y="465"/>
                  </a:lnTo>
                  <a:lnTo>
                    <a:pt x="2509" y="433"/>
                  </a:lnTo>
                  <a:lnTo>
                    <a:pt x="2490" y="399"/>
                  </a:lnTo>
                  <a:lnTo>
                    <a:pt x="2476" y="362"/>
                  </a:lnTo>
                  <a:lnTo>
                    <a:pt x="2467" y="322"/>
                  </a:lnTo>
                  <a:lnTo>
                    <a:pt x="2464" y="280"/>
                  </a:lnTo>
                  <a:lnTo>
                    <a:pt x="560" y="280"/>
                  </a:lnTo>
                  <a:lnTo>
                    <a:pt x="557" y="322"/>
                  </a:lnTo>
                  <a:lnTo>
                    <a:pt x="548" y="362"/>
                  </a:lnTo>
                  <a:lnTo>
                    <a:pt x="534" y="399"/>
                  </a:lnTo>
                  <a:lnTo>
                    <a:pt x="515" y="433"/>
                  </a:lnTo>
                  <a:lnTo>
                    <a:pt x="492" y="465"/>
                  </a:lnTo>
                  <a:lnTo>
                    <a:pt x="463" y="492"/>
                  </a:lnTo>
                  <a:lnTo>
                    <a:pt x="433" y="516"/>
                  </a:lnTo>
                  <a:lnTo>
                    <a:pt x="398" y="535"/>
                  </a:lnTo>
                  <a:lnTo>
                    <a:pt x="360" y="549"/>
                  </a:lnTo>
                  <a:lnTo>
                    <a:pt x="322" y="558"/>
                  </a:lnTo>
                  <a:lnTo>
                    <a:pt x="280" y="562"/>
                  </a:lnTo>
                  <a:lnTo>
                    <a:pt x="280" y="1458"/>
                  </a:lnTo>
                  <a:lnTo>
                    <a:pt x="322" y="1460"/>
                  </a:lnTo>
                  <a:lnTo>
                    <a:pt x="360" y="1469"/>
                  </a:lnTo>
                  <a:lnTo>
                    <a:pt x="398" y="1483"/>
                  </a:lnTo>
                  <a:lnTo>
                    <a:pt x="433" y="1502"/>
                  </a:lnTo>
                  <a:lnTo>
                    <a:pt x="463" y="1526"/>
                  </a:lnTo>
                  <a:lnTo>
                    <a:pt x="492" y="1553"/>
                  </a:lnTo>
                  <a:lnTo>
                    <a:pt x="515" y="1585"/>
                  </a:lnTo>
                  <a:lnTo>
                    <a:pt x="534" y="1619"/>
                  </a:lnTo>
                  <a:lnTo>
                    <a:pt x="548" y="1656"/>
                  </a:lnTo>
                  <a:lnTo>
                    <a:pt x="557" y="1696"/>
                  </a:lnTo>
                  <a:lnTo>
                    <a:pt x="560" y="1738"/>
                  </a:lnTo>
                  <a:lnTo>
                    <a:pt x="2101" y="1738"/>
                  </a:lnTo>
                  <a:lnTo>
                    <a:pt x="2122" y="1740"/>
                  </a:lnTo>
                  <a:lnTo>
                    <a:pt x="2142" y="1749"/>
                  </a:lnTo>
                  <a:lnTo>
                    <a:pt x="2160" y="1762"/>
                  </a:lnTo>
                  <a:lnTo>
                    <a:pt x="2173" y="1778"/>
                  </a:lnTo>
                  <a:lnTo>
                    <a:pt x="2181" y="1799"/>
                  </a:lnTo>
                  <a:lnTo>
                    <a:pt x="2184" y="1821"/>
                  </a:lnTo>
                  <a:lnTo>
                    <a:pt x="2184" y="1933"/>
                  </a:lnTo>
                  <a:lnTo>
                    <a:pt x="2181" y="1955"/>
                  </a:lnTo>
                  <a:lnTo>
                    <a:pt x="2173" y="1976"/>
                  </a:lnTo>
                  <a:lnTo>
                    <a:pt x="2160" y="1992"/>
                  </a:lnTo>
                  <a:lnTo>
                    <a:pt x="2142" y="2005"/>
                  </a:lnTo>
                  <a:lnTo>
                    <a:pt x="2122" y="2014"/>
                  </a:lnTo>
                  <a:lnTo>
                    <a:pt x="2101" y="2018"/>
                  </a:lnTo>
                  <a:lnTo>
                    <a:pt x="168" y="2018"/>
                  </a:lnTo>
                  <a:lnTo>
                    <a:pt x="137" y="2014"/>
                  </a:lnTo>
                  <a:lnTo>
                    <a:pt x="109" y="2006"/>
                  </a:lnTo>
                  <a:lnTo>
                    <a:pt x="83" y="1994"/>
                  </a:lnTo>
                  <a:lnTo>
                    <a:pt x="60" y="1978"/>
                  </a:lnTo>
                  <a:lnTo>
                    <a:pt x="40" y="1957"/>
                  </a:lnTo>
                  <a:lnTo>
                    <a:pt x="23" y="1934"/>
                  </a:lnTo>
                  <a:lnTo>
                    <a:pt x="10" y="1908"/>
                  </a:lnTo>
                  <a:lnTo>
                    <a:pt x="3" y="1879"/>
                  </a:lnTo>
                  <a:lnTo>
                    <a:pt x="0" y="1850"/>
                  </a:lnTo>
                  <a:lnTo>
                    <a:pt x="0" y="170"/>
                  </a:lnTo>
                  <a:lnTo>
                    <a:pt x="3" y="139"/>
                  </a:lnTo>
                  <a:lnTo>
                    <a:pt x="10" y="110"/>
                  </a:lnTo>
                  <a:lnTo>
                    <a:pt x="23" y="84"/>
                  </a:lnTo>
                  <a:lnTo>
                    <a:pt x="40" y="61"/>
                  </a:lnTo>
                  <a:lnTo>
                    <a:pt x="60" y="40"/>
                  </a:lnTo>
                  <a:lnTo>
                    <a:pt x="83" y="24"/>
                  </a:lnTo>
                  <a:lnTo>
                    <a:pt x="109" y="12"/>
                  </a:lnTo>
                  <a:lnTo>
                    <a:pt x="137" y="4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5" name="Freeform 27">
              <a:extLst>
                <a:ext uri="{FF2B5EF4-FFF2-40B4-BE49-F238E27FC236}">
                  <a16:creationId xmlns:a16="http://schemas.microsoft.com/office/drawing/2014/main" id="{BAC57A13-2FB2-4536-9D9F-A8FF4654F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81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6" name="Freeform 28">
              <a:extLst>
                <a:ext uri="{FF2B5EF4-FFF2-40B4-BE49-F238E27FC236}">
                  <a16:creationId xmlns:a16="http://schemas.microsoft.com/office/drawing/2014/main" id="{A01780B8-52FA-4BB2-A946-B13B255CA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17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7" name="Freeform 29">
              <a:extLst>
                <a:ext uri="{FF2B5EF4-FFF2-40B4-BE49-F238E27FC236}">
                  <a16:creationId xmlns:a16="http://schemas.microsoft.com/office/drawing/2014/main" id="{23E89DE0-DDF3-4746-AD17-E6DE8790C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253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118" name="Rectángulo 117">
            <a:extLst>
              <a:ext uri="{FF2B5EF4-FFF2-40B4-BE49-F238E27FC236}">
                <a16:creationId xmlns:a16="http://schemas.microsoft.com/office/drawing/2014/main" id="{E45C691C-DD9A-4DC7-8E51-FFB34599A61A}"/>
              </a:ext>
            </a:extLst>
          </p:cNvPr>
          <p:cNvSpPr/>
          <p:nvPr/>
        </p:nvSpPr>
        <p:spPr>
          <a:xfrm>
            <a:off x="4559487" y="5979990"/>
            <a:ext cx="24914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$70,9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ingreso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grpSp>
        <p:nvGrpSpPr>
          <p:cNvPr id="119" name="Group 22">
            <a:extLst>
              <a:ext uri="{FF2B5EF4-FFF2-40B4-BE49-F238E27FC236}">
                <a16:creationId xmlns:a16="http://schemas.microsoft.com/office/drawing/2014/main" id="{77E11955-4659-4C7C-9662-D0BF6518749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311149" y="6061559"/>
            <a:ext cx="294290" cy="201098"/>
            <a:chOff x="2699" y="1093"/>
            <a:chExt cx="480" cy="328"/>
          </a:xfrm>
          <a:solidFill>
            <a:schemeClr val="accent5"/>
          </a:solidFill>
        </p:grpSpPr>
        <p:sp>
          <p:nvSpPr>
            <p:cNvPr id="120" name="Freeform 24">
              <a:extLst>
                <a:ext uri="{FF2B5EF4-FFF2-40B4-BE49-F238E27FC236}">
                  <a16:creationId xmlns:a16="http://schemas.microsoft.com/office/drawing/2014/main" id="{5B14CF67-F83E-4500-AC80-0338D30F86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1" y="1161"/>
              <a:ext cx="152" cy="152"/>
            </a:xfrm>
            <a:custGeom>
              <a:avLst/>
              <a:gdLst>
                <a:gd name="T0" fmla="*/ 495 w 1064"/>
                <a:gd name="T1" fmla="*/ 283 h 1064"/>
                <a:gd name="T2" fmla="*/ 426 w 1064"/>
                <a:gd name="T3" fmla="*/ 303 h 1064"/>
                <a:gd name="T4" fmla="*/ 367 w 1064"/>
                <a:gd name="T5" fmla="*/ 342 h 1064"/>
                <a:gd name="T6" fmla="*/ 321 w 1064"/>
                <a:gd name="T7" fmla="*/ 395 h 1064"/>
                <a:gd name="T8" fmla="*/ 290 w 1064"/>
                <a:gd name="T9" fmla="*/ 459 h 1064"/>
                <a:gd name="T10" fmla="*/ 280 w 1064"/>
                <a:gd name="T11" fmla="*/ 533 h 1064"/>
                <a:gd name="T12" fmla="*/ 290 w 1064"/>
                <a:gd name="T13" fmla="*/ 605 h 1064"/>
                <a:gd name="T14" fmla="*/ 321 w 1064"/>
                <a:gd name="T15" fmla="*/ 669 h 1064"/>
                <a:gd name="T16" fmla="*/ 367 w 1064"/>
                <a:gd name="T17" fmla="*/ 722 h 1064"/>
                <a:gd name="T18" fmla="*/ 426 w 1064"/>
                <a:gd name="T19" fmla="*/ 761 h 1064"/>
                <a:gd name="T20" fmla="*/ 495 w 1064"/>
                <a:gd name="T21" fmla="*/ 781 h 1064"/>
                <a:gd name="T22" fmla="*/ 569 w 1064"/>
                <a:gd name="T23" fmla="*/ 781 h 1064"/>
                <a:gd name="T24" fmla="*/ 638 w 1064"/>
                <a:gd name="T25" fmla="*/ 761 h 1064"/>
                <a:gd name="T26" fmla="*/ 697 w 1064"/>
                <a:gd name="T27" fmla="*/ 722 h 1064"/>
                <a:gd name="T28" fmla="*/ 743 w 1064"/>
                <a:gd name="T29" fmla="*/ 669 h 1064"/>
                <a:gd name="T30" fmla="*/ 774 w 1064"/>
                <a:gd name="T31" fmla="*/ 605 h 1064"/>
                <a:gd name="T32" fmla="*/ 784 w 1064"/>
                <a:gd name="T33" fmla="*/ 533 h 1064"/>
                <a:gd name="T34" fmla="*/ 774 w 1064"/>
                <a:gd name="T35" fmla="*/ 459 h 1064"/>
                <a:gd name="T36" fmla="*/ 743 w 1064"/>
                <a:gd name="T37" fmla="*/ 395 h 1064"/>
                <a:gd name="T38" fmla="*/ 697 w 1064"/>
                <a:gd name="T39" fmla="*/ 342 h 1064"/>
                <a:gd name="T40" fmla="*/ 638 w 1064"/>
                <a:gd name="T41" fmla="*/ 303 h 1064"/>
                <a:gd name="T42" fmla="*/ 569 w 1064"/>
                <a:gd name="T43" fmla="*/ 283 h 1064"/>
                <a:gd name="T44" fmla="*/ 533 w 1064"/>
                <a:gd name="T45" fmla="*/ 0 h 1064"/>
                <a:gd name="T46" fmla="*/ 646 w 1064"/>
                <a:gd name="T47" fmla="*/ 12 h 1064"/>
                <a:gd name="T48" fmla="*/ 751 w 1064"/>
                <a:gd name="T49" fmla="*/ 48 h 1064"/>
                <a:gd name="T50" fmla="*/ 846 w 1064"/>
                <a:gd name="T51" fmla="*/ 103 h 1064"/>
                <a:gd name="T52" fmla="*/ 927 w 1064"/>
                <a:gd name="T53" fmla="*/ 176 h 1064"/>
                <a:gd name="T54" fmla="*/ 992 w 1064"/>
                <a:gd name="T55" fmla="*/ 264 h 1064"/>
                <a:gd name="T56" fmla="*/ 1037 w 1064"/>
                <a:gd name="T57" fmla="*/ 365 h 1064"/>
                <a:gd name="T58" fmla="*/ 1061 w 1064"/>
                <a:gd name="T59" fmla="*/ 474 h 1064"/>
                <a:gd name="T60" fmla="*/ 1061 w 1064"/>
                <a:gd name="T61" fmla="*/ 590 h 1064"/>
                <a:gd name="T62" fmla="*/ 1037 w 1064"/>
                <a:gd name="T63" fmla="*/ 699 h 1064"/>
                <a:gd name="T64" fmla="*/ 992 w 1064"/>
                <a:gd name="T65" fmla="*/ 800 h 1064"/>
                <a:gd name="T66" fmla="*/ 927 w 1064"/>
                <a:gd name="T67" fmla="*/ 888 h 1064"/>
                <a:gd name="T68" fmla="*/ 846 w 1064"/>
                <a:gd name="T69" fmla="*/ 961 h 1064"/>
                <a:gd name="T70" fmla="*/ 751 w 1064"/>
                <a:gd name="T71" fmla="*/ 1016 h 1064"/>
                <a:gd name="T72" fmla="*/ 646 w 1064"/>
                <a:gd name="T73" fmla="*/ 1052 h 1064"/>
                <a:gd name="T74" fmla="*/ 533 w 1064"/>
                <a:gd name="T75" fmla="*/ 1064 h 1064"/>
                <a:gd name="T76" fmla="*/ 418 w 1064"/>
                <a:gd name="T77" fmla="*/ 1052 h 1064"/>
                <a:gd name="T78" fmla="*/ 313 w 1064"/>
                <a:gd name="T79" fmla="*/ 1016 h 1064"/>
                <a:gd name="T80" fmla="*/ 218 w 1064"/>
                <a:gd name="T81" fmla="*/ 961 h 1064"/>
                <a:gd name="T82" fmla="*/ 137 w 1064"/>
                <a:gd name="T83" fmla="*/ 888 h 1064"/>
                <a:gd name="T84" fmla="*/ 72 w 1064"/>
                <a:gd name="T85" fmla="*/ 800 h 1064"/>
                <a:gd name="T86" fmla="*/ 27 w 1064"/>
                <a:gd name="T87" fmla="*/ 699 h 1064"/>
                <a:gd name="T88" fmla="*/ 3 w 1064"/>
                <a:gd name="T89" fmla="*/ 590 h 1064"/>
                <a:gd name="T90" fmla="*/ 3 w 1064"/>
                <a:gd name="T91" fmla="*/ 474 h 1064"/>
                <a:gd name="T92" fmla="*/ 27 w 1064"/>
                <a:gd name="T93" fmla="*/ 365 h 1064"/>
                <a:gd name="T94" fmla="*/ 72 w 1064"/>
                <a:gd name="T95" fmla="*/ 264 h 1064"/>
                <a:gd name="T96" fmla="*/ 137 w 1064"/>
                <a:gd name="T97" fmla="*/ 176 h 1064"/>
                <a:gd name="T98" fmla="*/ 218 w 1064"/>
                <a:gd name="T99" fmla="*/ 103 h 1064"/>
                <a:gd name="T100" fmla="*/ 313 w 1064"/>
                <a:gd name="T101" fmla="*/ 48 h 1064"/>
                <a:gd name="T102" fmla="*/ 418 w 1064"/>
                <a:gd name="T103" fmla="*/ 12 h 1064"/>
                <a:gd name="T104" fmla="*/ 533 w 1064"/>
                <a:gd name="T105" fmla="*/ 0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64" h="1064">
                  <a:moveTo>
                    <a:pt x="533" y="280"/>
                  </a:moveTo>
                  <a:lnTo>
                    <a:pt x="495" y="283"/>
                  </a:lnTo>
                  <a:lnTo>
                    <a:pt x="459" y="290"/>
                  </a:lnTo>
                  <a:lnTo>
                    <a:pt x="426" y="303"/>
                  </a:lnTo>
                  <a:lnTo>
                    <a:pt x="395" y="321"/>
                  </a:lnTo>
                  <a:lnTo>
                    <a:pt x="367" y="342"/>
                  </a:lnTo>
                  <a:lnTo>
                    <a:pt x="342" y="367"/>
                  </a:lnTo>
                  <a:lnTo>
                    <a:pt x="321" y="395"/>
                  </a:lnTo>
                  <a:lnTo>
                    <a:pt x="303" y="426"/>
                  </a:lnTo>
                  <a:lnTo>
                    <a:pt x="290" y="459"/>
                  </a:lnTo>
                  <a:lnTo>
                    <a:pt x="283" y="495"/>
                  </a:lnTo>
                  <a:lnTo>
                    <a:pt x="280" y="533"/>
                  </a:lnTo>
                  <a:lnTo>
                    <a:pt x="283" y="569"/>
                  </a:lnTo>
                  <a:lnTo>
                    <a:pt x="290" y="605"/>
                  </a:lnTo>
                  <a:lnTo>
                    <a:pt x="303" y="638"/>
                  </a:lnTo>
                  <a:lnTo>
                    <a:pt x="321" y="669"/>
                  </a:lnTo>
                  <a:lnTo>
                    <a:pt x="342" y="697"/>
                  </a:lnTo>
                  <a:lnTo>
                    <a:pt x="367" y="722"/>
                  </a:lnTo>
                  <a:lnTo>
                    <a:pt x="395" y="743"/>
                  </a:lnTo>
                  <a:lnTo>
                    <a:pt x="426" y="761"/>
                  </a:lnTo>
                  <a:lnTo>
                    <a:pt x="459" y="774"/>
                  </a:lnTo>
                  <a:lnTo>
                    <a:pt x="495" y="781"/>
                  </a:lnTo>
                  <a:lnTo>
                    <a:pt x="533" y="784"/>
                  </a:lnTo>
                  <a:lnTo>
                    <a:pt x="569" y="781"/>
                  </a:lnTo>
                  <a:lnTo>
                    <a:pt x="605" y="774"/>
                  </a:lnTo>
                  <a:lnTo>
                    <a:pt x="638" y="761"/>
                  </a:lnTo>
                  <a:lnTo>
                    <a:pt x="669" y="743"/>
                  </a:lnTo>
                  <a:lnTo>
                    <a:pt x="697" y="722"/>
                  </a:lnTo>
                  <a:lnTo>
                    <a:pt x="722" y="697"/>
                  </a:lnTo>
                  <a:lnTo>
                    <a:pt x="743" y="669"/>
                  </a:lnTo>
                  <a:lnTo>
                    <a:pt x="761" y="638"/>
                  </a:lnTo>
                  <a:lnTo>
                    <a:pt x="774" y="605"/>
                  </a:lnTo>
                  <a:lnTo>
                    <a:pt x="781" y="569"/>
                  </a:lnTo>
                  <a:lnTo>
                    <a:pt x="784" y="533"/>
                  </a:lnTo>
                  <a:lnTo>
                    <a:pt x="781" y="495"/>
                  </a:lnTo>
                  <a:lnTo>
                    <a:pt x="774" y="459"/>
                  </a:lnTo>
                  <a:lnTo>
                    <a:pt x="761" y="426"/>
                  </a:lnTo>
                  <a:lnTo>
                    <a:pt x="743" y="395"/>
                  </a:lnTo>
                  <a:lnTo>
                    <a:pt x="722" y="367"/>
                  </a:lnTo>
                  <a:lnTo>
                    <a:pt x="697" y="342"/>
                  </a:lnTo>
                  <a:lnTo>
                    <a:pt x="669" y="321"/>
                  </a:lnTo>
                  <a:lnTo>
                    <a:pt x="638" y="303"/>
                  </a:lnTo>
                  <a:lnTo>
                    <a:pt x="605" y="290"/>
                  </a:lnTo>
                  <a:lnTo>
                    <a:pt x="569" y="283"/>
                  </a:lnTo>
                  <a:lnTo>
                    <a:pt x="533" y="280"/>
                  </a:lnTo>
                  <a:close/>
                  <a:moveTo>
                    <a:pt x="533" y="0"/>
                  </a:moveTo>
                  <a:lnTo>
                    <a:pt x="590" y="3"/>
                  </a:lnTo>
                  <a:lnTo>
                    <a:pt x="646" y="12"/>
                  </a:lnTo>
                  <a:lnTo>
                    <a:pt x="699" y="27"/>
                  </a:lnTo>
                  <a:lnTo>
                    <a:pt x="751" y="48"/>
                  </a:lnTo>
                  <a:lnTo>
                    <a:pt x="800" y="72"/>
                  </a:lnTo>
                  <a:lnTo>
                    <a:pt x="846" y="103"/>
                  </a:lnTo>
                  <a:lnTo>
                    <a:pt x="888" y="137"/>
                  </a:lnTo>
                  <a:lnTo>
                    <a:pt x="927" y="176"/>
                  </a:lnTo>
                  <a:lnTo>
                    <a:pt x="961" y="218"/>
                  </a:lnTo>
                  <a:lnTo>
                    <a:pt x="992" y="264"/>
                  </a:lnTo>
                  <a:lnTo>
                    <a:pt x="1016" y="313"/>
                  </a:lnTo>
                  <a:lnTo>
                    <a:pt x="1037" y="365"/>
                  </a:lnTo>
                  <a:lnTo>
                    <a:pt x="1052" y="418"/>
                  </a:lnTo>
                  <a:lnTo>
                    <a:pt x="1061" y="474"/>
                  </a:lnTo>
                  <a:lnTo>
                    <a:pt x="1064" y="533"/>
                  </a:lnTo>
                  <a:lnTo>
                    <a:pt x="1061" y="590"/>
                  </a:lnTo>
                  <a:lnTo>
                    <a:pt x="1052" y="646"/>
                  </a:lnTo>
                  <a:lnTo>
                    <a:pt x="1037" y="699"/>
                  </a:lnTo>
                  <a:lnTo>
                    <a:pt x="1016" y="751"/>
                  </a:lnTo>
                  <a:lnTo>
                    <a:pt x="992" y="800"/>
                  </a:lnTo>
                  <a:lnTo>
                    <a:pt x="961" y="846"/>
                  </a:lnTo>
                  <a:lnTo>
                    <a:pt x="927" y="888"/>
                  </a:lnTo>
                  <a:lnTo>
                    <a:pt x="888" y="927"/>
                  </a:lnTo>
                  <a:lnTo>
                    <a:pt x="846" y="961"/>
                  </a:lnTo>
                  <a:lnTo>
                    <a:pt x="800" y="992"/>
                  </a:lnTo>
                  <a:lnTo>
                    <a:pt x="751" y="1016"/>
                  </a:lnTo>
                  <a:lnTo>
                    <a:pt x="699" y="1037"/>
                  </a:lnTo>
                  <a:lnTo>
                    <a:pt x="646" y="1052"/>
                  </a:lnTo>
                  <a:lnTo>
                    <a:pt x="590" y="1061"/>
                  </a:lnTo>
                  <a:lnTo>
                    <a:pt x="533" y="1064"/>
                  </a:lnTo>
                  <a:lnTo>
                    <a:pt x="474" y="1061"/>
                  </a:lnTo>
                  <a:lnTo>
                    <a:pt x="418" y="1052"/>
                  </a:lnTo>
                  <a:lnTo>
                    <a:pt x="365" y="1037"/>
                  </a:lnTo>
                  <a:lnTo>
                    <a:pt x="313" y="1016"/>
                  </a:lnTo>
                  <a:lnTo>
                    <a:pt x="264" y="992"/>
                  </a:lnTo>
                  <a:lnTo>
                    <a:pt x="218" y="961"/>
                  </a:lnTo>
                  <a:lnTo>
                    <a:pt x="176" y="927"/>
                  </a:lnTo>
                  <a:lnTo>
                    <a:pt x="137" y="888"/>
                  </a:lnTo>
                  <a:lnTo>
                    <a:pt x="103" y="846"/>
                  </a:lnTo>
                  <a:lnTo>
                    <a:pt x="72" y="800"/>
                  </a:lnTo>
                  <a:lnTo>
                    <a:pt x="48" y="751"/>
                  </a:lnTo>
                  <a:lnTo>
                    <a:pt x="27" y="699"/>
                  </a:lnTo>
                  <a:lnTo>
                    <a:pt x="12" y="646"/>
                  </a:lnTo>
                  <a:lnTo>
                    <a:pt x="3" y="590"/>
                  </a:lnTo>
                  <a:lnTo>
                    <a:pt x="0" y="533"/>
                  </a:lnTo>
                  <a:lnTo>
                    <a:pt x="3" y="474"/>
                  </a:lnTo>
                  <a:lnTo>
                    <a:pt x="12" y="418"/>
                  </a:lnTo>
                  <a:lnTo>
                    <a:pt x="27" y="365"/>
                  </a:lnTo>
                  <a:lnTo>
                    <a:pt x="48" y="313"/>
                  </a:lnTo>
                  <a:lnTo>
                    <a:pt x="72" y="264"/>
                  </a:lnTo>
                  <a:lnTo>
                    <a:pt x="103" y="218"/>
                  </a:lnTo>
                  <a:lnTo>
                    <a:pt x="137" y="176"/>
                  </a:lnTo>
                  <a:lnTo>
                    <a:pt x="176" y="137"/>
                  </a:lnTo>
                  <a:lnTo>
                    <a:pt x="218" y="103"/>
                  </a:lnTo>
                  <a:lnTo>
                    <a:pt x="264" y="72"/>
                  </a:lnTo>
                  <a:lnTo>
                    <a:pt x="313" y="48"/>
                  </a:lnTo>
                  <a:lnTo>
                    <a:pt x="365" y="27"/>
                  </a:lnTo>
                  <a:lnTo>
                    <a:pt x="418" y="12"/>
                  </a:lnTo>
                  <a:lnTo>
                    <a:pt x="474" y="3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1" name="Freeform 25">
              <a:extLst>
                <a:ext uri="{FF2B5EF4-FFF2-40B4-BE49-F238E27FC236}">
                  <a16:creationId xmlns:a16="http://schemas.microsoft.com/office/drawing/2014/main" id="{3B28B6F7-D997-48C5-9062-BE9E910B9F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" y="1213"/>
              <a:ext cx="56" cy="56"/>
            </a:xfrm>
            <a:custGeom>
              <a:avLst/>
              <a:gdLst>
                <a:gd name="T0" fmla="*/ 197 w 392"/>
                <a:gd name="T1" fmla="*/ 0 h 392"/>
                <a:gd name="T2" fmla="*/ 231 w 392"/>
                <a:gd name="T3" fmla="*/ 3 h 392"/>
                <a:gd name="T4" fmla="*/ 265 w 392"/>
                <a:gd name="T5" fmla="*/ 12 h 392"/>
                <a:gd name="T6" fmla="*/ 295 w 392"/>
                <a:gd name="T7" fmla="*/ 26 h 392"/>
                <a:gd name="T8" fmla="*/ 323 w 392"/>
                <a:gd name="T9" fmla="*/ 45 h 392"/>
                <a:gd name="T10" fmla="*/ 346 w 392"/>
                <a:gd name="T11" fmla="*/ 69 h 392"/>
                <a:gd name="T12" fmla="*/ 366 w 392"/>
                <a:gd name="T13" fmla="*/ 96 h 392"/>
                <a:gd name="T14" fmla="*/ 380 w 392"/>
                <a:gd name="T15" fmla="*/ 127 h 392"/>
                <a:gd name="T16" fmla="*/ 389 w 392"/>
                <a:gd name="T17" fmla="*/ 159 h 392"/>
                <a:gd name="T18" fmla="*/ 392 w 392"/>
                <a:gd name="T19" fmla="*/ 195 h 392"/>
                <a:gd name="T20" fmla="*/ 389 w 392"/>
                <a:gd name="T21" fmla="*/ 231 h 392"/>
                <a:gd name="T22" fmla="*/ 380 w 392"/>
                <a:gd name="T23" fmla="*/ 263 h 392"/>
                <a:gd name="T24" fmla="*/ 366 w 392"/>
                <a:gd name="T25" fmla="*/ 294 h 392"/>
                <a:gd name="T26" fmla="*/ 346 w 392"/>
                <a:gd name="T27" fmla="*/ 321 h 392"/>
                <a:gd name="T28" fmla="*/ 323 w 392"/>
                <a:gd name="T29" fmla="*/ 345 h 392"/>
                <a:gd name="T30" fmla="*/ 295 w 392"/>
                <a:gd name="T31" fmla="*/ 364 h 392"/>
                <a:gd name="T32" fmla="*/ 265 w 392"/>
                <a:gd name="T33" fmla="*/ 378 h 392"/>
                <a:gd name="T34" fmla="*/ 231 w 392"/>
                <a:gd name="T35" fmla="*/ 387 h 392"/>
                <a:gd name="T36" fmla="*/ 197 w 392"/>
                <a:gd name="T37" fmla="*/ 392 h 392"/>
                <a:gd name="T38" fmla="*/ 161 w 392"/>
                <a:gd name="T39" fmla="*/ 387 h 392"/>
                <a:gd name="T40" fmla="*/ 127 w 392"/>
                <a:gd name="T41" fmla="*/ 378 h 392"/>
                <a:gd name="T42" fmla="*/ 97 w 392"/>
                <a:gd name="T43" fmla="*/ 364 h 392"/>
                <a:gd name="T44" fmla="*/ 69 w 392"/>
                <a:gd name="T45" fmla="*/ 345 h 392"/>
                <a:gd name="T46" fmla="*/ 46 w 392"/>
                <a:gd name="T47" fmla="*/ 321 h 392"/>
                <a:gd name="T48" fmla="*/ 26 w 392"/>
                <a:gd name="T49" fmla="*/ 294 h 392"/>
                <a:gd name="T50" fmla="*/ 12 w 392"/>
                <a:gd name="T51" fmla="*/ 263 h 392"/>
                <a:gd name="T52" fmla="*/ 3 w 392"/>
                <a:gd name="T53" fmla="*/ 231 h 392"/>
                <a:gd name="T54" fmla="*/ 0 w 392"/>
                <a:gd name="T55" fmla="*/ 195 h 392"/>
                <a:gd name="T56" fmla="*/ 3 w 392"/>
                <a:gd name="T57" fmla="*/ 159 h 392"/>
                <a:gd name="T58" fmla="*/ 12 w 392"/>
                <a:gd name="T59" fmla="*/ 127 h 392"/>
                <a:gd name="T60" fmla="*/ 26 w 392"/>
                <a:gd name="T61" fmla="*/ 96 h 392"/>
                <a:gd name="T62" fmla="*/ 46 w 392"/>
                <a:gd name="T63" fmla="*/ 69 h 392"/>
                <a:gd name="T64" fmla="*/ 69 w 392"/>
                <a:gd name="T65" fmla="*/ 45 h 392"/>
                <a:gd name="T66" fmla="*/ 97 w 392"/>
                <a:gd name="T67" fmla="*/ 26 h 392"/>
                <a:gd name="T68" fmla="*/ 127 w 392"/>
                <a:gd name="T69" fmla="*/ 12 h 392"/>
                <a:gd name="T70" fmla="*/ 161 w 392"/>
                <a:gd name="T71" fmla="*/ 3 h 392"/>
                <a:gd name="T72" fmla="*/ 197 w 392"/>
                <a:gd name="T73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2" h="392">
                  <a:moveTo>
                    <a:pt x="197" y="0"/>
                  </a:moveTo>
                  <a:lnTo>
                    <a:pt x="231" y="3"/>
                  </a:lnTo>
                  <a:lnTo>
                    <a:pt x="265" y="12"/>
                  </a:lnTo>
                  <a:lnTo>
                    <a:pt x="295" y="26"/>
                  </a:lnTo>
                  <a:lnTo>
                    <a:pt x="323" y="45"/>
                  </a:lnTo>
                  <a:lnTo>
                    <a:pt x="346" y="69"/>
                  </a:lnTo>
                  <a:lnTo>
                    <a:pt x="366" y="96"/>
                  </a:lnTo>
                  <a:lnTo>
                    <a:pt x="380" y="127"/>
                  </a:lnTo>
                  <a:lnTo>
                    <a:pt x="389" y="159"/>
                  </a:lnTo>
                  <a:lnTo>
                    <a:pt x="392" y="195"/>
                  </a:lnTo>
                  <a:lnTo>
                    <a:pt x="389" y="231"/>
                  </a:lnTo>
                  <a:lnTo>
                    <a:pt x="380" y="263"/>
                  </a:lnTo>
                  <a:lnTo>
                    <a:pt x="366" y="294"/>
                  </a:lnTo>
                  <a:lnTo>
                    <a:pt x="346" y="321"/>
                  </a:lnTo>
                  <a:lnTo>
                    <a:pt x="323" y="345"/>
                  </a:lnTo>
                  <a:lnTo>
                    <a:pt x="295" y="364"/>
                  </a:lnTo>
                  <a:lnTo>
                    <a:pt x="265" y="378"/>
                  </a:lnTo>
                  <a:lnTo>
                    <a:pt x="231" y="387"/>
                  </a:lnTo>
                  <a:lnTo>
                    <a:pt x="197" y="392"/>
                  </a:lnTo>
                  <a:lnTo>
                    <a:pt x="161" y="387"/>
                  </a:lnTo>
                  <a:lnTo>
                    <a:pt x="127" y="378"/>
                  </a:lnTo>
                  <a:lnTo>
                    <a:pt x="97" y="364"/>
                  </a:lnTo>
                  <a:lnTo>
                    <a:pt x="69" y="345"/>
                  </a:lnTo>
                  <a:lnTo>
                    <a:pt x="46" y="321"/>
                  </a:lnTo>
                  <a:lnTo>
                    <a:pt x="26" y="294"/>
                  </a:lnTo>
                  <a:lnTo>
                    <a:pt x="12" y="263"/>
                  </a:lnTo>
                  <a:lnTo>
                    <a:pt x="3" y="231"/>
                  </a:lnTo>
                  <a:lnTo>
                    <a:pt x="0" y="195"/>
                  </a:lnTo>
                  <a:lnTo>
                    <a:pt x="3" y="159"/>
                  </a:lnTo>
                  <a:lnTo>
                    <a:pt x="12" y="127"/>
                  </a:lnTo>
                  <a:lnTo>
                    <a:pt x="26" y="96"/>
                  </a:lnTo>
                  <a:lnTo>
                    <a:pt x="46" y="69"/>
                  </a:lnTo>
                  <a:lnTo>
                    <a:pt x="69" y="45"/>
                  </a:lnTo>
                  <a:lnTo>
                    <a:pt x="97" y="26"/>
                  </a:lnTo>
                  <a:lnTo>
                    <a:pt x="127" y="12"/>
                  </a:lnTo>
                  <a:lnTo>
                    <a:pt x="161" y="3"/>
                  </a:lnTo>
                  <a:lnTo>
                    <a:pt x="1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2" name="Freeform 26">
              <a:extLst>
                <a:ext uri="{FF2B5EF4-FFF2-40B4-BE49-F238E27FC236}">
                  <a16:creationId xmlns:a16="http://schemas.microsoft.com/office/drawing/2014/main" id="{E9BA0264-B86C-4DDE-885A-87DD705CE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9" y="1093"/>
              <a:ext cx="432" cy="288"/>
            </a:xfrm>
            <a:custGeom>
              <a:avLst/>
              <a:gdLst>
                <a:gd name="T0" fmla="*/ 2856 w 3024"/>
                <a:gd name="T1" fmla="*/ 0 h 2018"/>
                <a:gd name="T2" fmla="*/ 2915 w 3024"/>
                <a:gd name="T3" fmla="*/ 12 h 2018"/>
                <a:gd name="T4" fmla="*/ 2964 w 3024"/>
                <a:gd name="T5" fmla="*/ 40 h 2018"/>
                <a:gd name="T6" fmla="*/ 3001 w 3024"/>
                <a:gd name="T7" fmla="*/ 84 h 2018"/>
                <a:gd name="T8" fmla="*/ 3021 w 3024"/>
                <a:gd name="T9" fmla="*/ 139 h 2018"/>
                <a:gd name="T10" fmla="*/ 3024 w 3024"/>
                <a:gd name="T11" fmla="*/ 869 h 2018"/>
                <a:gd name="T12" fmla="*/ 3013 w 3024"/>
                <a:gd name="T13" fmla="*/ 912 h 2018"/>
                <a:gd name="T14" fmla="*/ 2982 w 3024"/>
                <a:gd name="T15" fmla="*/ 941 h 2018"/>
                <a:gd name="T16" fmla="*/ 2941 w 3024"/>
                <a:gd name="T17" fmla="*/ 954 h 2018"/>
                <a:gd name="T18" fmla="*/ 2806 w 3024"/>
                <a:gd name="T19" fmla="*/ 950 h 2018"/>
                <a:gd name="T20" fmla="*/ 2768 w 3024"/>
                <a:gd name="T21" fmla="*/ 928 h 2018"/>
                <a:gd name="T22" fmla="*/ 2747 w 3024"/>
                <a:gd name="T23" fmla="*/ 891 h 2018"/>
                <a:gd name="T24" fmla="*/ 2744 w 3024"/>
                <a:gd name="T25" fmla="*/ 562 h 2018"/>
                <a:gd name="T26" fmla="*/ 2664 w 3024"/>
                <a:gd name="T27" fmla="*/ 549 h 2018"/>
                <a:gd name="T28" fmla="*/ 2591 w 3024"/>
                <a:gd name="T29" fmla="*/ 516 h 2018"/>
                <a:gd name="T30" fmla="*/ 2532 w 3024"/>
                <a:gd name="T31" fmla="*/ 465 h 2018"/>
                <a:gd name="T32" fmla="*/ 2490 w 3024"/>
                <a:gd name="T33" fmla="*/ 399 h 2018"/>
                <a:gd name="T34" fmla="*/ 2467 w 3024"/>
                <a:gd name="T35" fmla="*/ 322 h 2018"/>
                <a:gd name="T36" fmla="*/ 560 w 3024"/>
                <a:gd name="T37" fmla="*/ 280 h 2018"/>
                <a:gd name="T38" fmla="*/ 548 w 3024"/>
                <a:gd name="T39" fmla="*/ 362 h 2018"/>
                <a:gd name="T40" fmla="*/ 515 w 3024"/>
                <a:gd name="T41" fmla="*/ 433 h 2018"/>
                <a:gd name="T42" fmla="*/ 463 w 3024"/>
                <a:gd name="T43" fmla="*/ 492 h 2018"/>
                <a:gd name="T44" fmla="*/ 398 w 3024"/>
                <a:gd name="T45" fmla="*/ 535 h 2018"/>
                <a:gd name="T46" fmla="*/ 322 w 3024"/>
                <a:gd name="T47" fmla="*/ 558 h 2018"/>
                <a:gd name="T48" fmla="*/ 280 w 3024"/>
                <a:gd name="T49" fmla="*/ 1458 h 2018"/>
                <a:gd name="T50" fmla="*/ 360 w 3024"/>
                <a:gd name="T51" fmla="*/ 1469 h 2018"/>
                <a:gd name="T52" fmla="*/ 433 w 3024"/>
                <a:gd name="T53" fmla="*/ 1502 h 2018"/>
                <a:gd name="T54" fmla="*/ 492 w 3024"/>
                <a:gd name="T55" fmla="*/ 1553 h 2018"/>
                <a:gd name="T56" fmla="*/ 534 w 3024"/>
                <a:gd name="T57" fmla="*/ 1619 h 2018"/>
                <a:gd name="T58" fmla="*/ 557 w 3024"/>
                <a:gd name="T59" fmla="*/ 1696 h 2018"/>
                <a:gd name="T60" fmla="*/ 2101 w 3024"/>
                <a:gd name="T61" fmla="*/ 1738 h 2018"/>
                <a:gd name="T62" fmla="*/ 2142 w 3024"/>
                <a:gd name="T63" fmla="*/ 1749 h 2018"/>
                <a:gd name="T64" fmla="*/ 2173 w 3024"/>
                <a:gd name="T65" fmla="*/ 1778 h 2018"/>
                <a:gd name="T66" fmla="*/ 2184 w 3024"/>
                <a:gd name="T67" fmla="*/ 1821 h 2018"/>
                <a:gd name="T68" fmla="*/ 2181 w 3024"/>
                <a:gd name="T69" fmla="*/ 1955 h 2018"/>
                <a:gd name="T70" fmla="*/ 2160 w 3024"/>
                <a:gd name="T71" fmla="*/ 1992 h 2018"/>
                <a:gd name="T72" fmla="*/ 2122 w 3024"/>
                <a:gd name="T73" fmla="*/ 2014 h 2018"/>
                <a:gd name="T74" fmla="*/ 168 w 3024"/>
                <a:gd name="T75" fmla="*/ 2018 h 2018"/>
                <a:gd name="T76" fmla="*/ 109 w 3024"/>
                <a:gd name="T77" fmla="*/ 2006 h 2018"/>
                <a:gd name="T78" fmla="*/ 60 w 3024"/>
                <a:gd name="T79" fmla="*/ 1978 h 2018"/>
                <a:gd name="T80" fmla="*/ 23 w 3024"/>
                <a:gd name="T81" fmla="*/ 1934 h 2018"/>
                <a:gd name="T82" fmla="*/ 3 w 3024"/>
                <a:gd name="T83" fmla="*/ 1879 h 2018"/>
                <a:gd name="T84" fmla="*/ 0 w 3024"/>
                <a:gd name="T85" fmla="*/ 170 h 2018"/>
                <a:gd name="T86" fmla="*/ 10 w 3024"/>
                <a:gd name="T87" fmla="*/ 110 h 2018"/>
                <a:gd name="T88" fmla="*/ 40 w 3024"/>
                <a:gd name="T89" fmla="*/ 61 h 2018"/>
                <a:gd name="T90" fmla="*/ 83 w 3024"/>
                <a:gd name="T91" fmla="*/ 24 h 2018"/>
                <a:gd name="T92" fmla="*/ 137 w 3024"/>
                <a:gd name="T93" fmla="*/ 4 h 2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024" h="2018">
                  <a:moveTo>
                    <a:pt x="168" y="0"/>
                  </a:moveTo>
                  <a:lnTo>
                    <a:pt x="2856" y="0"/>
                  </a:lnTo>
                  <a:lnTo>
                    <a:pt x="2887" y="4"/>
                  </a:lnTo>
                  <a:lnTo>
                    <a:pt x="2915" y="12"/>
                  </a:lnTo>
                  <a:lnTo>
                    <a:pt x="2941" y="24"/>
                  </a:lnTo>
                  <a:lnTo>
                    <a:pt x="2964" y="40"/>
                  </a:lnTo>
                  <a:lnTo>
                    <a:pt x="2984" y="61"/>
                  </a:lnTo>
                  <a:lnTo>
                    <a:pt x="3001" y="84"/>
                  </a:lnTo>
                  <a:lnTo>
                    <a:pt x="3014" y="110"/>
                  </a:lnTo>
                  <a:lnTo>
                    <a:pt x="3021" y="139"/>
                  </a:lnTo>
                  <a:lnTo>
                    <a:pt x="3024" y="170"/>
                  </a:lnTo>
                  <a:lnTo>
                    <a:pt x="3024" y="869"/>
                  </a:lnTo>
                  <a:lnTo>
                    <a:pt x="3021" y="891"/>
                  </a:lnTo>
                  <a:lnTo>
                    <a:pt x="3013" y="912"/>
                  </a:lnTo>
                  <a:lnTo>
                    <a:pt x="3000" y="928"/>
                  </a:lnTo>
                  <a:lnTo>
                    <a:pt x="2982" y="941"/>
                  </a:lnTo>
                  <a:lnTo>
                    <a:pt x="2962" y="950"/>
                  </a:lnTo>
                  <a:lnTo>
                    <a:pt x="2941" y="954"/>
                  </a:lnTo>
                  <a:lnTo>
                    <a:pt x="2829" y="954"/>
                  </a:lnTo>
                  <a:lnTo>
                    <a:pt x="2806" y="950"/>
                  </a:lnTo>
                  <a:lnTo>
                    <a:pt x="2786" y="941"/>
                  </a:lnTo>
                  <a:lnTo>
                    <a:pt x="2768" y="928"/>
                  </a:lnTo>
                  <a:lnTo>
                    <a:pt x="2755" y="912"/>
                  </a:lnTo>
                  <a:lnTo>
                    <a:pt x="2747" y="891"/>
                  </a:lnTo>
                  <a:lnTo>
                    <a:pt x="2744" y="869"/>
                  </a:lnTo>
                  <a:lnTo>
                    <a:pt x="2744" y="562"/>
                  </a:lnTo>
                  <a:lnTo>
                    <a:pt x="2702" y="558"/>
                  </a:lnTo>
                  <a:lnTo>
                    <a:pt x="2664" y="549"/>
                  </a:lnTo>
                  <a:lnTo>
                    <a:pt x="2626" y="535"/>
                  </a:lnTo>
                  <a:lnTo>
                    <a:pt x="2591" y="516"/>
                  </a:lnTo>
                  <a:lnTo>
                    <a:pt x="2561" y="492"/>
                  </a:lnTo>
                  <a:lnTo>
                    <a:pt x="2532" y="465"/>
                  </a:lnTo>
                  <a:lnTo>
                    <a:pt x="2509" y="433"/>
                  </a:lnTo>
                  <a:lnTo>
                    <a:pt x="2490" y="399"/>
                  </a:lnTo>
                  <a:lnTo>
                    <a:pt x="2476" y="362"/>
                  </a:lnTo>
                  <a:lnTo>
                    <a:pt x="2467" y="322"/>
                  </a:lnTo>
                  <a:lnTo>
                    <a:pt x="2464" y="280"/>
                  </a:lnTo>
                  <a:lnTo>
                    <a:pt x="560" y="280"/>
                  </a:lnTo>
                  <a:lnTo>
                    <a:pt x="557" y="322"/>
                  </a:lnTo>
                  <a:lnTo>
                    <a:pt x="548" y="362"/>
                  </a:lnTo>
                  <a:lnTo>
                    <a:pt x="534" y="399"/>
                  </a:lnTo>
                  <a:lnTo>
                    <a:pt x="515" y="433"/>
                  </a:lnTo>
                  <a:lnTo>
                    <a:pt x="492" y="465"/>
                  </a:lnTo>
                  <a:lnTo>
                    <a:pt x="463" y="492"/>
                  </a:lnTo>
                  <a:lnTo>
                    <a:pt x="433" y="516"/>
                  </a:lnTo>
                  <a:lnTo>
                    <a:pt x="398" y="535"/>
                  </a:lnTo>
                  <a:lnTo>
                    <a:pt x="360" y="549"/>
                  </a:lnTo>
                  <a:lnTo>
                    <a:pt x="322" y="558"/>
                  </a:lnTo>
                  <a:lnTo>
                    <a:pt x="280" y="562"/>
                  </a:lnTo>
                  <a:lnTo>
                    <a:pt x="280" y="1458"/>
                  </a:lnTo>
                  <a:lnTo>
                    <a:pt x="322" y="1460"/>
                  </a:lnTo>
                  <a:lnTo>
                    <a:pt x="360" y="1469"/>
                  </a:lnTo>
                  <a:lnTo>
                    <a:pt x="398" y="1483"/>
                  </a:lnTo>
                  <a:lnTo>
                    <a:pt x="433" y="1502"/>
                  </a:lnTo>
                  <a:lnTo>
                    <a:pt x="463" y="1526"/>
                  </a:lnTo>
                  <a:lnTo>
                    <a:pt x="492" y="1553"/>
                  </a:lnTo>
                  <a:lnTo>
                    <a:pt x="515" y="1585"/>
                  </a:lnTo>
                  <a:lnTo>
                    <a:pt x="534" y="1619"/>
                  </a:lnTo>
                  <a:lnTo>
                    <a:pt x="548" y="1656"/>
                  </a:lnTo>
                  <a:lnTo>
                    <a:pt x="557" y="1696"/>
                  </a:lnTo>
                  <a:lnTo>
                    <a:pt x="560" y="1738"/>
                  </a:lnTo>
                  <a:lnTo>
                    <a:pt x="2101" y="1738"/>
                  </a:lnTo>
                  <a:lnTo>
                    <a:pt x="2122" y="1740"/>
                  </a:lnTo>
                  <a:lnTo>
                    <a:pt x="2142" y="1749"/>
                  </a:lnTo>
                  <a:lnTo>
                    <a:pt x="2160" y="1762"/>
                  </a:lnTo>
                  <a:lnTo>
                    <a:pt x="2173" y="1778"/>
                  </a:lnTo>
                  <a:lnTo>
                    <a:pt x="2181" y="1799"/>
                  </a:lnTo>
                  <a:lnTo>
                    <a:pt x="2184" y="1821"/>
                  </a:lnTo>
                  <a:lnTo>
                    <a:pt x="2184" y="1933"/>
                  </a:lnTo>
                  <a:lnTo>
                    <a:pt x="2181" y="1955"/>
                  </a:lnTo>
                  <a:lnTo>
                    <a:pt x="2173" y="1976"/>
                  </a:lnTo>
                  <a:lnTo>
                    <a:pt x="2160" y="1992"/>
                  </a:lnTo>
                  <a:lnTo>
                    <a:pt x="2142" y="2005"/>
                  </a:lnTo>
                  <a:lnTo>
                    <a:pt x="2122" y="2014"/>
                  </a:lnTo>
                  <a:lnTo>
                    <a:pt x="2101" y="2018"/>
                  </a:lnTo>
                  <a:lnTo>
                    <a:pt x="168" y="2018"/>
                  </a:lnTo>
                  <a:lnTo>
                    <a:pt x="137" y="2014"/>
                  </a:lnTo>
                  <a:lnTo>
                    <a:pt x="109" y="2006"/>
                  </a:lnTo>
                  <a:lnTo>
                    <a:pt x="83" y="1994"/>
                  </a:lnTo>
                  <a:lnTo>
                    <a:pt x="60" y="1978"/>
                  </a:lnTo>
                  <a:lnTo>
                    <a:pt x="40" y="1957"/>
                  </a:lnTo>
                  <a:lnTo>
                    <a:pt x="23" y="1934"/>
                  </a:lnTo>
                  <a:lnTo>
                    <a:pt x="10" y="1908"/>
                  </a:lnTo>
                  <a:lnTo>
                    <a:pt x="3" y="1879"/>
                  </a:lnTo>
                  <a:lnTo>
                    <a:pt x="0" y="1850"/>
                  </a:lnTo>
                  <a:lnTo>
                    <a:pt x="0" y="170"/>
                  </a:lnTo>
                  <a:lnTo>
                    <a:pt x="3" y="139"/>
                  </a:lnTo>
                  <a:lnTo>
                    <a:pt x="10" y="110"/>
                  </a:lnTo>
                  <a:lnTo>
                    <a:pt x="23" y="84"/>
                  </a:lnTo>
                  <a:lnTo>
                    <a:pt x="40" y="61"/>
                  </a:lnTo>
                  <a:lnTo>
                    <a:pt x="60" y="40"/>
                  </a:lnTo>
                  <a:lnTo>
                    <a:pt x="83" y="24"/>
                  </a:lnTo>
                  <a:lnTo>
                    <a:pt x="109" y="12"/>
                  </a:lnTo>
                  <a:lnTo>
                    <a:pt x="137" y="4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3" name="Freeform 27">
              <a:extLst>
                <a:ext uri="{FF2B5EF4-FFF2-40B4-BE49-F238E27FC236}">
                  <a16:creationId xmlns:a16="http://schemas.microsoft.com/office/drawing/2014/main" id="{62C465BE-B029-45E6-8C99-B32FBF521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81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4" name="Freeform 28">
              <a:extLst>
                <a:ext uri="{FF2B5EF4-FFF2-40B4-BE49-F238E27FC236}">
                  <a16:creationId xmlns:a16="http://schemas.microsoft.com/office/drawing/2014/main" id="{08ADB9EC-D822-4F08-BE7C-600B79B1F8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17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5" name="Freeform 29">
              <a:extLst>
                <a:ext uri="{FF2B5EF4-FFF2-40B4-BE49-F238E27FC236}">
                  <a16:creationId xmlns:a16="http://schemas.microsoft.com/office/drawing/2014/main" id="{C08C76AE-F657-491E-9184-306209C45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253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129" name="Elipse 128">
            <a:extLst>
              <a:ext uri="{FF2B5EF4-FFF2-40B4-BE49-F238E27FC236}">
                <a16:creationId xmlns:a16="http://schemas.microsoft.com/office/drawing/2014/main" id="{D91EEE7C-9D21-4DA7-9D7B-1C58DE35EFDF}"/>
              </a:ext>
            </a:extLst>
          </p:cNvPr>
          <p:cNvSpPr/>
          <p:nvPr/>
        </p:nvSpPr>
        <p:spPr>
          <a:xfrm>
            <a:off x="-248830" y="-82689"/>
            <a:ext cx="1812587" cy="1812070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0" name="Elipse 129">
            <a:extLst>
              <a:ext uri="{FF2B5EF4-FFF2-40B4-BE49-F238E27FC236}">
                <a16:creationId xmlns:a16="http://schemas.microsoft.com/office/drawing/2014/main" id="{A340FD92-B91A-48D4-BDA4-BB9D8E9AA44D}"/>
              </a:ext>
            </a:extLst>
          </p:cNvPr>
          <p:cNvSpPr/>
          <p:nvPr/>
        </p:nvSpPr>
        <p:spPr>
          <a:xfrm>
            <a:off x="53008" y="238539"/>
            <a:ext cx="1192696" cy="1132537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1" name="Rectangle 3">
            <a:extLst>
              <a:ext uri="{FF2B5EF4-FFF2-40B4-BE49-F238E27FC236}">
                <a16:creationId xmlns:a16="http://schemas.microsoft.com/office/drawing/2014/main" id="{6B664CCE-F3D5-48B6-8CE6-B5378AC9D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08" y="450631"/>
            <a:ext cx="940744" cy="920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60958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66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pleSoft-Bold" panose="02000000000000000000" pitchFamily="50" charset="0"/>
                <a:ea typeface="+mn-ea"/>
                <a:cs typeface="+mn-cs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1022978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75" grpId="0"/>
      <p:bldP spid="76" grpId="0" autoUpdateAnimBg="0"/>
      <p:bldP spid="77" grpId="0"/>
      <p:bldP spid="78" grpId="0" autoUpdateAnimBg="0"/>
      <p:bldP spid="80" grpId="0"/>
      <p:bldP spid="81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>
            <a:extLst>
              <a:ext uri="{FF2B5EF4-FFF2-40B4-BE49-F238E27FC236}">
                <a16:creationId xmlns:a16="http://schemas.microsoft.com/office/drawing/2014/main" id="{1FCE7519-9A78-C24A-95FE-3F1964D72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743" y="311073"/>
            <a:ext cx="10427677" cy="116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ＭＳ Ｐゴシック" charset="0"/>
                <a:cs typeface="+mn-cs"/>
              </a:rPr>
              <a:t>Desarrollamos negocios alineados con nuestra misión que generen valor para las empresas y rentabilidad para la Cámara de Comercio</a:t>
            </a:r>
          </a:p>
          <a:p>
            <a:pPr marL="0" marR="0" lvl="0" indent="0" algn="l" defTabSz="6095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srgbClr val="253D90"/>
              </a:solidFill>
              <a:effectLst/>
              <a:uLnTx/>
              <a:uFillTx/>
              <a:latin typeface="AmpleSoft-Bold"/>
              <a:ea typeface="ＭＳ Ｐゴシック" charset="0"/>
              <a:cs typeface="+mn-cs"/>
            </a:endParaRPr>
          </a:p>
        </p:txBody>
      </p:sp>
      <p:grpSp>
        <p:nvGrpSpPr>
          <p:cNvPr id="24" name="Group 14">
            <a:extLst>
              <a:ext uri="{FF2B5EF4-FFF2-40B4-BE49-F238E27FC236}">
                <a16:creationId xmlns:a16="http://schemas.microsoft.com/office/drawing/2014/main" id="{8BA9348E-760D-405B-B6D7-97BBF6312B30}"/>
              </a:ext>
            </a:extLst>
          </p:cNvPr>
          <p:cNvGrpSpPr/>
          <p:nvPr/>
        </p:nvGrpSpPr>
        <p:grpSpPr>
          <a:xfrm>
            <a:off x="1337014" y="1508759"/>
            <a:ext cx="2366146" cy="4680364"/>
            <a:chOff x="480290" y="2068947"/>
            <a:chExt cx="1939637" cy="4074678"/>
          </a:xfrm>
        </p:grpSpPr>
        <p:grpSp>
          <p:nvGrpSpPr>
            <p:cNvPr id="25" name="Group 6">
              <a:extLst>
                <a:ext uri="{FF2B5EF4-FFF2-40B4-BE49-F238E27FC236}">
                  <a16:creationId xmlns:a16="http://schemas.microsoft.com/office/drawing/2014/main" id="{28BC21E8-DB10-46B9-A46B-F460CAACFABB}"/>
                </a:ext>
              </a:extLst>
            </p:cNvPr>
            <p:cNvGrpSpPr/>
            <p:nvPr/>
          </p:nvGrpSpPr>
          <p:grpSpPr>
            <a:xfrm>
              <a:off x="480291" y="2068947"/>
              <a:ext cx="1939636" cy="1293088"/>
              <a:chOff x="480291" y="2068947"/>
              <a:chExt cx="1939636" cy="1293088"/>
            </a:xfrm>
          </p:grpSpPr>
          <p:sp>
            <p:nvSpPr>
              <p:cNvPr id="29" name="Rectangle 4">
                <a:extLst>
                  <a:ext uri="{FF2B5EF4-FFF2-40B4-BE49-F238E27FC236}">
                    <a16:creationId xmlns:a16="http://schemas.microsoft.com/office/drawing/2014/main" id="{1F6D9FB4-A954-4093-8D9D-4E0A478B23AE}"/>
                  </a:ext>
                </a:extLst>
              </p:cNvPr>
              <p:cNvSpPr/>
              <p:nvPr/>
            </p:nvSpPr>
            <p:spPr>
              <a:xfrm>
                <a:off x="480291" y="2355273"/>
                <a:ext cx="1939636" cy="1006762"/>
              </a:xfrm>
              <a:prstGeom prst="rect">
                <a:avLst/>
              </a:prstGeom>
              <a:solidFill>
                <a:srgbClr val="FF035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Isosceles Triangle 5">
                <a:extLst>
                  <a:ext uri="{FF2B5EF4-FFF2-40B4-BE49-F238E27FC236}">
                    <a16:creationId xmlns:a16="http://schemas.microsoft.com/office/drawing/2014/main" id="{AB247DC4-851A-47F0-98E2-60F65F77017F}"/>
                  </a:ext>
                </a:extLst>
              </p:cNvPr>
              <p:cNvSpPr/>
              <p:nvPr/>
            </p:nvSpPr>
            <p:spPr>
              <a:xfrm>
                <a:off x="1182254" y="2068947"/>
                <a:ext cx="535709" cy="286326"/>
              </a:xfrm>
              <a:prstGeom prst="triangle">
                <a:avLst/>
              </a:prstGeom>
              <a:solidFill>
                <a:srgbClr val="FF035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7" name="Rectangle 74">
              <a:extLst>
                <a:ext uri="{FF2B5EF4-FFF2-40B4-BE49-F238E27FC236}">
                  <a16:creationId xmlns:a16="http://schemas.microsoft.com/office/drawing/2014/main" id="{0B82A277-C7F2-47DE-B975-5CF4E1885E23}"/>
                </a:ext>
              </a:extLst>
            </p:cNvPr>
            <p:cNvSpPr/>
            <p:nvPr/>
          </p:nvSpPr>
          <p:spPr>
            <a:xfrm>
              <a:off x="480290" y="3362034"/>
              <a:ext cx="1939636" cy="2641595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rgbClr val="FF0353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23" marR="0" lvl="1" indent="0" algn="l" defTabSz="81276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353"/>
                </a:buClr>
                <a:buSzPct val="50000"/>
                <a:buFontTx/>
                <a:buNone/>
                <a:tabLst/>
                <a:defRPr/>
              </a:pPr>
              <a:endParaRPr kumimoji="0" lang="es-CO" alt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2823" marR="0" lvl="1" indent="0" algn="l" defTabSz="81276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353"/>
                </a:buClr>
                <a:buSzPct val="50000"/>
                <a:buFontTx/>
                <a:buNone/>
                <a:tabLst/>
                <a:defRPr/>
              </a:pPr>
              <a:r>
                <a:rPr kumimoji="0" lang="es-CO" altLang="es-CO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253D9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Crecer en ventas se servicios y productos de certificación digital en un </a:t>
              </a:r>
              <a:r>
                <a:rPr kumimoji="0" lang="es-CO" altLang="es-CO" sz="1867" b="0" i="0" u="none" strike="noStrike" kern="1200" cap="none" spc="0" normalizeH="0" baseline="0" noProof="0" dirty="0">
                  <a:ln>
                    <a:noFill/>
                  </a:ln>
                  <a:solidFill>
                    <a:srgbClr val="FF0353"/>
                  </a:solidFill>
                  <a:effectLst/>
                  <a:uLnTx/>
                  <a:uFillTx/>
                  <a:latin typeface="AmpleSoft-Bold"/>
                  <a:ea typeface="+mn-ea"/>
                  <a:cs typeface="Calibri" panose="020F0502020204030204" pitchFamily="34" charset="0"/>
                </a:rPr>
                <a:t>36%</a:t>
              </a:r>
              <a:endParaRPr kumimoji="0" lang="es-CO" altLang="es-CO" sz="1467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333" b="0" i="0" u="none" strike="noStrike" kern="1200" cap="none" spc="0" normalizeH="0" baseline="0" noProof="0" dirty="0">
                  <a:ln>
                    <a:noFill/>
                  </a:ln>
                  <a:solidFill>
                    <a:srgbClr val="FF0353"/>
                  </a:solidFill>
                  <a:effectLst/>
                  <a:uLnTx/>
                  <a:uFillTx/>
                  <a:latin typeface="AmpleSoft-Bold"/>
                  <a:ea typeface="+mn-ea"/>
                  <a:cs typeface="Calibri" panose="020F0502020204030204" pitchFamily="34" charset="0"/>
                </a:rPr>
                <a:t>3</a:t>
              </a:r>
              <a:r>
                <a:rPr kumimoji="0" lang="es-CO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207B"/>
                  </a:solidFill>
                  <a:effectLst/>
                  <a:uLnTx/>
                  <a:uFillTx/>
                  <a:latin typeface="AmpleSoft-Regular" panose="02000000000000000000" pitchFamily="50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s-CO" sz="1333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Eventos promoción y difusión, Campaña Digital  en medios y redes sociales y visitas consultivas</a:t>
              </a:r>
            </a:p>
          </p:txBody>
        </p:sp>
        <p:sp>
          <p:nvSpPr>
            <p:cNvPr id="28" name="Rectangle 79">
              <a:extLst>
                <a:ext uri="{FF2B5EF4-FFF2-40B4-BE49-F238E27FC236}">
                  <a16:creationId xmlns:a16="http://schemas.microsoft.com/office/drawing/2014/main" id="{5D025EA4-67D4-4D07-BE6E-8A4D74A2469F}"/>
                </a:ext>
              </a:extLst>
            </p:cNvPr>
            <p:cNvSpPr/>
            <p:nvPr/>
          </p:nvSpPr>
          <p:spPr>
            <a:xfrm>
              <a:off x="480290" y="6003629"/>
              <a:ext cx="1939636" cy="139996"/>
            </a:xfrm>
            <a:prstGeom prst="rect">
              <a:avLst/>
            </a:prstGeom>
            <a:solidFill>
              <a:srgbClr val="FF035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Rectángulo 2">
            <a:extLst>
              <a:ext uri="{FF2B5EF4-FFF2-40B4-BE49-F238E27FC236}">
                <a16:creationId xmlns:a16="http://schemas.microsoft.com/office/drawing/2014/main" id="{BB319136-6B90-482F-BEAC-9C6AC899C219}"/>
              </a:ext>
            </a:extLst>
          </p:cNvPr>
          <p:cNvSpPr/>
          <p:nvPr/>
        </p:nvSpPr>
        <p:spPr>
          <a:xfrm>
            <a:off x="1615518" y="2495963"/>
            <a:ext cx="1758174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8127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18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CERTICAMARA</a:t>
            </a:r>
          </a:p>
        </p:txBody>
      </p:sp>
      <p:grpSp>
        <p:nvGrpSpPr>
          <p:cNvPr id="32" name="Group 14">
            <a:extLst>
              <a:ext uri="{FF2B5EF4-FFF2-40B4-BE49-F238E27FC236}">
                <a16:creationId xmlns:a16="http://schemas.microsoft.com/office/drawing/2014/main" id="{9C5772E2-C4E7-44C2-9845-AC73F88C5BE2}"/>
              </a:ext>
            </a:extLst>
          </p:cNvPr>
          <p:cNvGrpSpPr/>
          <p:nvPr/>
        </p:nvGrpSpPr>
        <p:grpSpPr>
          <a:xfrm>
            <a:off x="3813312" y="1528645"/>
            <a:ext cx="2482580" cy="4660477"/>
            <a:chOff x="480290" y="2068947"/>
            <a:chExt cx="1939637" cy="4074678"/>
          </a:xfrm>
        </p:grpSpPr>
        <p:grpSp>
          <p:nvGrpSpPr>
            <p:cNvPr id="33" name="Group 6">
              <a:extLst>
                <a:ext uri="{FF2B5EF4-FFF2-40B4-BE49-F238E27FC236}">
                  <a16:creationId xmlns:a16="http://schemas.microsoft.com/office/drawing/2014/main" id="{40F154CE-A220-4545-85F9-BDA1ECA56145}"/>
                </a:ext>
              </a:extLst>
            </p:cNvPr>
            <p:cNvGrpSpPr/>
            <p:nvPr/>
          </p:nvGrpSpPr>
          <p:grpSpPr>
            <a:xfrm>
              <a:off x="480291" y="2068947"/>
              <a:ext cx="1939636" cy="1293088"/>
              <a:chOff x="480291" y="2068947"/>
              <a:chExt cx="1939636" cy="1293088"/>
            </a:xfrm>
          </p:grpSpPr>
          <p:sp>
            <p:nvSpPr>
              <p:cNvPr id="36" name="Rectangle 4">
                <a:extLst>
                  <a:ext uri="{FF2B5EF4-FFF2-40B4-BE49-F238E27FC236}">
                    <a16:creationId xmlns:a16="http://schemas.microsoft.com/office/drawing/2014/main" id="{DCF40231-681B-4BD2-A223-55D29798552E}"/>
                  </a:ext>
                </a:extLst>
              </p:cNvPr>
              <p:cNvSpPr/>
              <p:nvPr/>
            </p:nvSpPr>
            <p:spPr>
              <a:xfrm>
                <a:off x="480291" y="2355273"/>
                <a:ext cx="1939636" cy="1006762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Isosceles Triangle 5">
                <a:extLst>
                  <a:ext uri="{FF2B5EF4-FFF2-40B4-BE49-F238E27FC236}">
                    <a16:creationId xmlns:a16="http://schemas.microsoft.com/office/drawing/2014/main" id="{E5DFC051-9936-479C-98E5-5DE403D7F73F}"/>
                  </a:ext>
                </a:extLst>
              </p:cNvPr>
              <p:cNvSpPr/>
              <p:nvPr/>
            </p:nvSpPr>
            <p:spPr>
              <a:xfrm>
                <a:off x="1182254" y="2068947"/>
                <a:ext cx="535709" cy="286326"/>
              </a:xfrm>
              <a:prstGeom prst="triangle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4" name="Rectangle 74">
              <a:extLst>
                <a:ext uri="{FF2B5EF4-FFF2-40B4-BE49-F238E27FC236}">
                  <a16:creationId xmlns:a16="http://schemas.microsoft.com/office/drawing/2014/main" id="{863F940D-8F8F-4DD3-8C29-71A51BB57F2D}"/>
                </a:ext>
              </a:extLst>
            </p:cNvPr>
            <p:cNvSpPr/>
            <p:nvPr/>
          </p:nvSpPr>
          <p:spPr>
            <a:xfrm>
              <a:off x="480290" y="3362034"/>
              <a:ext cx="1939636" cy="2641595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23" marR="0" lvl="1" indent="0" algn="l" defTabSz="81276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353"/>
                </a:buClr>
                <a:buSzPct val="50000"/>
                <a:buFontTx/>
                <a:buNone/>
                <a:tabLst/>
                <a:defRPr/>
              </a:pPr>
              <a:endParaRPr kumimoji="0" lang="es-CO" alt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2823" marR="0" lvl="1" indent="0" algn="l" defTabSz="81276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353"/>
                </a:buClr>
                <a:buSzPct val="50000"/>
                <a:buFontTx/>
                <a:buNone/>
                <a:tabLst/>
                <a:defRPr/>
              </a:pPr>
              <a:r>
                <a:rPr kumimoji="0" lang="es-CO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253D9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Crecer en ventas de Bases de Datos en un </a:t>
              </a:r>
              <a:r>
                <a:rPr kumimoji="0" lang="es-CO" sz="1867" b="0" i="0" u="none" strike="noStrike" kern="1200" cap="none" spc="0" normalizeH="0" baseline="0" noProof="0" dirty="0">
                  <a:ln>
                    <a:noFill/>
                  </a:ln>
                  <a:solidFill>
                    <a:srgbClr val="FF0353"/>
                  </a:solidFill>
                  <a:effectLst/>
                  <a:uLnTx/>
                  <a:uFillTx/>
                  <a:latin typeface="AmpleSoft-Bold"/>
                  <a:ea typeface="+mn-ea"/>
                  <a:cs typeface="Calibri" panose="020F0502020204030204" pitchFamily="34" charset="0"/>
                </a:rPr>
                <a:t>10%</a:t>
              </a:r>
            </a:p>
            <a:p>
              <a:pPr marL="0" marR="0" lvl="0" indent="0" algn="l" defTabSz="8127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altLang="es-CO" sz="1333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Ampliación del alcance del convenio con Informa con Data 02  y nuevas cámaras para Informa Colombia y Experian</a:t>
              </a:r>
            </a:p>
          </p:txBody>
        </p:sp>
        <p:sp>
          <p:nvSpPr>
            <p:cNvPr id="35" name="Rectangle 79">
              <a:extLst>
                <a:ext uri="{FF2B5EF4-FFF2-40B4-BE49-F238E27FC236}">
                  <a16:creationId xmlns:a16="http://schemas.microsoft.com/office/drawing/2014/main" id="{202458D8-B8F2-4C5B-88A1-2741A0BF0757}"/>
                </a:ext>
              </a:extLst>
            </p:cNvPr>
            <p:cNvSpPr/>
            <p:nvPr/>
          </p:nvSpPr>
          <p:spPr>
            <a:xfrm>
              <a:off x="480290" y="6003629"/>
              <a:ext cx="1939636" cy="139996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8" name="Rectángulo 37">
            <a:extLst>
              <a:ext uri="{FF2B5EF4-FFF2-40B4-BE49-F238E27FC236}">
                <a16:creationId xmlns:a16="http://schemas.microsoft.com/office/drawing/2014/main" id="{CF1B2033-1F31-4F1D-A3F1-0E4E54D9CE2C}"/>
              </a:ext>
            </a:extLst>
          </p:cNvPr>
          <p:cNvSpPr/>
          <p:nvPr/>
        </p:nvSpPr>
        <p:spPr>
          <a:xfrm>
            <a:off x="4186941" y="2494725"/>
            <a:ext cx="1920457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127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18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Bases de datos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80B8C9A-BE41-40CA-8BED-AB76F945EC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rcRect l="9696" t="1" r="12475" b="23287"/>
          <a:stretch/>
        </p:blipFill>
        <p:spPr>
          <a:xfrm>
            <a:off x="2214885" y="1870937"/>
            <a:ext cx="559439" cy="55141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8341775-7E4F-46E7-9267-B0454D64B8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rcRect l="17970" t="5214" r="18889" b="19193"/>
          <a:stretch/>
        </p:blipFill>
        <p:spPr>
          <a:xfrm>
            <a:off x="4876838" y="1856134"/>
            <a:ext cx="521647" cy="624521"/>
          </a:xfrm>
          <a:prstGeom prst="rect">
            <a:avLst/>
          </a:prstGeom>
        </p:spPr>
      </p:pic>
      <p:grpSp>
        <p:nvGrpSpPr>
          <p:cNvPr id="39" name="Group 14">
            <a:extLst>
              <a:ext uri="{FF2B5EF4-FFF2-40B4-BE49-F238E27FC236}">
                <a16:creationId xmlns:a16="http://schemas.microsoft.com/office/drawing/2014/main" id="{773ABCED-034C-4587-B608-7E403C93D9E1}"/>
              </a:ext>
            </a:extLst>
          </p:cNvPr>
          <p:cNvGrpSpPr/>
          <p:nvPr/>
        </p:nvGrpSpPr>
        <p:grpSpPr>
          <a:xfrm>
            <a:off x="6395128" y="1508758"/>
            <a:ext cx="2538955" cy="4680363"/>
            <a:chOff x="480290" y="2068947"/>
            <a:chExt cx="1939637" cy="4074678"/>
          </a:xfrm>
        </p:grpSpPr>
        <p:grpSp>
          <p:nvGrpSpPr>
            <p:cNvPr id="40" name="Group 6">
              <a:extLst>
                <a:ext uri="{FF2B5EF4-FFF2-40B4-BE49-F238E27FC236}">
                  <a16:creationId xmlns:a16="http://schemas.microsoft.com/office/drawing/2014/main" id="{FF0F4FA6-DF26-4DE8-AC9B-446CFD80E9D7}"/>
                </a:ext>
              </a:extLst>
            </p:cNvPr>
            <p:cNvGrpSpPr/>
            <p:nvPr/>
          </p:nvGrpSpPr>
          <p:grpSpPr>
            <a:xfrm>
              <a:off x="480291" y="2068947"/>
              <a:ext cx="1939636" cy="1293088"/>
              <a:chOff x="480291" y="2068947"/>
              <a:chExt cx="1939636" cy="1293088"/>
            </a:xfrm>
          </p:grpSpPr>
          <p:sp>
            <p:nvSpPr>
              <p:cNvPr id="43" name="Rectangle 4">
                <a:extLst>
                  <a:ext uri="{FF2B5EF4-FFF2-40B4-BE49-F238E27FC236}">
                    <a16:creationId xmlns:a16="http://schemas.microsoft.com/office/drawing/2014/main" id="{6CDE928E-B108-47FC-9187-8F6E2112A990}"/>
                  </a:ext>
                </a:extLst>
              </p:cNvPr>
              <p:cNvSpPr/>
              <p:nvPr/>
            </p:nvSpPr>
            <p:spPr>
              <a:xfrm>
                <a:off x="480291" y="2355273"/>
                <a:ext cx="1939636" cy="1006762"/>
              </a:xfrm>
              <a:prstGeom prst="rect">
                <a:avLst/>
              </a:prstGeom>
              <a:solidFill>
                <a:srgbClr val="FF035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" name="Isosceles Triangle 5">
                <a:extLst>
                  <a:ext uri="{FF2B5EF4-FFF2-40B4-BE49-F238E27FC236}">
                    <a16:creationId xmlns:a16="http://schemas.microsoft.com/office/drawing/2014/main" id="{52A56E16-189F-46F7-94B0-44B5CF160E52}"/>
                  </a:ext>
                </a:extLst>
              </p:cNvPr>
              <p:cNvSpPr/>
              <p:nvPr/>
            </p:nvSpPr>
            <p:spPr>
              <a:xfrm>
                <a:off x="1182254" y="2068947"/>
                <a:ext cx="535709" cy="286326"/>
              </a:xfrm>
              <a:prstGeom prst="triangle">
                <a:avLst/>
              </a:prstGeom>
              <a:solidFill>
                <a:srgbClr val="FF035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1" name="Rectangle 74">
              <a:extLst>
                <a:ext uri="{FF2B5EF4-FFF2-40B4-BE49-F238E27FC236}">
                  <a16:creationId xmlns:a16="http://schemas.microsoft.com/office/drawing/2014/main" id="{A5385973-4EC4-4C48-B674-87F8433B4256}"/>
                </a:ext>
              </a:extLst>
            </p:cNvPr>
            <p:cNvSpPr/>
            <p:nvPr/>
          </p:nvSpPr>
          <p:spPr>
            <a:xfrm>
              <a:off x="480290" y="3362034"/>
              <a:ext cx="1939636" cy="2641595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rgbClr val="FF0353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23" marR="0" lvl="1" indent="0" algn="l" defTabSz="81276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353"/>
                </a:buClr>
                <a:buSzPct val="50000"/>
                <a:buFontTx/>
                <a:buNone/>
                <a:tabLst/>
                <a:defRPr/>
              </a:pPr>
              <a:endParaRPr kumimoji="0" lang="es-CO" alt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2823" marR="0" lvl="1" indent="0" algn="l" defTabSz="81276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353"/>
                </a:buClr>
                <a:buSzPct val="50000"/>
                <a:buFontTx/>
                <a:buNone/>
                <a:tabLst/>
                <a:defRPr/>
              </a:pPr>
              <a:r>
                <a:rPr kumimoji="0" lang="es-CO" altLang="es-CO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253D9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Crecer en ventas se servicios y productos de certificación digital en un </a:t>
              </a:r>
              <a:r>
                <a:rPr kumimoji="0" lang="es-CO" altLang="es-CO" sz="1867" b="0" i="0" u="none" strike="noStrike" kern="1200" cap="none" spc="0" normalizeH="0" baseline="0" noProof="0" dirty="0">
                  <a:ln>
                    <a:noFill/>
                  </a:ln>
                  <a:solidFill>
                    <a:srgbClr val="FF0353"/>
                  </a:solidFill>
                  <a:effectLst/>
                  <a:uLnTx/>
                  <a:uFillTx/>
                  <a:latin typeface="AmpleSoft-Bold"/>
                  <a:ea typeface="+mn-ea"/>
                  <a:cs typeface="Calibri" panose="020F0502020204030204" pitchFamily="34" charset="0"/>
                </a:rPr>
                <a:t>36%</a:t>
              </a:r>
              <a:endParaRPr kumimoji="0" lang="es-CO" altLang="es-CO" sz="1467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333" b="0" i="0" u="none" strike="noStrike" kern="1200" cap="none" spc="0" normalizeH="0" baseline="0" noProof="0" dirty="0">
                  <a:ln>
                    <a:noFill/>
                  </a:ln>
                  <a:solidFill>
                    <a:srgbClr val="FF0353"/>
                  </a:solidFill>
                  <a:effectLst/>
                  <a:uLnTx/>
                  <a:uFillTx/>
                  <a:latin typeface="AmpleSoft-Bold"/>
                  <a:ea typeface="+mn-ea"/>
                  <a:cs typeface="Calibri" panose="020F0502020204030204" pitchFamily="34" charset="0"/>
                </a:rPr>
                <a:t>3</a:t>
              </a:r>
              <a:r>
                <a:rPr kumimoji="0" lang="es-CO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207B"/>
                  </a:solidFill>
                  <a:effectLst/>
                  <a:uLnTx/>
                  <a:uFillTx/>
                  <a:latin typeface="AmpleSoft-Regular" panose="02000000000000000000" pitchFamily="50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s-CO" sz="1333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Eventos promoción y difusión, Campaña Digital  en medios y redes sociales y visitas consultivas</a:t>
              </a:r>
            </a:p>
          </p:txBody>
        </p:sp>
        <p:sp>
          <p:nvSpPr>
            <p:cNvPr id="42" name="Rectangle 79">
              <a:extLst>
                <a:ext uri="{FF2B5EF4-FFF2-40B4-BE49-F238E27FC236}">
                  <a16:creationId xmlns:a16="http://schemas.microsoft.com/office/drawing/2014/main" id="{CA6A7B45-A4AE-4A48-A38E-5D5120CF96E2}"/>
                </a:ext>
              </a:extLst>
            </p:cNvPr>
            <p:cNvSpPr/>
            <p:nvPr/>
          </p:nvSpPr>
          <p:spPr>
            <a:xfrm>
              <a:off x="480290" y="6003629"/>
              <a:ext cx="1939636" cy="139996"/>
            </a:xfrm>
            <a:prstGeom prst="rect">
              <a:avLst/>
            </a:prstGeom>
            <a:solidFill>
              <a:srgbClr val="FF035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5" name="Rectángulo 44">
            <a:extLst>
              <a:ext uri="{FF2B5EF4-FFF2-40B4-BE49-F238E27FC236}">
                <a16:creationId xmlns:a16="http://schemas.microsoft.com/office/drawing/2014/main" id="{8BDE3D2D-B90D-4C96-BD02-5D9C5F7BD006}"/>
              </a:ext>
            </a:extLst>
          </p:cNvPr>
          <p:cNvSpPr/>
          <p:nvPr/>
        </p:nvSpPr>
        <p:spPr>
          <a:xfrm>
            <a:off x="6481026" y="2305925"/>
            <a:ext cx="25318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127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Depósitos de Estados Financieros</a:t>
            </a:r>
          </a:p>
        </p:txBody>
      </p:sp>
      <p:pic>
        <p:nvPicPr>
          <p:cNvPr id="48" name="Imagen 47">
            <a:extLst>
              <a:ext uri="{FF2B5EF4-FFF2-40B4-BE49-F238E27FC236}">
                <a16:creationId xmlns:a16="http://schemas.microsoft.com/office/drawing/2014/main" id="{4CE609F2-C201-489B-B6D6-DB9855008E9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</a:extLst>
          </a:blip>
          <a:srcRect b="14288"/>
          <a:stretch/>
        </p:blipFill>
        <p:spPr>
          <a:xfrm>
            <a:off x="7380692" y="1790215"/>
            <a:ext cx="634531" cy="543867"/>
          </a:xfrm>
          <a:prstGeom prst="rect">
            <a:avLst/>
          </a:prstGeom>
        </p:spPr>
      </p:pic>
      <p:grpSp>
        <p:nvGrpSpPr>
          <p:cNvPr id="49" name="Group 14">
            <a:extLst>
              <a:ext uri="{FF2B5EF4-FFF2-40B4-BE49-F238E27FC236}">
                <a16:creationId xmlns:a16="http://schemas.microsoft.com/office/drawing/2014/main" id="{F5DF5C26-0353-451B-B3B3-4E83DA01B2C1}"/>
              </a:ext>
            </a:extLst>
          </p:cNvPr>
          <p:cNvGrpSpPr/>
          <p:nvPr/>
        </p:nvGrpSpPr>
        <p:grpSpPr>
          <a:xfrm>
            <a:off x="9040563" y="1508758"/>
            <a:ext cx="2538954" cy="4677039"/>
            <a:chOff x="480290" y="2068947"/>
            <a:chExt cx="1939637" cy="4074678"/>
          </a:xfrm>
        </p:grpSpPr>
        <p:grpSp>
          <p:nvGrpSpPr>
            <p:cNvPr id="50" name="Group 6">
              <a:extLst>
                <a:ext uri="{FF2B5EF4-FFF2-40B4-BE49-F238E27FC236}">
                  <a16:creationId xmlns:a16="http://schemas.microsoft.com/office/drawing/2014/main" id="{56DE1F1A-3A89-4BBD-A698-B6C1C2AB0D6C}"/>
                </a:ext>
              </a:extLst>
            </p:cNvPr>
            <p:cNvGrpSpPr/>
            <p:nvPr/>
          </p:nvGrpSpPr>
          <p:grpSpPr>
            <a:xfrm>
              <a:off x="480291" y="2068947"/>
              <a:ext cx="1939636" cy="1293088"/>
              <a:chOff x="480291" y="2068947"/>
              <a:chExt cx="1939636" cy="1293088"/>
            </a:xfrm>
          </p:grpSpPr>
          <p:sp>
            <p:nvSpPr>
              <p:cNvPr id="53" name="Rectangle 4">
                <a:extLst>
                  <a:ext uri="{FF2B5EF4-FFF2-40B4-BE49-F238E27FC236}">
                    <a16:creationId xmlns:a16="http://schemas.microsoft.com/office/drawing/2014/main" id="{166B5D73-E4D9-4345-B4AE-A37966172A10}"/>
                  </a:ext>
                </a:extLst>
              </p:cNvPr>
              <p:cNvSpPr/>
              <p:nvPr/>
            </p:nvSpPr>
            <p:spPr>
              <a:xfrm>
                <a:off x="480291" y="2355273"/>
                <a:ext cx="1939636" cy="1006762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" name="Isosceles Triangle 5">
                <a:extLst>
                  <a:ext uri="{FF2B5EF4-FFF2-40B4-BE49-F238E27FC236}">
                    <a16:creationId xmlns:a16="http://schemas.microsoft.com/office/drawing/2014/main" id="{763108E9-E01C-4BF3-AFA1-00DF84CB184E}"/>
                  </a:ext>
                </a:extLst>
              </p:cNvPr>
              <p:cNvSpPr/>
              <p:nvPr/>
            </p:nvSpPr>
            <p:spPr>
              <a:xfrm>
                <a:off x="1182254" y="2068947"/>
                <a:ext cx="535709" cy="286326"/>
              </a:xfrm>
              <a:prstGeom prst="triangle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1" name="Rectangle 74">
              <a:extLst>
                <a:ext uri="{FF2B5EF4-FFF2-40B4-BE49-F238E27FC236}">
                  <a16:creationId xmlns:a16="http://schemas.microsoft.com/office/drawing/2014/main" id="{9A7D3569-75EE-4357-8E72-8A829AF280D7}"/>
                </a:ext>
              </a:extLst>
            </p:cNvPr>
            <p:cNvSpPr/>
            <p:nvPr/>
          </p:nvSpPr>
          <p:spPr>
            <a:xfrm>
              <a:off x="480290" y="3362034"/>
              <a:ext cx="1939636" cy="2641595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23" marR="0" lvl="1" indent="0" algn="l" defTabSz="81276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353"/>
                </a:buClr>
                <a:buSzPct val="50000"/>
                <a:buFontTx/>
                <a:buNone/>
                <a:tabLst/>
                <a:defRPr/>
              </a:pPr>
              <a:r>
                <a:rPr kumimoji="0" lang="es-CO" sz="1333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Portal de información empresarial en línea más importante a nivel regional. Entrega información financiera, jurídica, de contratación estatal y comercio exterior</a:t>
              </a:r>
              <a:endPara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Regular" panose="02000000000000000000" pitchFamily="50" charset="0"/>
                <a:ea typeface="+mn-ea"/>
                <a:cs typeface="+mn-cs"/>
              </a:endParaRPr>
            </a:p>
            <a:p>
              <a:pPr marL="2823" marR="0" lvl="1" indent="0" algn="l" defTabSz="81276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353"/>
                </a:buClr>
                <a:buSzPct val="50000"/>
                <a:buFontTx/>
                <a:buNone/>
                <a:tabLst/>
                <a:defRPr/>
              </a:pPr>
              <a:r>
                <a:rPr kumimoji="0" lang="es-CO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253D9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Crecimiento en el volumen de empresas de la región con el servicio</a:t>
              </a:r>
              <a:endParaRPr kumimoji="0" lang="es-CO" alt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52" name="Rectangle 79">
              <a:extLst>
                <a:ext uri="{FF2B5EF4-FFF2-40B4-BE49-F238E27FC236}">
                  <a16:creationId xmlns:a16="http://schemas.microsoft.com/office/drawing/2014/main" id="{1221C5AE-DE76-468A-A9FE-DE30BDF0969C}"/>
                </a:ext>
              </a:extLst>
            </p:cNvPr>
            <p:cNvSpPr/>
            <p:nvPr/>
          </p:nvSpPr>
          <p:spPr>
            <a:xfrm>
              <a:off x="480290" y="6003629"/>
              <a:ext cx="1939636" cy="139996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5" name="Rectángulo 54">
            <a:extLst>
              <a:ext uri="{FF2B5EF4-FFF2-40B4-BE49-F238E27FC236}">
                <a16:creationId xmlns:a16="http://schemas.microsoft.com/office/drawing/2014/main" id="{A3B4A95F-0D6B-4C32-A940-5DDAADA8A50F}"/>
              </a:ext>
            </a:extLst>
          </p:cNvPr>
          <p:cNvSpPr/>
          <p:nvPr/>
        </p:nvSpPr>
        <p:spPr>
          <a:xfrm>
            <a:off x="9326565" y="2533365"/>
            <a:ext cx="1920457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127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18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Compite 360</a:t>
            </a:r>
          </a:p>
        </p:txBody>
      </p:sp>
      <p:pic>
        <p:nvPicPr>
          <p:cNvPr id="58" name="Imagen 57">
            <a:extLst>
              <a:ext uri="{FF2B5EF4-FFF2-40B4-BE49-F238E27FC236}">
                <a16:creationId xmlns:a16="http://schemas.microsoft.com/office/drawing/2014/main" id="{2CCD8506-C0C6-448A-A5F0-D0F0C2FE1EF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</a:extLst>
          </a:blip>
          <a:srcRect l="6220" r="9898" b="15754"/>
          <a:stretch/>
        </p:blipFill>
        <p:spPr>
          <a:xfrm rot="10800000" flipV="1">
            <a:off x="9972035" y="1856135"/>
            <a:ext cx="676008" cy="678941"/>
          </a:xfrm>
          <a:prstGeom prst="rect">
            <a:avLst/>
          </a:prstGeom>
        </p:spPr>
      </p:pic>
      <p:grpSp>
        <p:nvGrpSpPr>
          <p:cNvPr id="46" name="Group 155">
            <a:extLst>
              <a:ext uri="{FF2B5EF4-FFF2-40B4-BE49-F238E27FC236}">
                <a16:creationId xmlns:a16="http://schemas.microsoft.com/office/drawing/2014/main" id="{E4B9E71A-BA88-47AE-9276-83B83C9543D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438174" y="5186990"/>
            <a:ext cx="286911" cy="286911"/>
            <a:chOff x="3291" y="2116"/>
            <a:chExt cx="480" cy="480"/>
          </a:xfrm>
          <a:solidFill>
            <a:schemeClr val="accent5"/>
          </a:solidFill>
        </p:grpSpPr>
        <p:sp>
          <p:nvSpPr>
            <p:cNvPr id="47" name="Freeform 157">
              <a:extLst>
                <a:ext uri="{FF2B5EF4-FFF2-40B4-BE49-F238E27FC236}">
                  <a16:creationId xmlns:a16="http://schemas.microsoft.com/office/drawing/2014/main" id="{A439AD80-6520-4F77-B86C-B88214E8E0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158">
              <a:extLst>
                <a:ext uri="{FF2B5EF4-FFF2-40B4-BE49-F238E27FC236}">
                  <a16:creationId xmlns:a16="http://schemas.microsoft.com/office/drawing/2014/main" id="{9ACFDFEA-BBA2-47B4-9A13-07D9795E25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7" name="Rectángulo 56">
            <a:extLst>
              <a:ext uri="{FF2B5EF4-FFF2-40B4-BE49-F238E27FC236}">
                <a16:creationId xmlns:a16="http://schemas.microsoft.com/office/drawing/2014/main" id="{CB2DC34E-CEF9-41FE-B700-667F2A4A30B7}"/>
              </a:ext>
            </a:extLst>
          </p:cNvPr>
          <p:cNvSpPr/>
          <p:nvPr/>
        </p:nvSpPr>
        <p:spPr>
          <a:xfrm>
            <a:off x="1663292" y="5149763"/>
            <a:ext cx="19451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+mn-cs"/>
              </a:rPr>
              <a:t>31,2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 MM de gasto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+mn-cs"/>
              </a:rPr>
              <a:t> </a:t>
            </a:r>
            <a:endParaRPr kumimoji="0" lang="es-ES_tradnl" sz="1600" b="0" i="0" u="none" strike="noStrike" kern="1200" cap="none" spc="0" normalizeH="0" baseline="0" noProof="0" dirty="0">
              <a:ln>
                <a:noFill/>
              </a:ln>
              <a:solidFill>
                <a:srgbClr val="253D90"/>
              </a:solidFill>
              <a:effectLst/>
              <a:uLnTx/>
              <a:uFillTx/>
              <a:latin typeface="AmpleSoft-Bold"/>
              <a:ea typeface="+mn-ea"/>
              <a:cs typeface="+mn-cs"/>
            </a:endParaRPr>
          </a:p>
        </p:txBody>
      </p:sp>
      <p:grpSp>
        <p:nvGrpSpPr>
          <p:cNvPr id="59" name="Group 155">
            <a:extLst>
              <a:ext uri="{FF2B5EF4-FFF2-40B4-BE49-F238E27FC236}">
                <a16:creationId xmlns:a16="http://schemas.microsoft.com/office/drawing/2014/main" id="{0810A628-7301-4022-A1E4-4F4F51F356C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911534" y="5212123"/>
            <a:ext cx="263381" cy="263381"/>
            <a:chOff x="3291" y="2116"/>
            <a:chExt cx="480" cy="480"/>
          </a:xfrm>
          <a:solidFill>
            <a:schemeClr val="accent5"/>
          </a:solidFill>
        </p:grpSpPr>
        <p:sp>
          <p:nvSpPr>
            <p:cNvPr id="60" name="Freeform 157">
              <a:extLst>
                <a:ext uri="{FF2B5EF4-FFF2-40B4-BE49-F238E27FC236}">
                  <a16:creationId xmlns:a16="http://schemas.microsoft.com/office/drawing/2014/main" id="{B1120D37-372E-4B03-9B80-3F8C2CB2A1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58">
              <a:extLst>
                <a:ext uri="{FF2B5EF4-FFF2-40B4-BE49-F238E27FC236}">
                  <a16:creationId xmlns:a16="http://schemas.microsoft.com/office/drawing/2014/main" id="{B7F03CB3-9863-4034-AE2F-A001B5B32B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2" name="Rectángulo 61">
            <a:extLst>
              <a:ext uri="{FF2B5EF4-FFF2-40B4-BE49-F238E27FC236}">
                <a16:creationId xmlns:a16="http://schemas.microsoft.com/office/drawing/2014/main" id="{BAF0992B-8D4F-406E-9B29-4133FC2B9E32}"/>
              </a:ext>
            </a:extLst>
          </p:cNvPr>
          <p:cNvSpPr/>
          <p:nvPr/>
        </p:nvSpPr>
        <p:spPr>
          <a:xfrm>
            <a:off x="4133933" y="5149763"/>
            <a:ext cx="20996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+mn-cs"/>
              </a:rPr>
              <a:t>285,9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 MM de gasto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+mn-cs"/>
              </a:rPr>
              <a:t> </a:t>
            </a:r>
            <a:endParaRPr kumimoji="0" lang="es-ES_tradnl" sz="1600" b="0" i="0" u="none" strike="noStrike" kern="1200" cap="none" spc="0" normalizeH="0" baseline="0" noProof="0" dirty="0">
              <a:ln>
                <a:noFill/>
              </a:ln>
              <a:solidFill>
                <a:srgbClr val="253D90"/>
              </a:solidFill>
              <a:effectLst/>
              <a:uLnTx/>
              <a:uFillTx/>
              <a:latin typeface="AmpleSoft-Bold"/>
              <a:ea typeface="+mn-ea"/>
              <a:cs typeface="+mn-cs"/>
            </a:endParaRPr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F08137A0-25E7-4C41-8F86-98D4F882F4E7}"/>
              </a:ext>
            </a:extLst>
          </p:cNvPr>
          <p:cNvSpPr/>
          <p:nvPr/>
        </p:nvSpPr>
        <p:spPr>
          <a:xfrm>
            <a:off x="6687102" y="5152688"/>
            <a:ext cx="19968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+mn-cs"/>
              </a:rPr>
              <a:t>64,4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 MM de gasto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+mn-cs"/>
              </a:rPr>
              <a:t> </a:t>
            </a:r>
            <a:endParaRPr kumimoji="0" lang="es-ES_tradnl" sz="1600" b="0" i="0" u="none" strike="noStrike" kern="1200" cap="none" spc="0" normalizeH="0" baseline="0" noProof="0" dirty="0">
              <a:ln>
                <a:noFill/>
              </a:ln>
              <a:solidFill>
                <a:srgbClr val="253D90"/>
              </a:solidFill>
              <a:effectLst/>
              <a:uLnTx/>
              <a:uFillTx/>
              <a:latin typeface="AmpleSoft-Bold"/>
              <a:ea typeface="+mn-ea"/>
              <a:cs typeface="+mn-cs"/>
            </a:endParaRPr>
          </a:p>
        </p:txBody>
      </p:sp>
      <p:sp>
        <p:nvSpPr>
          <p:cNvPr id="70" name="Rectángulo 69">
            <a:extLst>
              <a:ext uri="{FF2B5EF4-FFF2-40B4-BE49-F238E27FC236}">
                <a16:creationId xmlns:a16="http://schemas.microsoft.com/office/drawing/2014/main" id="{39DBD70E-9E15-4CBF-9934-BA6E1A3D7509}"/>
              </a:ext>
            </a:extLst>
          </p:cNvPr>
          <p:cNvSpPr/>
          <p:nvPr/>
        </p:nvSpPr>
        <p:spPr>
          <a:xfrm>
            <a:off x="9372830" y="5076376"/>
            <a:ext cx="2207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+mn-cs"/>
              </a:rPr>
              <a:t>12,5</a:t>
            </a:r>
            <a:r>
              <a:rPr lang="es-CO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 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MM de gasto 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grpSp>
        <p:nvGrpSpPr>
          <p:cNvPr id="71" name="Group 155">
            <a:extLst>
              <a:ext uri="{FF2B5EF4-FFF2-40B4-BE49-F238E27FC236}">
                <a16:creationId xmlns:a16="http://schemas.microsoft.com/office/drawing/2014/main" id="{8524825B-9167-4B6A-BCDD-0B9A7E48F9E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484821" y="5193988"/>
            <a:ext cx="263381" cy="263381"/>
            <a:chOff x="3291" y="2116"/>
            <a:chExt cx="480" cy="480"/>
          </a:xfrm>
          <a:solidFill>
            <a:schemeClr val="accent5"/>
          </a:solidFill>
        </p:grpSpPr>
        <p:sp>
          <p:nvSpPr>
            <p:cNvPr id="72" name="Freeform 157">
              <a:extLst>
                <a:ext uri="{FF2B5EF4-FFF2-40B4-BE49-F238E27FC236}">
                  <a16:creationId xmlns:a16="http://schemas.microsoft.com/office/drawing/2014/main" id="{82B543D0-2304-467A-8AB5-EB7270E0C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58">
              <a:extLst>
                <a:ext uri="{FF2B5EF4-FFF2-40B4-BE49-F238E27FC236}">
                  <a16:creationId xmlns:a16="http://schemas.microsoft.com/office/drawing/2014/main" id="{B121D0FD-13D1-4FE9-AD4C-0A72B691FB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4" name="Group 155">
            <a:extLst>
              <a:ext uri="{FF2B5EF4-FFF2-40B4-BE49-F238E27FC236}">
                <a16:creationId xmlns:a16="http://schemas.microsoft.com/office/drawing/2014/main" id="{A3BF0696-4CE7-4DDE-9DE7-4DA4CB31D67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135438" y="5145932"/>
            <a:ext cx="263381" cy="263381"/>
            <a:chOff x="3291" y="2116"/>
            <a:chExt cx="480" cy="480"/>
          </a:xfrm>
          <a:solidFill>
            <a:schemeClr val="accent5"/>
          </a:solidFill>
        </p:grpSpPr>
        <p:sp>
          <p:nvSpPr>
            <p:cNvPr id="75" name="Freeform 157">
              <a:extLst>
                <a:ext uri="{FF2B5EF4-FFF2-40B4-BE49-F238E27FC236}">
                  <a16:creationId xmlns:a16="http://schemas.microsoft.com/office/drawing/2014/main" id="{EEA56455-D6B8-4896-AFC3-4BBF547E0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58">
              <a:extLst>
                <a:ext uri="{FF2B5EF4-FFF2-40B4-BE49-F238E27FC236}">
                  <a16:creationId xmlns:a16="http://schemas.microsoft.com/office/drawing/2014/main" id="{9D778237-155B-44CB-BC01-68A6CB5969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7" name="Rectángulo 76">
            <a:extLst>
              <a:ext uri="{FF2B5EF4-FFF2-40B4-BE49-F238E27FC236}">
                <a16:creationId xmlns:a16="http://schemas.microsoft.com/office/drawing/2014/main" id="{5209FE66-6846-47D4-9FED-8B57A782ECF9}"/>
              </a:ext>
            </a:extLst>
          </p:cNvPr>
          <p:cNvSpPr/>
          <p:nvPr/>
        </p:nvSpPr>
        <p:spPr>
          <a:xfrm>
            <a:off x="1663292" y="5445708"/>
            <a:ext cx="24914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$213,2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ingreso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grpSp>
        <p:nvGrpSpPr>
          <p:cNvPr id="78" name="Group 22">
            <a:extLst>
              <a:ext uri="{FF2B5EF4-FFF2-40B4-BE49-F238E27FC236}">
                <a16:creationId xmlns:a16="http://schemas.microsoft.com/office/drawing/2014/main" id="{B5ECFA12-2612-4BDF-AC85-77FCF04BFE8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414954" y="5527277"/>
            <a:ext cx="294290" cy="201098"/>
            <a:chOff x="2699" y="1093"/>
            <a:chExt cx="480" cy="328"/>
          </a:xfrm>
          <a:solidFill>
            <a:schemeClr val="accent5"/>
          </a:solidFill>
        </p:grpSpPr>
        <p:sp>
          <p:nvSpPr>
            <p:cNvPr id="79" name="Freeform 24">
              <a:extLst>
                <a:ext uri="{FF2B5EF4-FFF2-40B4-BE49-F238E27FC236}">
                  <a16:creationId xmlns:a16="http://schemas.microsoft.com/office/drawing/2014/main" id="{F90A0994-1B2B-4B4F-AB77-3EA2A9F940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1" y="1161"/>
              <a:ext cx="152" cy="152"/>
            </a:xfrm>
            <a:custGeom>
              <a:avLst/>
              <a:gdLst>
                <a:gd name="T0" fmla="*/ 495 w 1064"/>
                <a:gd name="T1" fmla="*/ 283 h 1064"/>
                <a:gd name="T2" fmla="*/ 426 w 1064"/>
                <a:gd name="T3" fmla="*/ 303 h 1064"/>
                <a:gd name="T4" fmla="*/ 367 w 1064"/>
                <a:gd name="T5" fmla="*/ 342 h 1064"/>
                <a:gd name="T6" fmla="*/ 321 w 1064"/>
                <a:gd name="T7" fmla="*/ 395 h 1064"/>
                <a:gd name="T8" fmla="*/ 290 w 1064"/>
                <a:gd name="T9" fmla="*/ 459 h 1064"/>
                <a:gd name="T10" fmla="*/ 280 w 1064"/>
                <a:gd name="T11" fmla="*/ 533 h 1064"/>
                <a:gd name="T12" fmla="*/ 290 w 1064"/>
                <a:gd name="T13" fmla="*/ 605 h 1064"/>
                <a:gd name="T14" fmla="*/ 321 w 1064"/>
                <a:gd name="T15" fmla="*/ 669 h 1064"/>
                <a:gd name="T16" fmla="*/ 367 w 1064"/>
                <a:gd name="T17" fmla="*/ 722 h 1064"/>
                <a:gd name="T18" fmla="*/ 426 w 1064"/>
                <a:gd name="T19" fmla="*/ 761 h 1064"/>
                <a:gd name="T20" fmla="*/ 495 w 1064"/>
                <a:gd name="T21" fmla="*/ 781 h 1064"/>
                <a:gd name="T22" fmla="*/ 569 w 1064"/>
                <a:gd name="T23" fmla="*/ 781 h 1064"/>
                <a:gd name="T24" fmla="*/ 638 w 1064"/>
                <a:gd name="T25" fmla="*/ 761 h 1064"/>
                <a:gd name="T26" fmla="*/ 697 w 1064"/>
                <a:gd name="T27" fmla="*/ 722 h 1064"/>
                <a:gd name="T28" fmla="*/ 743 w 1064"/>
                <a:gd name="T29" fmla="*/ 669 h 1064"/>
                <a:gd name="T30" fmla="*/ 774 w 1064"/>
                <a:gd name="T31" fmla="*/ 605 h 1064"/>
                <a:gd name="T32" fmla="*/ 784 w 1064"/>
                <a:gd name="T33" fmla="*/ 533 h 1064"/>
                <a:gd name="T34" fmla="*/ 774 w 1064"/>
                <a:gd name="T35" fmla="*/ 459 h 1064"/>
                <a:gd name="T36" fmla="*/ 743 w 1064"/>
                <a:gd name="T37" fmla="*/ 395 h 1064"/>
                <a:gd name="T38" fmla="*/ 697 w 1064"/>
                <a:gd name="T39" fmla="*/ 342 h 1064"/>
                <a:gd name="T40" fmla="*/ 638 w 1064"/>
                <a:gd name="T41" fmla="*/ 303 h 1064"/>
                <a:gd name="T42" fmla="*/ 569 w 1064"/>
                <a:gd name="T43" fmla="*/ 283 h 1064"/>
                <a:gd name="T44" fmla="*/ 533 w 1064"/>
                <a:gd name="T45" fmla="*/ 0 h 1064"/>
                <a:gd name="T46" fmla="*/ 646 w 1064"/>
                <a:gd name="T47" fmla="*/ 12 h 1064"/>
                <a:gd name="T48" fmla="*/ 751 w 1064"/>
                <a:gd name="T49" fmla="*/ 48 h 1064"/>
                <a:gd name="T50" fmla="*/ 846 w 1064"/>
                <a:gd name="T51" fmla="*/ 103 h 1064"/>
                <a:gd name="T52" fmla="*/ 927 w 1064"/>
                <a:gd name="T53" fmla="*/ 176 h 1064"/>
                <a:gd name="T54" fmla="*/ 992 w 1064"/>
                <a:gd name="T55" fmla="*/ 264 h 1064"/>
                <a:gd name="T56" fmla="*/ 1037 w 1064"/>
                <a:gd name="T57" fmla="*/ 365 h 1064"/>
                <a:gd name="T58" fmla="*/ 1061 w 1064"/>
                <a:gd name="T59" fmla="*/ 474 h 1064"/>
                <a:gd name="T60" fmla="*/ 1061 w 1064"/>
                <a:gd name="T61" fmla="*/ 590 h 1064"/>
                <a:gd name="T62" fmla="*/ 1037 w 1064"/>
                <a:gd name="T63" fmla="*/ 699 h 1064"/>
                <a:gd name="T64" fmla="*/ 992 w 1064"/>
                <a:gd name="T65" fmla="*/ 800 h 1064"/>
                <a:gd name="T66" fmla="*/ 927 w 1064"/>
                <a:gd name="T67" fmla="*/ 888 h 1064"/>
                <a:gd name="T68" fmla="*/ 846 w 1064"/>
                <a:gd name="T69" fmla="*/ 961 h 1064"/>
                <a:gd name="T70" fmla="*/ 751 w 1064"/>
                <a:gd name="T71" fmla="*/ 1016 h 1064"/>
                <a:gd name="T72" fmla="*/ 646 w 1064"/>
                <a:gd name="T73" fmla="*/ 1052 h 1064"/>
                <a:gd name="T74" fmla="*/ 533 w 1064"/>
                <a:gd name="T75" fmla="*/ 1064 h 1064"/>
                <a:gd name="T76" fmla="*/ 418 w 1064"/>
                <a:gd name="T77" fmla="*/ 1052 h 1064"/>
                <a:gd name="T78" fmla="*/ 313 w 1064"/>
                <a:gd name="T79" fmla="*/ 1016 h 1064"/>
                <a:gd name="T80" fmla="*/ 218 w 1064"/>
                <a:gd name="T81" fmla="*/ 961 h 1064"/>
                <a:gd name="T82" fmla="*/ 137 w 1064"/>
                <a:gd name="T83" fmla="*/ 888 h 1064"/>
                <a:gd name="T84" fmla="*/ 72 w 1064"/>
                <a:gd name="T85" fmla="*/ 800 h 1064"/>
                <a:gd name="T86" fmla="*/ 27 w 1064"/>
                <a:gd name="T87" fmla="*/ 699 h 1064"/>
                <a:gd name="T88" fmla="*/ 3 w 1064"/>
                <a:gd name="T89" fmla="*/ 590 h 1064"/>
                <a:gd name="T90" fmla="*/ 3 w 1064"/>
                <a:gd name="T91" fmla="*/ 474 h 1064"/>
                <a:gd name="T92" fmla="*/ 27 w 1064"/>
                <a:gd name="T93" fmla="*/ 365 h 1064"/>
                <a:gd name="T94" fmla="*/ 72 w 1064"/>
                <a:gd name="T95" fmla="*/ 264 h 1064"/>
                <a:gd name="T96" fmla="*/ 137 w 1064"/>
                <a:gd name="T97" fmla="*/ 176 h 1064"/>
                <a:gd name="T98" fmla="*/ 218 w 1064"/>
                <a:gd name="T99" fmla="*/ 103 h 1064"/>
                <a:gd name="T100" fmla="*/ 313 w 1064"/>
                <a:gd name="T101" fmla="*/ 48 h 1064"/>
                <a:gd name="T102" fmla="*/ 418 w 1064"/>
                <a:gd name="T103" fmla="*/ 12 h 1064"/>
                <a:gd name="T104" fmla="*/ 533 w 1064"/>
                <a:gd name="T105" fmla="*/ 0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64" h="1064">
                  <a:moveTo>
                    <a:pt x="533" y="280"/>
                  </a:moveTo>
                  <a:lnTo>
                    <a:pt x="495" y="283"/>
                  </a:lnTo>
                  <a:lnTo>
                    <a:pt x="459" y="290"/>
                  </a:lnTo>
                  <a:lnTo>
                    <a:pt x="426" y="303"/>
                  </a:lnTo>
                  <a:lnTo>
                    <a:pt x="395" y="321"/>
                  </a:lnTo>
                  <a:lnTo>
                    <a:pt x="367" y="342"/>
                  </a:lnTo>
                  <a:lnTo>
                    <a:pt x="342" y="367"/>
                  </a:lnTo>
                  <a:lnTo>
                    <a:pt x="321" y="395"/>
                  </a:lnTo>
                  <a:lnTo>
                    <a:pt x="303" y="426"/>
                  </a:lnTo>
                  <a:lnTo>
                    <a:pt x="290" y="459"/>
                  </a:lnTo>
                  <a:lnTo>
                    <a:pt x="283" y="495"/>
                  </a:lnTo>
                  <a:lnTo>
                    <a:pt x="280" y="533"/>
                  </a:lnTo>
                  <a:lnTo>
                    <a:pt x="283" y="569"/>
                  </a:lnTo>
                  <a:lnTo>
                    <a:pt x="290" y="605"/>
                  </a:lnTo>
                  <a:lnTo>
                    <a:pt x="303" y="638"/>
                  </a:lnTo>
                  <a:lnTo>
                    <a:pt x="321" y="669"/>
                  </a:lnTo>
                  <a:lnTo>
                    <a:pt x="342" y="697"/>
                  </a:lnTo>
                  <a:lnTo>
                    <a:pt x="367" y="722"/>
                  </a:lnTo>
                  <a:lnTo>
                    <a:pt x="395" y="743"/>
                  </a:lnTo>
                  <a:lnTo>
                    <a:pt x="426" y="761"/>
                  </a:lnTo>
                  <a:lnTo>
                    <a:pt x="459" y="774"/>
                  </a:lnTo>
                  <a:lnTo>
                    <a:pt x="495" y="781"/>
                  </a:lnTo>
                  <a:lnTo>
                    <a:pt x="533" y="784"/>
                  </a:lnTo>
                  <a:lnTo>
                    <a:pt x="569" y="781"/>
                  </a:lnTo>
                  <a:lnTo>
                    <a:pt x="605" y="774"/>
                  </a:lnTo>
                  <a:lnTo>
                    <a:pt x="638" y="761"/>
                  </a:lnTo>
                  <a:lnTo>
                    <a:pt x="669" y="743"/>
                  </a:lnTo>
                  <a:lnTo>
                    <a:pt x="697" y="722"/>
                  </a:lnTo>
                  <a:lnTo>
                    <a:pt x="722" y="697"/>
                  </a:lnTo>
                  <a:lnTo>
                    <a:pt x="743" y="669"/>
                  </a:lnTo>
                  <a:lnTo>
                    <a:pt x="761" y="638"/>
                  </a:lnTo>
                  <a:lnTo>
                    <a:pt x="774" y="605"/>
                  </a:lnTo>
                  <a:lnTo>
                    <a:pt x="781" y="569"/>
                  </a:lnTo>
                  <a:lnTo>
                    <a:pt x="784" y="533"/>
                  </a:lnTo>
                  <a:lnTo>
                    <a:pt x="781" y="495"/>
                  </a:lnTo>
                  <a:lnTo>
                    <a:pt x="774" y="459"/>
                  </a:lnTo>
                  <a:lnTo>
                    <a:pt x="761" y="426"/>
                  </a:lnTo>
                  <a:lnTo>
                    <a:pt x="743" y="395"/>
                  </a:lnTo>
                  <a:lnTo>
                    <a:pt x="722" y="367"/>
                  </a:lnTo>
                  <a:lnTo>
                    <a:pt x="697" y="342"/>
                  </a:lnTo>
                  <a:lnTo>
                    <a:pt x="669" y="321"/>
                  </a:lnTo>
                  <a:lnTo>
                    <a:pt x="638" y="303"/>
                  </a:lnTo>
                  <a:lnTo>
                    <a:pt x="605" y="290"/>
                  </a:lnTo>
                  <a:lnTo>
                    <a:pt x="569" y="283"/>
                  </a:lnTo>
                  <a:lnTo>
                    <a:pt x="533" y="280"/>
                  </a:lnTo>
                  <a:close/>
                  <a:moveTo>
                    <a:pt x="533" y="0"/>
                  </a:moveTo>
                  <a:lnTo>
                    <a:pt x="590" y="3"/>
                  </a:lnTo>
                  <a:lnTo>
                    <a:pt x="646" y="12"/>
                  </a:lnTo>
                  <a:lnTo>
                    <a:pt x="699" y="27"/>
                  </a:lnTo>
                  <a:lnTo>
                    <a:pt x="751" y="48"/>
                  </a:lnTo>
                  <a:lnTo>
                    <a:pt x="800" y="72"/>
                  </a:lnTo>
                  <a:lnTo>
                    <a:pt x="846" y="103"/>
                  </a:lnTo>
                  <a:lnTo>
                    <a:pt x="888" y="137"/>
                  </a:lnTo>
                  <a:lnTo>
                    <a:pt x="927" y="176"/>
                  </a:lnTo>
                  <a:lnTo>
                    <a:pt x="961" y="218"/>
                  </a:lnTo>
                  <a:lnTo>
                    <a:pt x="992" y="264"/>
                  </a:lnTo>
                  <a:lnTo>
                    <a:pt x="1016" y="313"/>
                  </a:lnTo>
                  <a:lnTo>
                    <a:pt x="1037" y="365"/>
                  </a:lnTo>
                  <a:lnTo>
                    <a:pt x="1052" y="418"/>
                  </a:lnTo>
                  <a:lnTo>
                    <a:pt x="1061" y="474"/>
                  </a:lnTo>
                  <a:lnTo>
                    <a:pt x="1064" y="533"/>
                  </a:lnTo>
                  <a:lnTo>
                    <a:pt x="1061" y="590"/>
                  </a:lnTo>
                  <a:lnTo>
                    <a:pt x="1052" y="646"/>
                  </a:lnTo>
                  <a:lnTo>
                    <a:pt x="1037" y="699"/>
                  </a:lnTo>
                  <a:lnTo>
                    <a:pt x="1016" y="751"/>
                  </a:lnTo>
                  <a:lnTo>
                    <a:pt x="992" y="800"/>
                  </a:lnTo>
                  <a:lnTo>
                    <a:pt x="961" y="846"/>
                  </a:lnTo>
                  <a:lnTo>
                    <a:pt x="927" y="888"/>
                  </a:lnTo>
                  <a:lnTo>
                    <a:pt x="888" y="927"/>
                  </a:lnTo>
                  <a:lnTo>
                    <a:pt x="846" y="961"/>
                  </a:lnTo>
                  <a:lnTo>
                    <a:pt x="800" y="992"/>
                  </a:lnTo>
                  <a:lnTo>
                    <a:pt x="751" y="1016"/>
                  </a:lnTo>
                  <a:lnTo>
                    <a:pt x="699" y="1037"/>
                  </a:lnTo>
                  <a:lnTo>
                    <a:pt x="646" y="1052"/>
                  </a:lnTo>
                  <a:lnTo>
                    <a:pt x="590" y="1061"/>
                  </a:lnTo>
                  <a:lnTo>
                    <a:pt x="533" y="1064"/>
                  </a:lnTo>
                  <a:lnTo>
                    <a:pt x="474" y="1061"/>
                  </a:lnTo>
                  <a:lnTo>
                    <a:pt x="418" y="1052"/>
                  </a:lnTo>
                  <a:lnTo>
                    <a:pt x="365" y="1037"/>
                  </a:lnTo>
                  <a:lnTo>
                    <a:pt x="313" y="1016"/>
                  </a:lnTo>
                  <a:lnTo>
                    <a:pt x="264" y="992"/>
                  </a:lnTo>
                  <a:lnTo>
                    <a:pt x="218" y="961"/>
                  </a:lnTo>
                  <a:lnTo>
                    <a:pt x="176" y="927"/>
                  </a:lnTo>
                  <a:lnTo>
                    <a:pt x="137" y="888"/>
                  </a:lnTo>
                  <a:lnTo>
                    <a:pt x="103" y="846"/>
                  </a:lnTo>
                  <a:lnTo>
                    <a:pt x="72" y="800"/>
                  </a:lnTo>
                  <a:lnTo>
                    <a:pt x="48" y="751"/>
                  </a:lnTo>
                  <a:lnTo>
                    <a:pt x="27" y="699"/>
                  </a:lnTo>
                  <a:lnTo>
                    <a:pt x="12" y="646"/>
                  </a:lnTo>
                  <a:lnTo>
                    <a:pt x="3" y="590"/>
                  </a:lnTo>
                  <a:lnTo>
                    <a:pt x="0" y="533"/>
                  </a:lnTo>
                  <a:lnTo>
                    <a:pt x="3" y="474"/>
                  </a:lnTo>
                  <a:lnTo>
                    <a:pt x="12" y="418"/>
                  </a:lnTo>
                  <a:lnTo>
                    <a:pt x="27" y="365"/>
                  </a:lnTo>
                  <a:lnTo>
                    <a:pt x="48" y="313"/>
                  </a:lnTo>
                  <a:lnTo>
                    <a:pt x="72" y="264"/>
                  </a:lnTo>
                  <a:lnTo>
                    <a:pt x="103" y="218"/>
                  </a:lnTo>
                  <a:lnTo>
                    <a:pt x="137" y="176"/>
                  </a:lnTo>
                  <a:lnTo>
                    <a:pt x="176" y="137"/>
                  </a:lnTo>
                  <a:lnTo>
                    <a:pt x="218" y="103"/>
                  </a:lnTo>
                  <a:lnTo>
                    <a:pt x="264" y="72"/>
                  </a:lnTo>
                  <a:lnTo>
                    <a:pt x="313" y="48"/>
                  </a:lnTo>
                  <a:lnTo>
                    <a:pt x="365" y="27"/>
                  </a:lnTo>
                  <a:lnTo>
                    <a:pt x="418" y="12"/>
                  </a:lnTo>
                  <a:lnTo>
                    <a:pt x="474" y="3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0" name="Freeform 25">
              <a:extLst>
                <a:ext uri="{FF2B5EF4-FFF2-40B4-BE49-F238E27FC236}">
                  <a16:creationId xmlns:a16="http://schemas.microsoft.com/office/drawing/2014/main" id="{15A43842-B94F-423B-8225-39D75453F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" y="1213"/>
              <a:ext cx="56" cy="56"/>
            </a:xfrm>
            <a:custGeom>
              <a:avLst/>
              <a:gdLst>
                <a:gd name="T0" fmla="*/ 197 w 392"/>
                <a:gd name="T1" fmla="*/ 0 h 392"/>
                <a:gd name="T2" fmla="*/ 231 w 392"/>
                <a:gd name="T3" fmla="*/ 3 h 392"/>
                <a:gd name="T4" fmla="*/ 265 w 392"/>
                <a:gd name="T5" fmla="*/ 12 h 392"/>
                <a:gd name="T6" fmla="*/ 295 w 392"/>
                <a:gd name="T7" fmla="*/ 26 h 392"/>
                <a:gd name="T8" fmla="*/ 323 w 392"/>
                <a:gd name="T9" fmla="*/ 45 h 392"/>
                <a:gd name="T10" fmla="*/ 346 w 392"/>
                <a:gd name="T11" fmla="*/ 69 h 392"/>
                <a:gd name="T12" fmla="*/ 366 w 392"/>
                <a:gd name="T13" fmla="*/ 96 h 392"/>
                <a:gd name="T14" fmla="*/ 380 w 392"/>
                <a:gd name="T15" fmla="*/ 127 h 392"/>
                <a:gd name="T16" fmla="*/ 389 w 392"/>
                <a:gd name="T17" fmla="*/ 159 h 392"/>
                <a:gd name="T18" fmla="*/ 392 w 392"/>
                <a:gd name="T19" fmla="*/ 195 h 392"/>
                <a:gd name="T20" fmla="*/ 389 w 392"/>
                <a:gd name="T21" fmla="*/ 231 h 392"/>
                <a:gd name="T22" fmla="*/ 380 w 392"/>
                <a:gd name="T23" fmla="*/ 263 h 392"/>
                <a:gd name="T24" fmla="*/ 366 w 392"/>
                <a:gd name="T25" fmla="*/ 294 h 392"/>
                <a:gd name="T26" fmla="*/ 346 w 392"/>
                <a:gd name="T27" fmla="*/ 321 h 392"/>
                <a:gd name="T28" fmla="*/ 323 w 392"/>
                <a:gd name="T29" fmla="*/ 345 h 392"/>
                <a:gd name="T30" fmla="*/ 295 w 392"/>
                <a:gd name="T31" fmla="*/ 364 h 392"/>
                <a:gd name="T32" fmla="*/ 265 w 392"/>
                <a:gd name="T33" fmla="*/ 378 h 392"/>
                <a:gd name="T34" fmla="*/ 231 w 392"/>
                <a:gd name="T35" fmla="*/ 387 h 392"/>
                <a:gd name="T36" fmla="*/ 197 w 392"/>
                <a:gd name="T37" fmla="*/ 392 h 392"/>
                <a:gd name="T38" fmla="*/ 161 w 392"/>
                <a:gd name="T39" fmla="*/ 387 h 392"/>
                <a:gd name="T40" fmla="*/ 127 w 392"/>
                <a:gd name="T41" fmla="*/ 378 h 392"/>
                <a:gd name="T42" fmla="*/ 97 w 392"/>
                <a:gd name="T43" fmla="*/ 364 h 392"/>
                <a:gd name="T44" fmla="*/ 69 w 392"/>
                <a:gd name="T45" fmla="*/ 345 h 392"/>
                <a:gd name="T46" fmla="*/ 46 w 392"/>
                <a:gd name="T47" fmla="*/ 321 h 392"/>
                <a:gd name="T48" fmla="*/ 26 w 392"/>
                <a:gd name="T49" fmla="*/ 294 h 392"/>
                <a:gd name="T50" fmla="*/ 12 w 392"/>
                <a:gd name="T51" fmla="*/ 263 h 392"/>
                <a:gd name="T52" fmla="*/ 3 w 392"/>
                <a:gd name="T53" fmla="*/ 231 h 392"/>
                <a:gd name="T54" fmla="*/ 0 w 392"/>
                <a:gd name="T55" fmla="*/ 195 h 392"/>
                <a:gd name="T56" fmla="*/ 3 w 392"/>
                <a:gd name="T57" fmla="*/ 159 h 392"/>
                <a:gd name="T58" fmla="*/ 12 w 392"/>
                <a:gd name="T59" fmla="*/ 127 h 392"/>
                <a:gd name="T60" fmla="*/ 26 w 392"/>
                <a:gd name="T61" fmla="*/ 96 h 392"/>
                <a:gd name="T62" fmla="*/ 46 w 392"/>
                <a:gd name="T63" fmla="*/ 69 h 392"/>
                <a:gd name="T64" fmla="*/ 69 w 392"/>
                <a:gd name="T65" fmla="*/ 45 h 392"/>
                <a:gd name="T66" fmla="*/ 97 w 392"/>
                <a:gd name="T67" fmla="*/ 26 h 392"/>
                <a:gd name="T68" fmla="*/ 127 w 392"/>
                <a:gd name="T69" fmla="*/ 12 h 392"/>
                <a:gd name="T70" fmla="*/ 161 w 392"/>
                <a:gd name="T71" fmla="*/ 3 h 392"/>
                <a:gd name="T72" fmla="*/ 197 w 392"/>
                <a:gd name="T73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2" h="392">
                  <a:moveTo>
                    <a:pt x="197" y="0"/>
                  </a:moveTo>
                  <a:lnTo>
                    <a:pt x="231" y="3"/>
                  </a:lnTo>
                  <a:lnTo>
                    <a:pt x="265" y="12"/>
                  </a:lnTo>
                  <a:lnTo>
                    <a:pt x="295" y="26"/>
                  </a:lnTo>
                  <a:lnTo>
                    <a:pt x="323" y="45"/>
                  </a:lnTo>
                  <a:lnTo>
                    <a:pt x="346" y="69"/>
                  </a:lnTo>
                  <a:lnTo>
                    <a:pt x="366" y="96"/>
                  </a:lnTo>
                  <a:lnTo>
                    <a:pt x="380" y="127"/>
                  </a:lnTo>
                  <a:lnTo>
                    <a:pt x="389" y="159"/>
                  </a:lnTo>
                  <a:lnTo>
                    <a:pt x="392" y="195"/>
                  </a:lnTo>
                  <a:lnTo>
                    <a:pt x="389" y="231"/>
                  </a:lnTo>
                  <a:lnTo>
                    <a:pt x="380" y="263"/>
                  </a:lnTo>
                  <a:lnTo>
                    <a:pt x="366" y="294"/>
                  </a:lnTo>
                  <a:lnTo>
                    <a:pt x="346" y="321"/>
                  </a:lnTo>
                  <a:lnTo>
                    <a:pt x="323" y="345"/>
                  </a:lnTo>
                  <a:lnTo>
                    <a:pt x="295" y="364"/>
                  </a:lnTo>
                  <a:lnTo>
                    <a:pt x="265" y="378"/>
                  </a:lnTo>
                  <a:lnTo>
                    <a:pt x="231" y="387"/>
                  </a:lnTo>
                  <a:lnTo>
                    <a:pt x="197" y="392"/>
                  </a:lnTo>
                  <a:lnTo>
                    <a:pt x="161" y="387"/>
                  </a:lnTo>
                  <a:lnTo>
                    <a:pt x="127" y="378"/>
                  </a:lnTo>
                  <a:lnTo>
                    <a:pt x="97" y="364"/>
                  </a:lnTo>
                  <a:lnTo>
                    <a:pt x="69" y="345"/>
                  </a:lnTo>
                  <a:lnTo>
                    <a:pt x="46" y="321"/>
                  </a:lnTo>
                  <a:lnTo>
                    <a:pt x="26" y="294"/>
                  </a:lnTo>
                  <a:lnTo>
                    <a:pt x="12" y="263"/>
                  </a:lnTo>
                  <a:lnTo>
                    <a:pt x="3" y="231"/>
                  </a:lnTo>
                  <a:lnTo>
                    <a:pt x="0" y="195"/>
                  </a:lnTo>
                  <a:lnTo>
                    <a:pt x="3" y="159"/>
                  </a:lnTo>
                  <a:lnTo>
                    <a:pt x="12" y="127"/>
                  </a:lnTo>
                  <a:lnTo>
                    <a:pt x="26" y="96"/>
                  </a:lnTo>
                  <a:lnTo>
                    <a:pt x="46" y="69"/>
                  </a:lnTo>
                  <a:lnTo>
                    <a:pt x="69" y="45"/>
                  </a:lnTo>
                  <a:lnTo>
                    <a:pt x="97" y="26"/>
                  </a:lnTo>
                  <a:lnTo>
                    <a:pt x="127" y="12"/>
                  </a:lnTo>
                  <a:lnTo>
                    <a:pt x="161" y="3"/>
                  </a:lnTo>
                  <a:lnTo>
                    <a:pt x="1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1" name="Freeform 26">
              <a:extLst>
                <a:ext uri="{FF2B5EF4-FFF2-40B4-BE49-F238E27FC236}">
                  <a16:creationId xmlns:a16="http://schemas.microsoft.com/office/drawing/2014/main" id="{9A9D0292-BD90-411F-A951-DCABC1CA52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9" y="1093"/>
              <a:ext cx="432" cy="288"/>
            </a:xfrm>
            <a:custGeom>
              <a:avLst/>
              <a:gdLst>
                <a:gd name="T0" fmla="*/ 2856 w 3024"/>
                <a:gd name="T1" fmla="*/ 0 h 2018"/>
                <a:gd name="T2" fmla="*/ 2915 w 3024"/>
                <a:gd name="T3" fmla="*/ 12 h 2018"/>
                <a:gd name="T4" fmla="*/ 2964 w 3024"/>
                <a:gd name="T5" fmla="*/ 40 h 2018"/>
                <a:gd name="T6" fmla="*/ 3001 w 3024"/>
                <a:gd name="T7" fmla="*/ 84 h 2018"/>
                <a:gd name="T8" fmla="*/ 3021 w 3024"/>
                <a:gd name="T9" fmla="*/ 139 h 2018"/>
                <a:gd name="T10" fmla="*/ 3024 w 3024"/>
                <a:gd name="T11" fmla="*/ 869 h 2018"/>
                <a:gd name="T12" fmla="*/ 3013 w 3024"/>
                <a:gd name="T13" fmla="*/ 912 h 2018"/>
                <a:gd name="T14" fmla="*/ 2982 w 3024"/>
                <a:gd name="T15" fmla="*/ 941 h 2018"/>
                <a:gd name="T16" fmla="*/ 2941 w 3024"/>
                <a:gd name="T17" fmla="*/ 954 h 2018"/>
                <a:gd name="T18" fmla="*/ 2806 w 3024"/>
                <a:gd name="T19" fmla="*/ 950 h 2018"/>
                <a:gd name="T20" fmla="*/ 2768 w 3024"/>
                <a:gd name="T21" fmla="*/ 928 h 2018"/>
                <a:gd name="T22" fmla="*/ 2747 w 3024"/>
                <a:gd name="T23" fmla="*/ 891 h 2018"/>
                <a:gd name="T24" fmla="*/ 2744 w 3024"/>
                <a:gd name="T25" fmla="*/ 562 h 2018"/>
                <a:gd name="T26" fmla="*/ 2664 w 3024"/>
                <a:gd name="T27" fmla="*/ 549 h 2018"/>
                <a:gd name="T28" fmla="*/ 2591 w 3024"/>
                <a:gd name="T29" fmla="*/ 516 h 2018"/>
                <a:gd name="T30" fmla="*/ 2532 w 3024"/>
                <a:gd name="T31" fmla="*/ 465 h 2018"/>
                <a:gd name="T32" fmla="*/ 2490 w 3024"/>
                <a:gd name="T33" fmla="*/ 399 h 2018"/>
                <a:gd name="T34" fmla="*/ 2467 w 3024"/>
                <a:gd name="T35" fmla="*/ 322 h 2018"/>
                <a:gd name="T36" fmla="*/ 560 w 3024"/>
                <a:gd name="T37" fmla="*/ 280 h 2018"/>
                <a:gd name="T38" fmla="*/ 548 w 3024"/>
                <a:gd name="T39" fmla="*/ 362 h 2018"/>
                <a:gd name="T40" fmla="*/ 515 w 3024"/>
                <a:gd name="T41" fmla="*/ 433 h 2018"/>
                <a:gd name="T42" fmla="*/ 463 w 3024"/>
                <a:gd name="T43" fmla="*/ 492 h 2018"/>
                <a:gd name="T44" fmla="*/ 398 w 3024"/>
                <a:gd name="T45" fmla="*/ 535 h 2018"/>
                <a:gd name="T46" fmla="*/ 322 w 3024"/>
                <a:gd name="T47" fmla="*/ 558 h 2018"/>
                <a:gd name="T48" fmla="*/ 280 w 3024"/>
                <a:gd name="T49" fmla="*/ 1458 h 2018"/>
                <a:gd name="T50" fmla="*/ 360 w 3024"/>
                <a:gd name="T51" fmla="*/ 1469 h 2018"/>
                <a:gd name="T52" fmla="*/ 433 w 3024"/>
                <a:gd name="T53" fmla="*/ 1502 h 2018"/>
                <a:gd name="T54" fmla="*/ 492 w 3024"/>
                <a:gd name="T55" fmla="*/ 1553 h 2018"/>
                <a:gd name="T56" fmla="*/ 534 w 3024"/>
                <a:gd name="T57" fmla="*/ 1619 h 2018"/>
                <a:gd name="T58" fmla="*/ 557 w 3024"/>
                <a:gd name="T59" fmla="*/ 1696 h 2018"/>
                <a:gd name="T60" fmla="*/ 2101 w 3024"/>
                <a:gd name="T61" fmla="*/ 1738 h 2018"/>
                <a:gd name="T62" fmla="*/ 2142 w 3024"/>
                <a:gd name="T63" fmla="*/ 1749 h 2018"/>
                <a:gd name="T64" fmla="*/ 2173 w 3024"/>
                <a:gd name="T65" fmla="*/ 1778 h 2018"/>
                <a:gd name="T66" fmla="*/ 2184 w 3024"/>
                <a:gd name="T67" fmla="*/ 1821 h 2018"/>
                <a:gd name="T68" fmla="*/ 2181 w 3024"/>
                <a:gd name="T69" fmla="*/ 1955 h 2018"/>
                <a:gd name="T70" fmla="*/ 2160 w 3024"/>
                <a:gd name="T71" fmla="*/ 1992 h 2018"/>
                <a:gd name="T72" fmla="*/ 2122 w 3024"/>
                <a:gd name="T73" fmla="*/ 2014 h 2018"/>
                <a:gd name="T74" fmla="*/ 168 w 3024"/>
                <a:gd name="T75" fmla="*/ 2018 h 2018"/>
                <a:gd name="T76" fmla="*/ 109 w 3024"/>
                <a:gd name="T77" fmla="*/ 2006 h 2018"/>
                <a:gd name="T78" fmla="*/ 60 w 3024"/>
                <a:gd name="T79" fmla="*/ 1978 h 2018"/>
                <a:gd name="T80" fmla="*/ 23 w 3024"/>
                <a:gd name="T81" fmla="*/ 1934 h 2018"/>
                <a:gd name="T82" fmla="*/ 3 w 3024"/>
                <a:gd name="T83" fmla="*/ 1879 h 2018"/>
                <a:gd name="T84" fmla="*/ 0 w 3024"/>
                <a:gd name="T85" fmla="*/ 170 h 2018"/>
                <a:gd name="T86" fmla="*/ 10 w 3024"/>
                <a:gd name="T87" fmla="*/ 110 h 2018"/>
                <a:gd name="T88" fmla="*/ 40 w 3024"/>
                <a:gd name="T89" fmla="*/ 61 h 2018"/>
                <a:gd name="T90" fmla="*/ 83 w 3024"/>
                <a:gd name="T91" fmla="*/ 24 h 2018"/>
                <a:gd name="T92" fmla="*/ 137 w 3024"/>
                <a:gd name="T93" fmla="*/ 4 h 2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024" h="2018">
                  <a:moveTo>
                    <a:pt x="168" y="0"/>
                  </a:moveTo>
                  <a:lnTo>
                    <a:pt x="2856" y="0"/>
                  </a:lnTo>
                  <a:lnTo>
                    <a:pt x="2887" y="4"/>
                  </a:lnTo>
                  <a:lnTo>
                    <a:pt x="2915" y="12"/>
                  </a:lnTo>
                  <a:lnTo>
                    <a:pt x="2941" y="24"/>
                  </a:lnTo>
                  <a:lnTo>
                    <a:pt x="2964" y="40"/>
                  </a:lnTo>
                  <a:lnTo>
                    <a:pt x="2984" y="61"/>
                  </a:lnTo>
                  <a:lnTo>
                    <a:pt x="3001" y="84"/>
                  </a:lnTo>
                  <a:lnTo>
                    <a:pt x="3014" y="110"/>
                  </a:lnTo>
                  <a:lnTo>
                    <a:pt x="3021" y="139"/>
                  </a:lnTo>
                  <a:lnTo>
                    <a:pt x="3024" y="170"/>
                  </a:lnTo>
                  <a:lnTo>
                    <a:pt x="3024" y="869"/>
                  </a:lnTo>
                  <a:lnTo>
                    <a:pt x="3021" y="891"/>
                  </a:lnTo>
                  <a:lnTo>
                    <a:pt x="3013" y="912"/>
                  </a:lnTo>
                  <a:lnTo>
                    <a:pt x="3000" y="928"/>
                  </a:lnTo>
                  <a:lnTo>
                    <a:pt x="2982" y="941"/>
                  </a:lnTo>
                  <a:lnTo>
                    <a:pt x="2962" y="950"/>
                  </a:lnTo>
                  <a:lnTo>
                    <a:pt x="2941" y="954"/>
                  </a:lnTo>
                  <a:lnTo>
                    <a:pt x="2829" y="954"/>
                  </a:lnTo>
                  <a:lnTo>
                    <a:pt x="2806" y="950"/>
                  </a:lnTo>
                  <a:lnTo>
                    <a:pt x="2786" y="941"/>
                  </a:lnTo>
                  <a:lnTo>
                    <a:pt x="2768" y="928"/>
                  </a:lnTo>
                  <a:lnTo>
                    <a:pt x="2755" y="912"/>
                  </a:lnTo>
                  <a:lnTo>
                    <a:pt x="2747" y="891"/>
                  </a:lnTo>
                  <a:lnTo>
                    <a:pt x="2744" y="869"/>
                  </a:lnTo>
                  <a:lnTo>
                    <a:pt x="2744" y="562"/>
                  </a:lnTo>
                  <a:lnTo>
                    <a:pt x="2702" y="558"/>
                  </a:lnTo>
                  <a:lnTo>
                    <a:pt x="2664" y="549"/>
                  </a:lnTo>
                  <a:lnTo>
                    <a:pt x="2626" y="535"/>
                  </a:lnTo>
                  <a:lnTo>
                    <a:pt x="2591" y="516"/>
                  </a:lnTo>
                  <a:lnTo>
                    <a:pt x="2561" y="492"/>
                  </a:lnTo>
                  <a:lnTo>
                    <a:pt x="2532" y="465"/>
                  </a:lnTo>
                  <a:lnTo>
                    <a:pt x="2509" y="433"/>
                  </a:lnTo>
                  <a:lnTo>
                    <a:pt x="2490" y="399"/>
                  </a:lnTo>
                  <a:lnTo>
                    <a:pt x="2476" y="362"/>
                  </a:lnTo>
                  <a:lnTo>
                    <a:pt x="2467" y="322"/>
                  </a:lnTo>
                  <a:lnTo>
                    <a:pt x="2464" y="280"/>
                  </a:lnTo>
                  <a:lnTo>
                    <a:pt x="560" y="280"/>
                  </a:lnTo>
                  <a:lnTo>
                    <a:pt x="557" y="322"/>
                  </a:lnTo>
                  <a:lnTo>
                    <a:pt x="548" y="362"/>
                  </a:lnTo>
                  <a:lnTo>
                    <a:pt x="534" y="399"/>
                  </a:lnTo>
                  <a:lnTo>
                    <a:pt x="515" y="433"/>
                  </a:lnTo>
                  <a:lnTo>
                    <a:pt x="492" y="465"/>
                  </a:lnTo>
                  <a:lnTo>
                    <a:pt x="463" y="492"/>
                  </a:lnTo>
                  <a:lnTo>
                    <a:pt x="433" y="516"/>
                  </a:lnTo>
                  <a:lnTo>
                    <a:pt x="398" y="535"/>
                  </a:lnTo>
                  <a:lnTo>
                    <a:pt x="360" y="549"/>
                  </a:lnTo>
                  <a:lnTo>
                    <a:pt x="322" y="558"/>
                  </a:lnTo>
                  <a:lnTo>
                    <a:pt x="280" y="562"/>
                  </a:lnTo>
                  <a:lnTo>
                    <a:pt x="280" y="1458"/>
                  </a:lnTo>
                  <a:lnTo>
                    <a:pt x="322" y="1460"/>
                  </a:lnTo>
                  <a:lnTo>
                    <a:pt x="360" y="1469"/>
                  </a:lnTo>
                  <a:lnTo>
                    <a:pt x="398" y="1483"/>
                  </a:lnTo>
                  <a:lnTo>
                    <a:pt x="433" y="1502"/>
                  </a:lnTo>
                  <a:lnTo>
                    <a:pt x="463" y="1526"/>
                  </a:lnTo>
                  <a:lnTo>
                    <a:pt x="492" y="1553"/>
                  </a:lnTo>
                  <a:lnTo>
                    <a:pt x="515" y="1585"/>
                  </a:lnTo>
                  <a:lnTo>
                    <a:pt x="534" y="1619"/>
                  </a:lnTo>
                  <a:lnTo>
                    <a:pt x="548" y="1656"/>
                  </a:lnTo>
                  <a:lnTo>
                    <a:pt x="557" y="1696"/>
                  </a:lnTo>
                  <a:lnTo>
                    <a:pt x="560" y="1738"/>
                  </a:lnTo>
                  <a:lnTo>
                    <a:pt x="2101" y="1738"/>
                  </a:lnTo>
                  <a:lnTo>
                    <a:pt x="2122" y="1740"/>
                  </a:lnTo>
                  <a:lnTo>
                    <a:pt x="2142" y="1749"/>
                  </a:lnTo>
                  <a:lnTo>
                    <a:pt x="2160" y="1762"/>
                  </a:lnTo>
                  <a:lnTo>
                    <a:pt x="2173" y="1778"/>
                  </a:lnTo>
                  <a:lnTo>
                    <a:pt x="2181" y="1799"/>
                  </a:lnTo>
                  <a:lnTo>
                    <a:pt x="2184" y="1821"/>
                  </a:lnTo>
                  <a:lnTo>
                    <a:pt x="2184" y="1933"/>
                  </a:lnTo>
                  <a:lnTo>
                    <a:pt x="2181" y="1955"/>
                  </a:lnTo>
                  <a:lnTo>
                    <a:pt x="2173" y="1976"/>
                  </a:lnTo>
                  <a:lnTo>
                    <a:pt x="2160" y="1992"/>
                  </a:lnTo>
                  <a:lnTo>
                    <a:pt x="2142" y="2005"/>
                  </a:lnTo>
                  <a:lnTo>
                    <a:pt x="2122" y="2014"/>
                  </a:lnTo>
                  <a:lnTo>
                    <a:pt x="2101" y="2018"/>
                  </a:lnTo>
                  <a:lnTo>
                    <a:pt x="168" y="2018"/>
                  </a:lnTo>
                  <a:lnTo>
                    <a:pt x="137" y="2014"/>
                  </a:lnTo>
                  <a:lnTo>
                    <a:pt x="109" y="2006"/>
                  </a:lnTo>
                  <a:lnTo>
                    <a:pt x="83" y="1994"/>
                  </a:lnTo>
                  <a:lnTo>
                    <a:pt x="60" y="1978"/>
                  </a:lnTo>
                  <a:lnTo>
                    <a:pt x="40" y="1957"/>
                  </a:lnTo>
                  <a:lnTo>
                    <a:pt x="23" y="1934"/>
                  </a:lnTo>
                  <a:lnTo>
                    <a:pt x="10" y="1908"/>
                  </a:lnTo>
                  <a:lnTo>
                    <a:pt x="3" y="1879"/>
                  </a:lnTo>
                  <a:lnTo>
                    <a:pt x="0" y="1850"/>
                  </a:lnTo>
                  <a:lnTo>
                    <a:pt x="0" y="170"/>
                  </a:lnTo>
                  <a:lnTo>
                    <a:pt x="3" y="139"/>
                  </a:lnTo>
                  <a:lnTo>
                    <a:pt x="10" y="110"/>
                  </a:lnTo>
                  <a:lnTo>
                    <a:pt x="23" y="84"/>
                  </a:lnTo>
                  <a:lnTo>
                    <a:pt x="40" y="61"/>
                  </a:lnTo>
                  <a:lnTo>
                    <a:pt x="60" y="40"/>
                  </a:lnTo>
                  <a:lnTo>
                    <a:pt x="83" y="24"/>
                  </a:lnTo>
                  <a:lnTo>
                    <a:pt x="109" y="12"/>
                  </a:lnTo>
                  <a:lnTo>
                    <a:pt x="137" y="4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2" name="Freeform 27">
              <a:extLst>
                <a:ext uri="{FF2B5EF4-FFF2-40B4-BE49-F238E27FC236}">
                  <a16:creationId xmlns:a16="http://schemas.microsoft.com/office/drawing/2014/main" id="{AB62AC62-A6A5-4CBF-9285-BB00BEF77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81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3" name="Freeform 28">
              <a:extLst>
                <a:ext uri="{FF2B5EF4-FFF2-40B4-BE49-F238E27FC236}">
                  <a16:creationId xmlns:a16="http://schemas.microsoft.com/office/drawing/2014/main" id="{6AA3989C-0287-4D28-A746-432654DD1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17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4" name="Freeform 29">
              <a:extLst>
                <a:ext uri="{FF2B5EF4-FFF2-40B4-BE49-F238E27FC236}">
                  <a16:creationId xmlns:a16="http://schemas.microsoft.com/office/drawing/2014/main" id="{4208CCA6-7B16-4931-A642-E67D00FCA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253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85" name="Rectángulo 84">
            <a:extLst>
              <a:ext uri="{FF2B5EF4-FFF2-40B4-BE49-F238E27FC236}">
                <a16:creationId xmlns:a16="http://schemas.microsoft.com/office/drawing/2014/main" id="{6EE65DEA-9560-4024-B6A1-36CA0D942B06}"/>
              </a:ext>
            </a:extLst>
          </p:cNvPr>
          <p:cNvSpPr/>
          <p:nvPr/>
        </p:nvSpPr>
        <p:spPr>
          <a:xfrm>
            <a:off x="4149427" y="5452342"/>
            <a:ext cx="24914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$705,0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ingreso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grpSp>
        <p:nvGrpSpPr>
          <p:cNvPr id="86" name="Group 22">
            <a:extLst>
              <a:ext uri="{FF2B5EF4-FFF2-40B4-BE49-F238E27FC236}">
                <a16:creationId xmlns:a16="http://schemas.microsoft.com/office/drawing/2014/main" id="{1EAE65F2-35F8-4A5D-9933-D9FA8D3224F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901089" y="5533911"/>
            <a:ext cx="294290" cy="201098"/>
            <a:chOff x="2699" y="1093"/>
            <a:chExt cx="480" cy="328"/>
          </a:xfrm>
          <a:solidFill>
            <a:schemeClr val="accent5"/>
          </a:solidFill>
        </p:grpSpPr>
        <p:sp>
          <p:nvSpPr>
            <p:cNvPr id="87" name="Freeform 24">
              <a:extLst>
                <a:ext uri="{FF2B5EF4-FFF2-40B4-BE49-F238E27FC236}">
                  <a16:creationId xmlns:a16="http://schemas.microsoft.com/office/drawing/2014/main" id="{14FF5A1B-1D7B-46E5-AF83-E8EF551986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1" y="1161"/>
              <a:ext cx="152" cy="152"/>
            </a:xfrm>
            <a:custGeom>
              <a:avLst/>
              <a:gdLst>
                <a:gd name="T0" fmla="*/ 495 w 1064"/>
                <a:gd name="T1" fmla="*/ 283 h 1064"/>
                <a:gd name="T2" fmla="*/ 426 w 1064"/>
                <a:gd name="T3" fmla="*/ 303 h 1064"/>
                <a:gd name="T4" fmla="*/ 367 w 1064"/>
                <a:gd name="T5" fmla="*/ 342 h 1064"/>
                <a:gd name="T6" fmla="*/ 321 w 1064"/>
                <a:gd name="T7" fmla="*/ 395 h 1064"/>
                <a:gd name="T8" fmla="*/ 290 w 1064"/>
                <a:gd name="T9" fmla="*/ 459 h 1064"/>
                <a:gd name="T10" fmla="*/ 280 w 1064"/>
                <a:gd name="T11" fmla="*/ 533 h 1064"/>
                <a:gd name="T12" fmla="*/ 290 w 1064"/>
                <a:gd name="T13" fmla="*/ 605 h 1064"/>
                <a:gd name="T14" fmla="*/ 321 w 1064"/>
                <a:gd name="T15" fmla="*/ 669 h 1064"/>
                <a:gd name="T16" fmla="*/ 367 w 1064"/>
                <a:gd name="T17" fmla="*/ 722 h 1064"/>
                <a:gd name="T18" fmla="*/ 426 w 1064"/>
                <a:gd name="T19" fmla="*/ 761 h 1064"/>
                <a:gd name="T20" fmla="*/ 495 w 1064"/>
                <a:gd name="T21" fmla="*/ 781 h 1064"/>
                <a:gd name="T22" fmla="*/ 569 w 1064"/>
                <a:gd name="T23" fmla="*/ 781 h 1064"/>
                <a:gd name="T24" fmla="*/ 638 w 1064"/>
                <a:gd name="T25" fmla="*/ 761 h 1064"/>
                <a:gd name="T26" fmla="*/ 697 w 1064"/>
                <a:gd name="T27" fmla="*/ 722 h 1064"/>
                <a:gd name="T28" fmla="*/ 743 w 1064"/>
                <a:gd name="T29" fmla="*/ 669 h 1064"/>
                <a:gd name="T30" fmla="*/ 774 w 1064"/>
                <a:gd name="T31" fmla="*/ 605 h 1064"/>
                <a:gd name="T32" fmla="*/ 784 w 1064"/>
                <a:gd name="T33" fmla="*/ 533 h 1064"/>
                <a:gd name="T34" fmla="*/ 774 w 1064"/>
                <a:gd name="T35" fmla="*/ 459 h 1064"/>
                <a:gd name="T36" fmla="*/ 743 w 1064"/>
                <a:gd name="T37" fmla="*/ 395 h 1064"/>
                <a:gd name="T38" fmla="*/ 697 w 1064"/>
                <a:gd name="T39" fmla="*/ 342 h 1064"/>
                <a:gd name="T40" fmla="*/ 638 w 1064"/>
                <a:gd name="T41" fmla="*/ 303 h 1064"/>
                <a:gd name="T42" fmla="*/ 569 w 1064"/>
                <a:gd name="T43" fmla="*/ 283 h 1064"/>
                <a:gd name="T44" fmla="*/ 533 w 1064"/>
                <a:gd name="T45" fmla="*/ 0 h 1064"/>
                <a:gd name="T46" fmla="*/ 646 w 1064"/>
                <a:gd name="T47" fmla="*/ 12 h 1064"/>
                <a:gd name="T48" fmla="*/ 751 w 1064"/>
                <a:gd name="T49" fmla="*/ 48 h 1064"/>
                <a:gd name="T50" fmla="*/ 846 w 1064"/>
                <a:gd name="T51" fmla="*/ 103 h 1064"/>
                <a:gd name="T52" fmla="*/ 927 w 1064"/>
                <a:gd name="T53" fmla="*/ 176 h 1064"/>
                <a:gd name="T54" fmla="*/ 992 w 1064"/>
                <a:gd name="T55" fmla="*/ 264 h 1064"/>
                <a:gd name="T56" fmla="*/ 1037 w 1064"/>
                <a:gd name="T57" fmla="*/ 365 h 1064"/>
                <a:gd name="T58" fmla="*/ 1061 w 1064"/>
                <a:gd name="T59" fmla="*/ 474 h 1064"/>
                <a:gd name="T60" fmla="*/ 1061 w 1064"/>
                <a:gd name="T61" fmla="*/ 590 h 1064"/>
                <a:gd name="T62" fmla="*/ 1037 w 1064"/>
                <a:gd name="T63" fmla="*/ 699 h 1064"/>
                <a:gd name="T64" fmla="*/ 992 w 1064"/>
                <a:gd name="T65" fmla="*/ 800 h 1064"/>
                <a:gd name="T66" fmla="*/ 927 w 1064"/>
                <a:gd name="T67" fmla="*/ 888 h 1064"/>
                <a:gd name="T68" fmla="*/ 846 w 1064"/>
                <a:gd name="T69" fmla="*/ 961 h 1064"/>
                <a:gd name="T70" fmla="*/ 751 w 1064"/>
                <a:gd name="T71" fmla="*/ 1016 h 1064"/>
                <a:gd name="T72" fmla="*/ 646 w 1064"/>
                <a:gd name="T73" fmla="*/ 1052 h 1064"/>
                <a:gd name="T74" fmla="*/ 533 w 1064"/>
                <a:gd name="T75" fmla="*/ 1064 h 1064"/>
                <a:gd name="T76" fmla="*/ 418 w 1064"/>
                <a:gd name="T77" fmla="*/ 1052 h 1064"/>
                <a:gd name="T78" fmla="*/ 313 w 1064"/>
                <a:gd name="T79" fmla="*/ 1016 h 1064"/>
                <a:gd name="T80" fmla="*/ 218 w 1064"/>
                <a:gd name="T81" fmla="*/ 961 h 1064"/>
                <a:gd name="T82" fmla="*/ 137 w 1064"/>
                <a:gd name="T83" fmla="*/ 888 h 1064"/>
                <a:gd name="T84" fmla="*/ 72 w 1064"/>
                <a:gd name="T85" fmla="*/ 800 h 1064"/>
                <a:gd name="T86" fmla="*/ 27 w 1064"/>
                <a:gd name="T87" fmla="*/ 699 h 1064"/>
                <a:gd name="T88" fmla="*/ 3 w 1064"/>
                <a:gd name="T89" fmla="*/ 590 h 1064"/>
                <a:gd name="T90" fmla="*/ 3 w 1064"/>
                <a:gd name="T91" fmla="*/ 474 h 1064"/>
                <a:gd name="T92" fmla="*/ 27 w 1064"/>
                <a:gd name="T93" fmla="*/ 365 h 1064"/>
                <a:gd name="T94" fmla="*/ 72 w 1064"/>
                <a:gd name="T95" fmla="*/ 264 h 1064"/>
                <a:gd name="T96" fmla="*/ 137 w 1064"/>
                <a:gd name="T97" fmla="*/ 176 h 1064"/>
                <a:gd name="T98" fmla="*/ 218 w 1064"/>
                <a:gd name="T99" fmla="*/ 103 h 1064"/>
                <a:gd name="T100" fmla="*/ 313 w 1064"/>
                <a:gd name="T101" fmla="*/ 48 h 1064"/>
                <a:gd name="T102" fmla="*/ 418 w 1064"/>
                <a:gd name="T103" fmla="*/ 12 h 1064"/>
                <a:gd name="T104" fmla="*/ 533 w 1064"/>
                <a:gd name="T105" fmla="*/ 0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64" h="1064">
                  <a:moveTo>
                    <a:pt x="533" y="280"/>
                  </a:moveTo>
                  <a:lnTo>
                    <a:pt x="495" y="283"/>
                  </a:lnTo>
                  <a:lnTo>
                    <a:pt x="459" y="290"/>
                  </a:lnTo>
                  <a:lnTo>
                    <a:pt x="426" y="303"/>
                  </a:lnTo>
                  <a:lnTo>
                    <a:pt x="395" y="321"/>
                  </a:lnTo>
                  <a:lnTo>
                    <a:pt x="367" y="342"/>
                  </a:lnTo>
                  <a:lnTo>
                    <a:pt x="342" y="367"/>
                  </a:lnTo>
                  <a:lnTo>
                    <a:pt x="321" y="395"/>
                  </a:lnTo>
                  <a:lnTo>
                    <a:pt x="303" y="426"/>
                  </a:lnTo>
                  <a:lnTo>
                    <a:pt x="290" y="459"/>
                  </a:lnTo>
                  <a:lnTo>
                    <a:pt x="283" y="495"/>
                  </a:lnTo>
                  <a:lnTo>
                    <a:pt x="280" y="533"/>
                  </a:lnTo>
                  <a:lnTo>
                    <a:pt x="283" y="569"/>
                  </a:lnTo>
                  <a:lnTo>
                    <a:pt x="290" y="605"/>
                  </a:lnTo>
                  <a:lnTo>
                    <a:pt x="303" y="638"/>
                  </a:lnTo>
                  <a:lnTo>
                    <a:pt x="321" y="669"/>
                  </a:lnTo>
                  <a:lnTo>
                    <a:pt x="342" y="697"/>
                  </a:lnTo>
                  <a:lnTo>
                    <a:pt x="367" y="722"/>
                  </a:lnTo>
                  <a:lnTo>
                    <a:pt x="395" y="743"/>
                  </a:lnTo>
                  <a:lnTo>
                    <a:pt x="426" y="761"/>
                  </a:lnTo>
                  <a:lnTo>
                    <a:pt x="459" y="774"/>
                  </a:lnTo>
                  <a:lnTo>
                    <a:pt x="495" y="781"/>
                  </a:lnTo>
                  <a:lnTo>
                    <a:pt x="533" y="784"/>
                  </a:lnTo>
                  <a:lnTo>
                    <a:pt x="569" y="781"/>
                  </a:lnTo>
                  <a:lnTo>
                    <a:pt x="605" y="774"/>
                  </a:lnTo>
                  <a:lnTo>
                    <a:pt x="638" y="761"/>
                  </a:lnTo>
                  <a:lnTo>
                    <a:pt x="669" y="743"/>
                  </a:lnTo>
                  <a:lnTo>
                    <a:pt x="697" y="722"/>
                  </a:lnTo>
                  <a:lnTo>
                    <a:pt x="722" y="697"/>
                  </a:lnTo>
                  <a:lnTo>
                    <a:pt x="743" y="669"/>
                  </a:lnTo>
                  <a:lnTo>
                    <a:pt x="761" y="638"/>
                  </a:lnTo>
                  <a:lnTo>
                    <a:pt x="774" y="605"/>
                  </a:lnTo>
                  <a:lnTo>
                    <a:pt x="781" y="569"/>
                  </a:lnTo>
                  <a:lnTo>
                    <a:pt x="784" y="533"/>
                  </a:lnTo>
                  <a:lnTo>
                    <a:pt x="781" y="495"/>
                  </a:lnTo>
                  <a:lnTo>
                    <a:pt x="774" y="459"/>
                  </a:lnTo>
                  <a:lnTo>
                    <a:pt x="761" y="426"/>
                  </a:lnTo>
                  <a:lnTo>
                    <a:pt x="743" y="395"/>
                  </a:lnTo>
                  <a:lnTo>
                    <a:pt x="722" y="367"/>
                  </a:lnTo>
                  <a:lnTo>
                    <a:pt x="697" y="342"/>
                  </a:lnTo>
                  <a:lnTo>
                    <a:pt x="669" y="321"/>
                  </a:lnTo>
                  <a:lnTo>
                    <a:pt x="638" y="303"/>
                  </a:lnTo>
                  <a:lnTo>
                    <a:pt x="605" y="290"/>
                  </a:lnTo>
                  <a:lnTo>
                    <a:pt x="569" y="283"/>
                  </a:lnTo>
                  <a:lnTo>
                    <a:pt x="533" y="280"/>
                  </a:lnTo>
                  <a:close/>
                  <a:moveTo>
                    <a:pt x="533" y="0"/>
                  </a:moveTo>
                  <a:lnTo>
                    <a:pt x="590" y="3"/>
                  </a:lnTo>
                  <a:lnTo>
                    <a:pt x="646" y="12"/>
                  </a:lnTo>
                  <a:lnTo>
                    <a:pt x="699" y="27"/>
                  </a:lnTo>
                  <a:lnTo>
                    <a:pt x="751" y="48"/>
                  </a:lnTo>
                  <a:lnTo>
                    <a:pt x="800" y="72"/>
                  </a:lnTo>
                  <a:lnTo>
                    <a:pt x="846" y="103"/>
                  </a:lnTo>
                  <a:lnTo>
                    <a:pt x="888" y="137"/>
                  </a:lnTo>
                  <a:lnTo>
                    <a:pt x="927" y="176"/>
                  </a:lnTo>
                  <a:lnTo>
                    <a:pt x="961" y="218"/>
                  </a:lnTo>
                  <a:lnTo>
                    <a:pt x="992" y="264"/>
                  </a:lnTo>
                  <a:lnTo>
                    <a:pt x="1016" y="313"/>
                  </a:lnTo>
                  <a:lnTo>
                    <a:pt x="1037" y="365"/>
                  </a:lnTo>
                  <a:lnTo>
                    <a:pt x="1052" y="418"/>
                  </a:lnTo>
                  <a:lnTo>
                    <a:pt x="1061" y="474"/>
                  </a:lnTo>
                  <a:lnTo>
                    <a:pt x="1064" y="533"/>
                  </a:lnTo>
                  <a:lnTo>
                    <a:pt x="1061" y="590"/>
                  </a:lnTo>
                  <a:lnTo>
                    <a:pt x="1052" y="646"/>
                  </a:lnTo>
                  <a:lnTo>
                    <a:pt x="1037" y="699"/>
                  </a:lnTo>
                  <a:lnTo>
                    <a:pt x="1016" y="751"/>
                  </a:lnTo>
                  <a:lnTo>
                    <a:pt x="992" y="800"/>
                  </a:lnTo>
                  <a:lnTo>
                    <a:pt x="961" y="846"/>
                  </a:lnTo>
                  <a:lnTo>
                    <a:pt x="927" y="888"/>
                  </a:lnTo>
                  <a:lnTo>
                    <a:pt x="888" y="927"/>
                  </a:lnTo>
                  <a:lnTo>
                    <a:pt x="846" y="961"/>
                  </a:lnTo>
                  <a:lnTo>
                    <a:pt x="800" y="992"/>
                  </a:lnTo>
                  <a:lnTo>
                    <a:pt x="751" y="1016"/>
                  </a:lnTo>
                  <a:lnTo>
                    <a:pt x="699" y="1037"/>
                  </a:lnTo>
                  <a:lnTo>
                    <a:pt x="646" y="1052"/>
                  </a:lnTo>
                  <a:lnTo>
                    <a:pt x="590" y="1061"/>
                  </a:lnTo>
                  <a:lnTo>
                    <a:pt x="533" y="1064"/>
                  </a:lnTo>
                  <a:lnTo>
                    <a:pt x="474" y="1061"/>
                  </a:lnTo>
                  <a:lnTo>
                    <a:pt x="418" y="1052"/>
                  </a:lnTo>
                  <a:lnTo>
                    <a:pt x="365" y="1037"/>
                  </a:lnTo>
                  <a:lnTo>
                    <a:pt x="313" y="1016"/>
                  </a:lnTo>
                  <a:lnTo>
                    <a:pt x="264" y="992"/>
                  </a:lnTo>
                  <a:lnTo>
                    <a:pt x="218" y="961"/>
                  </a:lnTo>
                  <a:lnTo>
                    <a:pt x="176" y="927"/>
                  </a:lnTo>
                  <a:lnTo>
                    <a:pt x="137" y="888"/>
                  </a:lnTo>
                  <a:lnTo>
                    <a:pt x="103" y="846"/>
                  </a:lnTo>
                  <a:lnTo>
                    <a:pt x="72" y="800"/>
                  </a:lnTo>
                  <a:lnTo>
                    <a:pt x="48" y="751"/>
                  </a:lnTo>
                  <a:lnTo>
                    <a:pt x="27" y="699"/>
                  </a:lnTo>
                  <a:lnTo>
                    <a:pt x="12" y="646"/>
                  </a:lnTo>
                  <a:lnTo>
                    <a:pt x="3" y="590"/>
                  </a:lnTo>
                  <a:lnTo>
                    <a:pt x="0" y="533"/>
                  </a:lnTo>
                  <a:lnTo>
                    <a:pt x="3" y="474"/>
                  </a:lnTo>
                  <a:lnTo>
                    <a:pt x="12" y="418"/>
                  </a:lnTo>
                  <a:lnTo>
                    <a:pt x="27" y="365"/>
                  </a:lnTo>
                  <a:lnTo>
                    <a:pt x="48" y="313"/>
                  </a:lnTo>
                  <a:lnTo>
                    <a:pt x="72" y="264"/>
                  </a:lnTo>
                  <a:lnTo>
                    <a:pt x="103" y="218"/>
                  </a:lnTo>
                  <a:lnTo>
                    <a:pt x="137" y="176"/>
                  </a:lnTo>
                  <a:lnTo>
                    <a:pt x="176" y="137"/>
                  </a:lnTo>
                  <a:lnTo>
                    <a:pt x="218" y="103"/>
                  </a:lnTo>
                  <a:lnTo>
                    <a:pt x="264" y="72"/>
                  </a:lnTo>
                  <a:lnTo>
                    <a:pt x="313" y="48"/>
                  </a:lnTo>
                  <a:lnTo>
                    <a:pt x="365" y="27"/>
                  </a:lnTo>
                  <a:lnTo>
                    <a:pt x="418" y="12"/>
                  </a:lnTo>
                  <a:lnTo>
                    <a:pt x="474" y="3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8" name="Freeform 25">
              <a:extLst>
                <a:ext uri="{FF2B5EF4-FFF2-40B4-BE49-F238E27FC236}">
                  <a16:creationId xmlns:a16="http://schemas.microsoft.com/office/drawing/2014/main" id="{63BF1F1B-3A33-4FD9-B1E7-8FE8D32AFC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" y="1213"/>
              <a:ext cx="56" cy="56"/>
            </a:xfrm>
            <a:custGeom>
              <a:avLst/>
              <a:gdLst>
                <a:gd name="T0" fmla="*/ 197 w 392"/>
                <a:gd name="T1" fmla="*/ 0 h 392"/>
                <a:gd name="T2" fmla="*/ 231 w 392"/>
                <a:gd name="T3" fmla="*/ 3 h 392"/>
                <a:gd name="T4" fmla="*/ 265 w 392"/>
                <a:gd name="T5" fmla="*/ 12 h 392"/>
                <a:gd name="T6" fmla="*/ 295 w 392"/>
                <a:gd name="T7" fmla="*/ 26 h 392"/>
                <a:gd name="T8" fmla="*/ 323 w 392"/>
                <a:gd name="T9" fmla="*/ 45 h 392"/>
                <a:gd name="T10" fmla="*/ 346 w 392"/>
                <a:gd name="T11" fmla="*/ 69 h 392"/>
                <a:gd name="T12" fmla="*/ 366 w 392"/>
                <a:gd name="T13" fmla="*/ 96 h 392"/>
                <a:gd name="T14" fmla="*/ 380 w 392"/>
                <a:gd name="T15" fmla="*/ 127 h 392"/>
                <a:gd name="T16" fmla="*/ 389 w 392"/>
                <a:gd name="T17" fmla="*/ 159 h 392"/>
                <a:gd name="T18" fmla="*/ 392 w 392"/>
                <a:gd name="T19" fmla="*/ 195 h 392"/>
                <a:gd name="T20" fmla="*/ 389 w 392"/>
                <a:gd name="T21" fmla="*/ 231 h 392"/>
                <a:gd name="T22" fmla="*/ 380 w 392"/>
                <a:gd name="T23" fmla="*/ 263 h 392"/>
                <a:gd name="T24" fmla="*/ 366 w 392"/>
                <a:gd name="T25" fmla="*/ 294 h 392"/>
                <a:gd name="T26" fmla="*/ 346 w 392"/>
                <a:gd name="T27" fmla="*/ 321 h 392"/>
                <a:gd name="T28" fmla="*/ 323 w 392"/>
                <a:gd name="T29" fmla="*/ 345 h 392"/>
                <a:gd name="T30" fmla="*/ 295 w 392"/>
                <a:gd name="T31" fmla="*/ 364 h 392"/>
                <a:gd name="T32" fmla="*/ 265 w 392"/>
                <a:gd name="T33" fmla="*/ 378 h 392"/>
                <a:gd name="T34" fmla="*/ 231 w 392"/>
                <a:gd name="T35" fmla="*/ 387 h 392"/>
                <a:gd name="T36" fmla="*/ 197 w 392"/>
                <a:gd name="T37" fmla="*/ 392 h 392"/>
                <a:gd name="T38" fmla="*/ 161 w 392"/>
                <a:gd name="T39" fmla="*/ 387 h 392"/>
                <a:gd name="T40" fmla="*/ 127 w 392"/>
                <a:gd name="T41" fmla="*/ 378 h 392"/>
                <a:gd name="T42" fmla="*/ 97 w 392"/>
                <a:gd name="T43" fmla="*/ 364 h 392"/>
                <a:gd name="T44" fmla="*/ 69 w 392"/>
                <a:gd name="T45" fmla="*/ 345 h 392"/>
                <a:gd name="T46" fmla="*/ 46 w 392"/>
                <a:gd name="T47" fmla="*/ 321 h 392"/>
                <a:gd name="T48" fmla="*/ 26 w 392"/>
                <a:gd name="T49" fmla="*/ 294 h 392"/>
                <a:gd name="T50" fmla="*/ 12 w 392"/>
                <a:gd name="T51" fmla="*/ 263 h 392"/>
                <a:gd name="T52" fmla="*/ 3 w 392"/>
                <a:gd name="T53" fmla="*/ 231 h 392"/>
                <a:gd name="T54" fmla="*/ 0 w 392"/>
                <a:gd name="T55" fmla="*/ 195 h 392"/>
                <a:gd name="T56" fmla="*/ 3 w 392"/>
                <a:gd name="T57" fmla="*/ 159 h 392"/>
                <a:gd name="T58" fmla="*/ 12 w 392"/>
                <a:gd name="T59" fmla="*/ 127 h 392"/>
                <a:gd name="T60" fmla="*/ 26 w 392"/>
                <a:gd name="T61" fmla="*/ 96 h 392"/>
                <a:gd name="T62" fmla="*/ 46 w 392"/>
                <a:gd name="T63" fmla="*/ 69 h 392"/>
                <a:gd name="T64" fmla="*/ 69 w 392"/>
                <a:gd name="T65" fmla="*/ 45 h 392"/>
                <a:gd name="T66" fmla="*/ 97 w 392"/>
                <a:gd name="T67" fmla="*/ 26 h 392"/>
                <a:gd name="T68" fmla="*/ 127 w 392"/>
                <a:gd name="T69" fmla="*/ 12 h 392"/>
                <a:gd name="T70" fmla="*/ 161 w 392"/>
                <a:gd name="T71" fmla="*/ 3 h 392"/>
                <a:gd name="T72" fmla="*/ 197 w 392"/>
                <a:gd name="T73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2" h="392">
                  <a:moveTo>
                    <a:pt x="197" y="0"/>
                  </a:moveTo>
                  <a:lnTo>
                    <a:pt x="231" y="3"/>
                  </a:lnTo>
                  <a:lnTo>
                    <a:pt x="265" y="12"/>
                  </a:lnTo>
                  <a:lnTo>
                    <a:pt x="295" y="26"/>
                  </a:lnTo>
                  <a:lnTo>
                    <a:pt x="323" y="45"/>
                  </a:lnTo>
                  <a:lnTo>
                    <a:pt x="346" y="69"/>
                  </a:lnTo>
                  <a:lnTo>
                    <a:pt x="366" y="96"/>
                  </a:lnTo>
                  <a:lnTo>
                    <a:pt x="380" y="127"/>
                  </a:lnTo>
                  <a:lnTo>
                    <a:pt x="389" y="159"/>
                  </a:lnTo>
                  <a:lnTo>
                    <a:pt x="392" y="195"/>
                  </a:lnTo>
                  <a:lnTo>
                    <a:pt x="389" y="231"/>
                  </a:lnTo>
                  <a:lnTo>
                    <a:pt x="380" y="263"/>
                  </a:lnTo>
                  <a:lnTo>
                    <a:pt x="366" y="294"/>
                  </a:lnTo>
                  <a:lnTo>
                    <a:pt x="346" y="321"/>
                  </a:lnTo>
                  <a:lnTo>
                    <a:pt x="323" y="345"/>
                  </a:lnTo>
                  <a:lnTo>
                    <a:pt x="295" y="364"/>
                  </a:lnTo>
                  <a:lnTo>
                    <a:pt x="265" y="378"/>
                  </a:lnTo>
                  <a:lnTo>
                    <a:pt x="231" y="387"/>
                  </a:lnTo>
                  <a:lnTo>
                    <a:pt x="197" y="392"/>
                  </a:lnTo>
                  <a:lnTo>
                    <a:pt x="161" y="387"/>
                  </a:lnTo>
                  <a:lnTo>
                    <a:pt x="127" y="378"/>
                  </a:lnTo>
                  <a:lnTo>
                    <a:pt x="97" y="364"/>
                  </a:lnTo>
                  <a:lnTo>
                    <a:pt x="69" y="345"/>
                  </a:lnTo>
                  <a:lnTo>
                    <a:pt x="46" y="321"/>
                  </a:lnTo>
                  <a:lnTo>
                    <a:pt x="26" y="294"/>
                  </a:lnTo>
                  <a:lnTo>
                    <a:pt x="12" y="263"/>
                  </a:lnTo>
                  <a:lnTo>
                    <a:pt x="3" y="231"/>
                  </a:lnTo>
                  <a:lnTo>
                    <a:pt x="0" y="195"/>
                  </a:lnTo>
                  <a:lnTo>
                    <a:pt x="3" y="159"/>
                  </a:lnTo>
                  <a:lnTo>
                    <a:pt x="12" y="127"/>
                  </a:lnTo>
                  <a:lnTo>
                    <a:pt x="26" y="96"/>
                  </a:lnTo>
                  <a:lnTo>
                    <a:pt x="46" y="69"/>
                  </a:lnTo>
                  <a:lnTo>
                    <a:pt x="69" y="45"/>
                  </a:lnTo>
                  <a:lnTo>
                    <a:pt x="97" y="26"/>
                  </a:lnTo>
                  <a:lnTo>
                    <a:pt x="127" y="12"/>
                  </a:lnTo>
                  <a:lnTo>
                    <a:pt x="161" y="3"/>
                  </a:lnTo>
                  <a:lnTo>
                    <a:pt x="1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9" name="Freeform 26">
              <a:extLst>
                <a:ext uri="{FF2B5EF4-FFF2-40B4-BE49-F238E27FC236}">
                  <a16:creationId xmlns:a16="http://schemas.microsoft.com/office/drawing/2014/main" id="{B3A26B76-6476-4247-8894-B52FF94B2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9" y="1093"/>
              <a:ext cx="432" cy="288"/>
            </a:xfrm>
            <a:custGeom>
              <a:avLst/>
              <a:gdLst>
                <a:gd name="T0" fmla="*/ 2856 w 3024"/>
                <a:gd name="T1" fmla="*/ 0 h 2018"/>
                <a:gd name="T2" fmla="*/ 2915 w 3024"/>
                <a:gd name="T3" fmla="*/ 12 h 2018"/>
                <a:gd name="T4" fmla="*/ 2964 w 3024"/>
                <a:gd name="T5" fmla="*/ 40 h 2018"/>
                <a:gd name="T6" fmla="*/ 3001 w 3024"/>
                <a:gd name="T7" fmla="*/ 84 h 2018"/>
                <a:gd name="T8" fmla="*/ 3021 w 3024"/>
                <a:gd name="T9" fmla="*/ 139 h 2018"/>
                <a:gd name="T10" fmla="*/ 3024 w 3024"/>
                <a:gd name="T11" fmla="*/ 869 h 2018"/>
                <a:gd name="T12" fmla="*/ 3013 w 3024"/>
                <a:gd name="T13" fmla="*/ 912 h 2018"/>
                <a:gd name="T14" fmla="*/ 2982 w 3024"/>
                <a:gd name="T15" fmla="*/ 941 h 2018"/>
                <a:gd name="T16" fmla="*/ 2941 w 3024"/>
                <a:gd name="T17" fmla="*/ 954 h 2018"/>
                <a:gd name="T18" fmla="*/ 2806 w 3024"/>
                <a:gd name="T19" fmla="*/ 950 h 2018"/>
                <a:gd name="T20" fmla="*/ 2768 w 3024"/>
                <a:gd name="T21" fmla="*/ 928 h 2018"/>
                <a:gd name="T22" fmla="*/ 2747 w 3024"/>
                <a:gd name="T23" fmla="*/ 891 h 2018"/>
                <a:gd name="T24" fmla="*/ 2744 w 3024"/>
                <a:gd name="T25" fmla="*/ 562 h 2018"/>
                <a:gd name="T26" fmla="*/ 2664 w 3024"/>
                <a:gd name="T27" fmla="*/ 549 h 2018"/>
                <a:gd name="T28" fmla="*/ 2591 w 3024"/>
                <a:gd name="T29" fmla="*/ 516 h 2018"/>
                <a:gd name="T30" fmla="*/ 2532 w 3024"/>
                <a:gd name="T31" fmla="*/ 465 h 2018"/>
                <a:gd name="T32" fmla="*/ 2490 w 3024"/>
                <a:gd name="T33" fmla="*/ 399 h 2018"/>
                <a:gd name="T34" fmla="*/ 2467 w 3024"/>
                <a:gd name="T35" fmla="*/ 322 h 2018"/>
                <a:gd name="T36" fmla="*/ 560 w 3024"/>
                <a:gd name="T37" fmla="*/ 280 h 2018"/>
                <a:gd name="T38" fmla="*/ 548 w 3024"/>
                <a:gd name="T39" fmla="*/ 362 h 2018"/>
                <a:gd name="T40" fmla="*/ 515 w 3024"/>
                <a:gd name="T41" fmla="*/ 433 h 2018"/>
                <a:gd name="T42" fmla="*/ 463 w 3024"/>
                <a:gd name="T43" fmla="*/ 492 h 2018"/>
                <a:gd name="T44" fmla="*/ 398 w 3024"/>
                <a:gd name="T45" fmla="*/ 535 h 2018"/>
                <a:gd name="T46" fmla="*/ 322 w 3024"/>
                <a:gd name="T47" fmla="*/ 558 h 2018"/>
                <a:gd name="T48" fmla="*/ 280 w 3024"/>
                <a:gd name="T49" fmla="*/ 1458 h 2018"/>
                <a:gd name="T50" fmla="*/ 360 w 3024"/>
                <a:gd name="T51" fmla="*/ 1469 h 2018"/>
                <a:gd name="T52" fmla="*/ 433 w 3024"/>
                <a:gd name="T53" fmla="*/ 1502 h 2018"/>
                <a:gd name="T54" fmla="*/ 492 w 3024"/>
                <a:gd name="T55" fmla="*/ 1553 h 2018"/>
                <a:gd name="T56" fmla="*/ 534 w 3024"/>
                <a:gd name="T57" fmla="*/ 1619 h 2018"/>
                <a:gd name="T58" fmla="*/ 557 w 3024"/>
                <a:gd name="T59" fmla="*/ 1696 h 2018"/>
                <a:gd name="T60" fmla="*/ 2101 w 3024"/>
                <a:gd name="T61" fmla="*/ 1738 h 2018"/>
                <a:gd name="T62" fmla="*/ 2142 w 3024"/>
                <a:gd name="T63" fmla="*/ 1749 h 2018"/>
                <a:gd name="T64" fmla="*/ 2173 w 3024"/>
                <a:gd name="T65" fmla="*/ 1778 h 2018"/>
                <a:gd name="T66" fmla="*/ 2184 w 3024"/>
                <a:gd name="T67" fmla="*/ 1821 h 2018"/>
                <a:gd name="T68" fmla="*/ 2181 w 3024"/>
                <a:gd name="T69" fmla="*/ 1955 h 2018"/>
                <a:gd name="T70" fmla="*/ 2160 w 3024"/>
                <a:gd name="T71" fmla="*/ 1992 h 2018"/>
                <a:gd name="T72" fmla="*/ 2122 w 3024"/>
                <a:gd name="T73" fmla="*/ 2014 h 2018"/>
                <a:gd name="T74" fmla="*/ 168 w 3024"/>
                <a:gd name="T75" fmla="*/ 2018 h 2018"/>
                <a:gd name="T76" fmla="*/ 109 w 3024"/>
                <a:gd name="T77" fmla="*/ 2006 h 2018"/>
                <a:gd name="T78" fmla="*/ 60 w 3024"/>
                <a:gd name="T79" fmla="*/ 1978 h 2018"/>
                <a:gd name="T80" fmla="*/ 23 w 3024"/>
                <a:gd name="T81" fmla="*/ 1934 h 2018"/>
                <a:gd name="T82" fmla="*/ 3 w 3024"/>
                <a:gd name="T83" fmla="*/ 1879 h 2018"/>
                <a:gd name="T84" fmla="*/ 0 w 3024"/>
                <a:gd name="T85" fmla="*/ 170 h 2018"/>
                <a:gd name="T86" fmla="*/ 10 w 3024"/>
                <a:gd name="T87" fmla="*/ 110 h 2018"/>
                <a:gd name="T88" fmla="*/ 40 w 3024"/>
                <a:gd name="T89" fmla="*/ 61 h 2018"/>
                <a:gd name="T90" fmla="*/ 83 w 3024"/>
                <a:gd name="T91" fmla="*/ 24 h 2018"/>
                <a:gd name="T92" fmla="*/ 137 w 3024"/>
                <a:gd name="T93" fmla="*/ 4 h 2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024" h="2018">
                  <a:moveTo>
                    <a:pt x="168" y="0"/>
                  </a:moveTo>
                  <a:lnTo>
                    <a:pt x="2856" y="0"/>
                  </a:lnTo>
                  <a:lnTo>
                    <a:pt x="2887" y="4"/>
                  </a:lnTo>
                  <a:lnTo>
                    <a:pt x="2915" y="12"/>
                  </a:lnTo>
                  <a:lnTo>
                    <a:pt x="2941" y="24"/>
                  </a:lnTo>
                  <a:lnTo>
                    <a:pt x="2964" y="40"/>
                  </a:lnTo>
                  <a:lnTo>
                    <a:pt x="2984" y="61"/>
                  </a:lnTo>
                  <a:lnTo>
                    <a:pt x="3001" y="84"/>
                  </a:lnTo>
                  <a:lnTo>
                    <a:pt x="3014" y="110"/>
                  </a:lnTo>
                  <a:lnTo>
                    <a:pt x="3021" y="139"/>
                  </a:lnTo>
                  <a:lnTo>
                    <a:pt x="3024" y="170"/>
                  </a:lnTo>
                  <a:lnTo>
                    <a:pt x="3024" y="869"/>
                  </a:lnTo>
                  <a:lnTo>
                    <a:pt x="3021" y="891"/>
                  </a:lnTo>
                  <a:lnTo>
                    <a:pt x="3013" y="912"/>
                  </a:lnTo>
                  <a:lnTo>
                    <a:pt x="3000" y="928"/>
                  </a:lnTo>
                  <a:lnTo>
                    <a:pt x="2982" y="941"/>
                  </a:lnTo>
                  <a:lnTo>
                    <a:pt x="2962" y="950"/>
                  </a:lnTo>
                  <a:lnTo>
                    <a:pt x="2941" y="954"/>
                  </a:lnTo>
                  <a:lnTo>
                    <a:pt x="2829" y="954"/>
                  </a:lnTo>
                  <a:lnTo>
                    <a:pt x="2806" y="950"/>
                  </a:lnTo>
                  <a:lnTo>
                    <a:pt x="2786" y="941"/>
                  </a:lnTo>
                  <a:lnTo>
                    <a:pt x="2768" y="928"/>
                  </a:lnTo>
                  <a:lnTo>
                    <a:pt x="2755" y="912"/>
                  </a:lnTo>
                  <a:lnTo>
                    <a:pt x="2747" y="891"/>
                  </a:lnTo>
                  <a:lnTo>
                    <a:pt x="2744" y="869"/>
                  </a:lnTo>
                  <a:lnTo>
                    <a:pt x="2744" y="562"/>
                  </a:lnTo>
                  <a:lnTo>
                    <a:pt x="2702" y="558"/>
                  </a:lnTo>
                  <a:lnTo>
                    <a:pt x="2664" y="549"/>
                  </a:lnTo>
                  <a:lnTo>
                    <a:pt x="2626" y="535"/>
                  </a:lnTo>
                  <a:lnTo>
                    <a:pt x="2591" y="516"/>
                  </a:lnTo>
                  <a:lnTo>
                    <a:pt x="2561" y="492"/>
                  </a:lnTo>
                  <a:lnTo>
                    <a:pt x="2532" y="465"/>
                  </a:lnTo>
                  <a:lnTo>
                    <a:pt x="2509" y="433"/>
                  </a:lnTo>
                  <a:lnTo>
                    <a:pt x="2490" y="399"/>
                  </a:lnTo>
                  <a:lnTo>
                    <a:pt x="2476" y="362"/>
                  </a:lnTo>
                  <a:lnTo>
                    <a:pt x="2467" y="322"/>
                  </a:lnTo>
                  <a:lnTo>
                    <a:pt x="2464" y="280"/>
                  </a:lnTo>
                  <a:lnTo>
                    <a:pt x="560" y="280"/>
                  </a:lnTo>
                  <a:lnTo>
                    <a:pt x="557" y="322"/>
                  </a:lnTo>
                  <a:lnTo>
                    <a:pt x="548" y="362"/>
                  </a:lnTo>
                  <a:lnTo>
                    <a:pt x="534" y="399"/>
                  </a:lnTo>
                  <a:lnTo>
                    <a:pt x="515" y="433"/>
                  </a:lnTo>
                  <a:lnTo>
                    <a:pt x="492" y="465"/>
                  </a:lnTo>
                  <a:lnTo>
                    <a:pt x="463" y="492"/>
                  </a:lnTo>
                  <a:lnTo>
                    <a:pt x="433" y="516"/>
                  </a:lnTo>
                  <a:lnTo>
                    <a:pt x="398" y="535"/>
                  </a:lnTo>
                  <a:lnTo>
                    <a:pt x="360" y="549"/>
                  </a:lnTo>
                  <a:lnTo>
                    <a:pt x="322" y="558"/>
                  </a:lnTo>
                  <a:lnTo>
                    <a:pt x="280" y="562"/>
                  </a:lnTo>
                  <a:lnTo>
                    <a:pt x="280" y="1458"/>
                  </a:lnTo>
                  <a:lnTo>
                    <a:pt x="322" y="1460"/>
                  </a:lnTo>
                  <a:lnTo>
                    <a:pt x="360" y="1469"/>
                  </a:lnTo>
                  <a:lnTo>
                    <a:pt x="398" y="1483"/>
                  </a:lnTo>
                  <a:lnTo>
                    <a:pt x="433" y="1502"/>
                  </a:lnTo>
                  <a:lnTo>
                    <a:pt x="463" y="1526"/>
                  </a:lnTo>
                  <a:lnTo>
                    <a:pt x="492" y="1553"/>
                  </a:lnTo>
                  <a:lnTo>
                    <a:pt x="515" y="1585"/>
                  </a:lnTo>
                  <a:lnTo>
                    <a:pt x="534" y="1619"/>
                  </a:lnTo>
                  <a:lnTo>
                    <a:pt x="548" y="1656"/>
                  </a:lnTo>
                  <a:lnTo>
                    <a:pt x="557" y="1696"/>
                  </a:lnTo>
                  <a:lnTo>
                    <a:pt x="560" y="1738"/>
                  </a:lnTo>
                  <a:lnTo>
                    <a:pt x="2101" y="1738"/>
                  </a:lnTo>
                  <a:lnTo>
                    <a:pt x="2122" y="1740"/>
                  </a:lnTo>
                  <a:lnTo>
                    <a:pt x="2142" y="1749"/>
                  </a:lnTo>
                  <a:lnTo>
                    <a:pt x="2160" y="1762"/>
                  </a:lnTo>
                  <a:lnTo>
                    <a:pt x="2173" y="1778"/>
                  </a:lnTo>
                  <a:lnTo>
                    <a:pt x="2181" y="1799"/>
                  </a:lnTo>
                  <a:lnTo>
                    <a:pt x="2184" y="1821"/>
                  </a:lnTo>
                  <a:lnTo>
                    <a:pt x="2184" y="1933"/>
                  </a:lnTo>
                  <a:lnTo>
                    <a:pt x="2181" y="1955"/>
                  </a:lnTo>
                  <a:lnTo>
                    <a:pt x="2173" y="1976"/>
                  </a:lnTo>
                  <a:lnTo>
                    <a:pt x="2160" y="1992"/>
                  </a:lnTo>
                  <a:lnTo>
                    <a:pt x="2142" y="2005"/>
                  </a:lnTo>
                  <a:lnTo>
                    <a:pt x="2122" y="2014"/>
                  </a:lnTo>
                  <a:lnTo>
                    <a:pt x="2101" y="2018"/>
                  </a:lnTo>
                  <a:lnTo>
                    <a:pt x="168" y="2018"/>
                  </a:lnTo>
                  <a:lnTo>
                    <a:pt x="137" y="2014"/>
                  </a:lnTo>
                  <a:lnTo>
                    <a:pt x="109" y="2006"/>
                  </a:lnTo>
                  <a:lnTo>
                    <a:pt x="83" y="1994"/>
                  </a:lnTo>
                  <a:lnTo>
                    <a:pt x="60" y="1978"/>
                  </a:lnTo>
                  <a:lnTo>
                    <a:pt x="40" y="1957"/>
                  </a:lnTo>
                  <a:lnTo>
                    <a:pt x="23" y="1934"/>
                  </a:lnTo>
                  <a:lnTo>
                    <a:pt x="10" y="1908"/>
                  </a:lnTo>
                  <a:lnTo>
                    <a:pt x="3" y="1879"/>
                  </a:lnTo>
                  <a:lnTo>
                    <a:pt x="0" y="1850"/>
                  </a:lnTo>
                  <a:lnTo>
                    <a:pt x="0" y="170"/>
                  </a:lnTo>
                  <a:lnTo>
                    <a:pt x="3" y="139"/>
                  </a:lnTo>
                  <a:lnTo>
                    <a:pt x="10" y="110"/>
                  </a:lnTo>
                  <a:lnTo>
                    <a:pt x="23" y="84"/>
                  </a:lnTo>
                  <a:lnTo>
                    <a:pt x="40" y="61"/>
                  </a:lnTo>
                  <a:lnTo>
                    <a:pt x="60" y="40"/>
                  </a:lnTo>
                  <a:lnTo>
                    <a:pt x="83" y="24"/>
                  </a:lnTo>
                  <a:lnTo>
                    <a:pt x="109" y="12"/>
                  </a:lnTo>
                  <a:lnTo>
                    <a:pt x="137" y="4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0" name="Freeform 27">
              <a:extLst>
                <a:ext uri="{FF2B5EF4-FFF2-40B4-BE49-F238E27FC236}">
                  <a16:creationId xmlns:a16="http://schemas.microsoft.com/office/drawing/2014/main" id="{00C3C2DD-7185-473C-9C22-E311F35E8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81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1" name="Freeform 28">
              <a:extLst>
                <a:ext uri="{FF2B5EF4-FFF2-40B4-BE49-F238E27FC236}">
                  <a16:creationId xmlns:a16="http://schemas.microsoft.com/office/drawing/2014/main" id="{786C6802-87A6-4EDE-B067-89142A5B6A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17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2" name="Freeform 29">
              <a:extLst>
                <a:ext uri="{FF2B5EF4-FFF2-40B4-BE49-F238E27FC236}">
                  <a16:creationId xmlns:a16="http://schemas.microsoft.com/office/drawing/2014/main" id="{F547C13F-5254-4123-A2DB-BC2AAA363F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253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93" name="Rectángulo 92">
            <a:extLst>
              <a:ext uri="{FF2B5EF4-FFF2-40B4-BE49-F238E27FC236}">
                <a16:creationId xmlns:a16="http://schemas.microsoft.com/office/drawing/2014/main" id="{B0C46FF5-EC57-418C-8F59-6E7081A61EE8}"/>
              </a:ext>
            </a:extLst>
          </p:cNvPr>
          <p:cNvSpPr/>
          <p:nvPr/>
        </p:nvSpPr>
        <p:spPr>
          <a:xfrm>
            <a:off x="6758613" y="5439878"/>
            <a:ext cx="24914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$282,3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ingreso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grpSp>
        <p:nvGrpSpPr>
          <p:cNvPr id="94" name="Group 22">
            <a:extLst>
              <a:ext uri="{FF2B5EF4-FFF2-40B4-BE49-F238E27FC236}">
                <a16:creationId xmlns:a16="http://schemas.microsoft.com/office/drawing/2014/main" id="{7A00423E-61AA-4911-A51B-9F84AA23D85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510275" y="5521447"/>
            <a:ext cx="294290" cy="201098"/>
            <a:chOff x="2699" y="1093"/>
            <a:chExt cx="480" cy="328"/>
          </a:xfrm>
          <a:solidFill>
            <a:schemeClr val="accent5"/>
          </a:solidFill>
        </p:grpSpPr>
        <p:sp>
          <p:nvSpPr>
            <p:cNvPr id="95" name="Freeform 24">
              <a:extLst>
                <a:ext uri="{FF2B5EF4-FFF2-40B4-BE49-F238E27FC236}">
                  <a16:creationId xmlns:a16="http://schemas.microsoft.com/office/drawing/2014/main" id="{1189A5C8-EB39-48BD-97CD-3035F99AA6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1" y="1161"/>
              <a:ext cx="152" cy="152"/>
            </a:xfrm>
            <a:custGeom>
              <a:avLst/>
              <a:gdLst>
                <a:gd name="T0" fmla="*/ 495 w 1064"/>
                <a:gd name="T1" fmla="*/ 283 h 1064"/>
                <a:gd name="T2" fmla="*/ 426 w 1064"/>
                <a:gd name="T3" fmla="*/ 303 h 1064"/>
                <a:gd name="T4" fmla="*/ 367 w 1064"/>
                <a:gd name="T5" fmla="*/ 342 h 1064"/>
                <a:gd name="T6" fmla="*/ 321 w 1064"/>
                <a:gd name="T7" fmla="*/ 395 h 1064"/>
                <a:gd name="T8" fmla="*/ 290 w 1064"/>
                <a:gd name="T9" fmla="*/ 459 h 1064"/>
                <a:gd name="T10" fmla="*/ 280 w 1064"/>
                <a:gd name="T11" fmla="*/ 533 h 1064"/>
                <a:gd name="T12" fmla="*/ 290 w 1064"/>
                <a:gd name="T13" fmla="*/ 605 h 1064"/>
                <a:gd name="T14" fmla="*/ 321 w 1064"/>
                <a:gd name="T15" fmla="*/ 669 h 1064"/>
                <a:gd name="T16" fmla="*/ 367 w 1064"/>
                <a:gd name="T17" fmla="*/ 722 h 1064"/>
                <a:gd name="T18" fmla="*/ 426 w 1064"/>
                <a:gd name="T19" fmla="*/ 761 h 1064"/>
                <a:gd name="T20" fmla="*/ 495 w 1064"/>
                <a:gd name="T21" fmla="*/ 781 h 1064"/>
                <a:gd name="T22" fmla="*/ 569 w 1064"/>
                <a:gd name="T23" fmla="*/ 781 h 1064"/>
                <a:gd name="T24" fmla="*/ 638 w 1064"/>
                <a:gd name="T25" fmla="*/ 761 h 1064"/>
                <a:gd name="T26" fmla="*/ 697 w 1064"/>
                <a:gd name="T27" fmla="*/ 722 h 1064"/>
                <a:gd name="T28" fmla="*/ 743 w 1064"/>
                <a:gd name="T29" fmla="*/ 669 h 1064"/>
                <a:gd name="T30" fmla="*/ 774 w 1064"/>
                <a:gd name="T31" fmla="*/ 605 h 1064"/>
                <a:gd name="T32" fmla="*/ 784 w 1064"/>
                <a:gd name="T33" fmla="*/ 533 h 1064"/>
                <a:gd name="T34" fmla="*/ 774 w 1064"/>
                <a:gd name="T35" fmla="*/ 459 h 1064"/>
                <a:gd name="T36" fmla="*/ 743 w 1064"/>
                <a:gd name="T37" fmla="*/ 395 h 1064"/>
                <a:gd name="T38" fmla="*/ 697 w 1064"/>
                <a:gd name="T39" fmla="*/ 342 h 1064"/>
                <a:gd name="T40" fmla="*/ 638 w 1064"/>
                <a:gd name="T41" fmla="*/ 303 h 1064"/>
                <a:gd name="T42" fmla="*/ 569 w 1064"/>
                <a:gd name="T43" fmla="*/ 283 h 1064"/>
                <a:gd name="T44" fmla="*/ 533 w 1064"/>
                <a:gd name="T45" fmla="*/ 0 h 1064"/>
                <a:gd name="T46" fmla="*/ 646 w 1064"/>
                <a:gd name="T47" fmla="*/ 12 h 1064"/>
                <a:gd name="T48" fmla="*/ 751 w 1064"/>
                <a:gd name="T49" fmla="*/ 48 h 1064"/>
                <a:gd name="T50" fmla="*/ 846 w 1064"/>
                <a:gd name="T51" fmla="*/ 103 h 1064"/>
                <a:gd name="T52" fmla="*/ 927 w 1064"/>
                <a:gd name="T53" fmla="*/ 176 h 1064"/>
                <a:gd name="T54" fmla="*/ 992 w 1064"/>
                <a:gd name="T55" fmla="*/ 264 h 1064"/>
                <a:gd name="T56" fmla="*/ 1037 w 1064"/>
                <a:gd name="T57" fmla="*/ 365 h 1064"/>
                <a:gd name="T58" fmla="*/ 1061 w 1064"/>
                <a:gd name="T59" fmla="*/ 474 h 1064"/>
                <a:gd name="T60" fmla="*/ 1061 w 1064"/>
                <a:gd name="T61" fmla="*/ 590 h 1064"/>
                <a:gd name="T62" fmla="*/ 1037 w 1064"/>
                <a:gd name="T63" fmla="*/ 699 h 1064"/>
                <a:gd name="T64" fmla="*/ 992 w 1064"/>
                <a:gd name="T65" fmla="*/ 800 h 1064"/>
                <a:gd name="T66" fmla="*/ 927 w 1064"/>
                <a:gd name="T67" fmla="*/ 888 h 1064"/>
                <a:gd name="T68" fmla="*/ 846 w 1064"/>
                <a:gd name="T69" fmla="*/ 961 h 1064"/>
                <a:gd name="T70" fmla="*/ 751 w 1064"/>
                <a:gd name="T71" fmla="*/ 1016 h 1064"/>
                <a:gd name="T72" fmla="*/ 646 w 1064"/>
                <a:gd name="T73" fmla="*/ 1052 h 1064"/>
                <a:gd name="T74" fmla="*/ 533 w 1064"/>
                <a:gd name="T75" fmla="*/ 1064 h 1064"/>
                <a:gd name="T76" fmla="*/ 418 w 1064"/>
                <a:gd name="T77" fmla="*/ 1052 h 1064"/>
                <a:gd name="T78" fmla="*/ 313 w 1064"/>
                <a:gd name="T79" fmla="*/ 1016 h 1064"/>
                <a:gd name="T80" fmla="*/ 218 w 1064"/>
                <a:gd name="T81" fmla="*/ 961 h 1064"/>
                <a:gd name="T82" fmla="*/ 137 w 1064"/>
                <a:gd name="T83" fmla="*/ 888 h 1064"/>
                <a:gd name="T84" fmla="*/ 72 w 1064"/>
                <a:gd name="T85" fmla="*/ 800 h 1064"/>
                <a:gd name="T86" fmla="*/ 27 w 1064"/>
                <a:gd name="T87" fmla="*/ 699 h 1064"/>
                <a:gd name="T88" fmla="*/ 3 w 1064"/>
                <a:gd name="T89" fmla="*/ 590 h 1064"/>
                <a:gd name="T90" fmla="*/ 3 w 1064"/>
                <a:gd name="T91" fmla="*/ 474 h 1064"/>
                <a:gd name="T92" fmla="*/ 27 w 1064"/>
                <a:gd name="T93" fmla="*/ 365 h 1064"/>
                <a:gd name="T94" fmla="*/ 72 w 1064"/>
                <a:gd name="T95" fmla="*/ 264 h 1064"/>
                <a:gd name="T96" fmla="*/ 137 w 1064"/>
                <a:gd name="T97" fmla="*/ 176 h 1064"/>
                <a:gd name="T98" fmla="*/ 218 w 1064"/>
                <a:gd name="T99" fmla="*/ 103 h 1064"/>
                <a:gd name="T100" fmla="*/ 313 w 1064"/>
                <a:gd name="T101" fmla="*/ 48 h 1064"/>
                <a:gd name="T102" fmla="*/ 418 w 1064"/>
                <a:gd name="T103" fmla="*/ 12 h 1064"/>
                <a:gd name="T104" fmla="*/ 533 w 1064"/>
                <a:gd name="T105" fmla="*/ 0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64" h="1064">
                  <a:moveTo>
                    <a:pt x="533" y="280"/>
                  </a:moveTo>
                  <a:lnTo>
                    <a:pt x="495" y="283"/>
                  </a:lnTo>
                  <a:lnTo>
                    <a:pt x="459" y="290"/>
                  </a:lnTo>
                  <a:lnTo>
                    <a:pt x="426" y="303"/>
                  </a:lnTo>
                  <a:lnTo>
                    <a:pt x="395" y="321"/>
                  </a:lnTo>
                  <a:lnTo>
                    <a:pt x="367" y="342"/>
                  </a:lnTo>
                  <a:lnTo>
                    <a:pt x="342" y="367"/>
                  </a:lnTo>
                  <a:lnTo>
                    <a:pt x="321" y="395"/>
                  </a:lnTo>
                  <a:lnTo>
                    <a:pt x="303" y="426"/>
                  </a:lnTo>
                  <a:lnTo>
                    <a:pt x="290" y="459"/>
                  </a:lnTo>
                  <a:lnTo>
                    <a:pt x="283" y="495"/>
                  </a:lnTo>
                  <a:lnTo>
                    <a:pt x="280" y="533"/>
                  </a:lnTo>
                  <a:lnTo>
                    <a:pt x="283" y="569"/>
                  </a:lnTo>
                  <a:lnTo>
                    <a:pt x="290" y="605"/>
                  </a:lnTo>
                  <a:lnTo>
                    <a:pt x="303" y="638"/>
                  </a:lnTo>
                  <a:lnTo>
                    <a:pt x="321" y="669"/>
                  </a:lnTo>
                  <a:lnTo>
                    <a:pt x="342" y="697"/>
                  </a:lnTo>
                  <a:lnTo>
                    <a:pt x="367" y="722"/>
                  </a:lnTo>
                  <a:lnTo>
                    <a:pt x="395" y="743"/>
                  </a:lnTo>
                  <a:lnTo>
                    <a:pt x="426" y="761"/>
                  </a:lnTo>
                  <a:lnTo>
                    <a:pt x="459" y="774"/>
                  </a:lnTo>
                  <a:lnTo>
                    <a:pt x="495" y="781"/>
                  </a:lnTo>
                  <a:lnTo>
                    <a:pt x="533" y="784"/>
                  </a:lnTo>
                  <a:lnTo>
                    <a:pt x="569" y="781"/>
                  </a:lnTo>
                  <a:lnTo>
                    <a:pt x="605" y="774"/>
                  </a:lnTo>
                  <a:lnTo>
                    <a:pt x="638" y="761"/>
                  </a:lnTo>
                  <a:lnTo>
                    <a:pt x="669" y="743"/>
                  </a:lnTo>
                  <a:lnTo>
                    <a:pt x="697" y="722"/>
                  </a:lnTo>
                  <a:lnTo>
                    <a:pt x="722" y="697"/>
                  </a:lnTo>
                  <a:lnTo>
                    <a:pt x="743" y="669"/>
                  </a:lnTo>
                  <a:lnTo>
                    <a:pt x="761" y="638"/>
                  </a:lnTo>
                  <a:lnTo>
                    <a:pt x="774" y="605"/>
                  </a:lnTo>
                  <a:lnTo>
                    <a:pt x="781" y="569"/>
                  </a:lnTo>
                  <a:lnTo>
                    <a:pt x="784" y="533"/>
                  </a:lnTo>
                  <a:lnTo>
                    <a:pt x="781" y="495"/>
                  </a:lnTo>
                  <a:lnTo>
                    <a:pt x="774" y="459"/>
                  </a:lnTo>
                  <a:lnTo>
                    <a:pt x="761" y="426"/>
                  </a:lnTo>
                  <a:lnTo>
                    <a:pt x="743" y="395"/>
                  </a:lnTo>
                  <a:lnTo>
                    <a:pt x="722" y="367"/>
                  </a:lnTo>
                  <a:lnTo>
                    <a:pt x="697" y="342"/>
                  </a:lnTo>
                  <a:lnTo>
                    <a:pt x="669" y="321"/>
                  </a:lnTo>
                  <a:lnTo>
                    <a:pt x="638" y="303"/>
                  </a:lnTo>
                  <a:lnTo>
                    <a:pt x="605" y="290"/>
                  </a:lnTo>
                  <a:lnTo>
                    <a:pt x="569" y="283"/>
                  </a:lnTo>
                  <a:lnTo>
                    <a:pt x="533" y="280"/>
                  </a:lnTo>
                  <a:close/>
                  <a:moveTo>
                    <a:pt x="533" y="0"/>
                  </a:moveTo>
                  <a:lnTo>
                    <a:pt x="590" y="3"/>
                  </a:lnTo>
                  <a:lnTo>
                    <a:pt x="646" y="12"/>
                  </a:lnTo>
                  <a:lnTo>
                    <a:pt x="699" y="27"/>
                  </a:lnTo>
                  <a:lnTo>
                    <a:pt x="751" y="48"/>
                  </a:lnTo>
                  <a:lnTo>
                    <a:pt x="800" y="72"/>
                  </a:lnTo>
                  <a:lnTo>
                    <a:pt x="846" y="103"/>
                  </a:lnTo>
                  <a:lnTo>
                    <a:pt x="888" y="137"/>
                  </a:lnTo>
                  <a:lnTo>
                    <a:pt x="927" y="176"/>
                  </a:lnTo>
                  <a:lnTo>
                    <a:pt x="961" y="218"/>
                  </a:lnTo>
                  <a:lnTo>
                    <a:pt x="992" y="264"/>
                  </a:lnTo>
                  <a:lnTo>
                    <a:pt x="1016" y="313"/>
                  </a:lnTo>
                  <a:lnTo>
                    <a:pt x="1037" y="365"/>
                  </a:lnTo>
                  <a:lnTo>
                    <a:pt x="1052" y="418"/>
                  </a:lnTo>
                  <a:lnTo>
                    <a:pt x="1061" y="474"/>
                  </a:lnTo>
                  <a:lnTo>
                    <a:pt x="1064" y="533"/>
                  </a:lnTo>
                  <a:lnTo>
                    <a:pt x="1061" y="590"/>
                  </a:lnTo>
                  <a:lnTo>
                    <a:pt x="1052" y="646"/>
                  </a:lnTo>
                  <a:lnTo>
                    <a:pt x="1037" y="699"/>
                  </a:lnTo>
                  <a:lnTo>
                    <a:pt x="1016" y="751"/>
                  </a:lnTo>
                  <a:lnTo>
                    <a:pt x="992" y="800"/>
                  </a:lnTo>
                  <a:lnTo>
                    <a:pt x="961" y="846"/>
                  </a:lnTo>
                  <a:lnTo>
                    <a:pt x="927" y="888"/>
                  </a:lnTo>
                  <a:lnTo>
                    <a:pt x="888" y="927"/>
                  </a:lnTo>
                  <a:lnTo>
                    <a:pt x="846" y="961"/>
                  </a:lnTo>
                  <a:lnTo>
                    <a:pt x="800" y="992"/>
                  </a:lnTo>
                  <a:lnTo>
                    <a:pt x="751" y="1016"/>
                  </a:lnTo>
                  <a:lnTo>
                    <a:pt x="699" y="1037"/>
                  </a:lnTo>
                  <a:lnTo>
                    <a:pt x="646" y="1052"/>
                  </a:lnTo>
                  <a:lnTo>
                    <a:pt x="590" y="1061"/>
                  </a:lnTo>
                  <a:lnTo>
                    <a:pt x="533" y="1064"/>
                  </a:lnTo>
                  <a:lnTo>
                    <a:pt x="474" y="1061"/>
                  </a:lnTo>
                  <a:lnTo>
                    <a:pt x="418" y="1052"/>
                  </a:lnTo>
                  <a:lnTo>
                    <a:pt x="365" y="1037"/>
                  </a:lnTo>
                  <a:lnTo>
                    <a:pt x="313" y="1016"/>
                  </a:lnTo>
                  <a:lnTo>
                    <a:pt x="264" y="992"/>
                  </a:lnTo>
                  <a:lnTo>
                    <a:pt x="218" y="961"/>
                  </a:lnTo>
                  <a:lnTo>
                    <a:pt x="176" y="927"/>
                  </a:lnTo>
                  <a:lnTo>
                    <a:pt x="137" y="888"/>
                  </a:lnTo>
                  <a:lnTo>
                    <a:pt x="103" y="846"/>
                  </a:lnTo>
                  <a:lnTo>
                    <a:pt x="72" y="800"/>
                  </a:lnTo>
                  <a:lnTo>
                    <a:pt x="48" y="751"/>
                  </a:lnTo>
                  <a:lnTo>
                    <a:pt x="27" y="699"/>
                  </a:lnTo>
                  <a:lnTo>
                    <a:pt x="12" y="646"/>
                  </a:lnTo>
                  <a:lnTo>
                    <a:pt x="3" y="590"/>
                  </a:lnTo>
                  <a:lnTo>
                    <a:pt x="0" y="533"/>
                  </a:lnTo>
                  <a:lnTo>
                    <a:pt x="3" y="474"/>
                  </a:lnTo>
                  <a:lnTo>
                    <a:pt x="12" y="418"/>
                  </a:lnTo>
                  <a:lnTo>
                    <a:pt x="27" y="365"/>
                  </a:lnTo>
                  <a:lnTo>
                    <a:pt x="48" y="313"/>
                  </a:lnTo>
                  <a:lnTo>
                    <a:pt x="72" y="264"/>
                  </a:lnTo>
                  <a:lnTo>
                    <a:pt x="103" y="218"/>
                  </a:lnTo>
                  <a:lnTo>
                    <a:pt x="137" y="176"/>
                  </a:lnTo>
                  <a:lnTo>
                    <a:pt x="176" y="137"/>
                  </a:lnTo>
                  <a:lnTo>
                    <a:pt x="218" y="103"/>
                  </a:lnTo>
                  <a:lnTo>
                    <a:pt x="264" y="72"/>
                  </a:lnTo>
                  <a:lnTo>
                    <a:pt x="313" y="48"/>
                  </a:lnTo>
                  <a:lnTo>
                    <a:pt x="365" y="27"/>
                  </a:lnTo>
                  <a:lnTo>
                    <a:pt x="418" y="12"/>
                  </a:lnTo>
                  <a:lnTo>
                    <a:pt x="474" y="3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6" name="Freeform 25">
              <a:extLst>
                <a:ext uri="{FF2B5EF4-FFF2-40B4-BE49-F238E27FC236}">
                  <a16:creationId xmlns:a16="http://schemas.microsoft.com/office/drawing/2014/main" id="{F5773632-1206-4DE3-9756-EC43EF07E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" y="1213"/>
              <a:ext cx="56" cy="56"/>
            </a:xfrm>
            <a:custGeom>
              <a:avLst/>
              <a:gdLst>
                <a:gd name="T0" fmla="*/ 197 w 392"/>
                <a:gd name="T1" fmla="*/ 0 h 392"/>
                <a:gd name="T2" fmla="*/ 231 w 392"/>
                <a:gd name="T3" fmla="*/ 3 h 392"/>
                <a:gd name="T4" fmla="*/ 265 w 392"/>
                <a:gd name="T5" fmla="*/ 12 h 392"/>
                <a:gd name="T6" fmla="*/ 295 w 392"/>
                <a:gd name="T7" fmla="*/ 26 h 392"/>
                <a:gd name="T8" fmla="*/ 323 w 392"/>
                <a:gd name="T9" fmla="*/ 45 h 392"/>
                <a:gd name="T10" fmla="*/ 346 w 392"/>
                <a:gd name="T11" fmla="*/ 69 h 392"/>
                <a:gd name="T12" fmla="*/ 366 w 392"/>
                <a:gd name="T13" fmla="*/ 96 h 392"/>
                <a:gd name="T14" fmla="*/ 380 w 392"/>
                <a:gd name="T15" fmla="*/ 127 h 392"/>
                <a:gd name="T16" fmla="*/ 389 w 392"/>
                <a:gd name="T17" fmla="*/ 159 h 392"/>
                <a:gd name="T18" fmla="*/ 392 w 392"/>
                <a:gd name="T19" fmla="*/ 195 h 392"/>
                <a:gd name="T20" fmla="*/ 389 w 392"/>
                <a:gd name="T21" fmla="*/ 231 h 392"/>
                <a:gd name="T22" fmla="*/ 380 w 392"/>
                <a:gd name="T23" fmla="*/ 263 h 392"/>
                <a:gd name="T24" fmla="*/ 366 w 392"/>
                <a:gd name="T25" fmla="*/ 294 h 392"/>
                <a:gd name="T26" fmla="*/ 346 w 392"/>
                <a:gd name="T27" fmla="*/ 321 h 392"/>
                <a:gd name="T28" fmla="*/ 323 w 392"/>
                <a:gd name="T29" fmla="*/ 345 h 392"/>
                <a:gd name="T30" fmla="*/ 295 w 392"/>
                <a:gd name="T31" fmla="*/ 364 h 392"/>
                <a:gd name="T32" fmla="*/ 265 w 392"/>
                <a:gd name="T33" fmla="*/ 378 h 392"/>
                <a:gd name="T34" fmla="*/ 231 w 392"/>
                <a:gd name="T35" fmla="*/ 387 h 392"/>
                <a:gd name="T36" fmla="*/ 197 w 392"/>
                <a:gd name="T37" fmla="*/ 392 h 392"/>
                <a:gd name="T38" fmla="*/ 161 w 392"/>
                <a:gd name="T39" fmla="*/ 387 h 392"/>
                <a:gd name="T40" fmla="*/ 127 w 392"/>
                <a:gd name="T41" fmla="*/ 378 h 392"/>
                <a:gd name="T42" fmla="*/ 97 w 392"/>
                <a:gd name="T43" fmla="*/ 364 h 392"/>
                <a:gd name="T44" fmla="*/ 69 w 392"/>
                <a:gd name="T45" fmla="*/ 345 h 392"/>
                <a:gd name="T46" fmla="*/ 46 w 392"/>
                <a:gd name="T47" fmla="*/ 321 h 392"/>
                <a:gd name="T48" fmla="*/ 26 w 392"/>
                <a:gd name="T49" fmla="*/ 294 h 392"/>
                <a:gd name="T50" fmla="*/ 12 w 392"/>
                <a:gd name="T51" fmla="*/ 263 h 392"/>
                <a:gd name="T52" fmla="*/ 3 w 392"/>
                <a:gd name="T53" fmla="*/ 231 h 392"/>
                <a:gd name="T54" fmla="*/ 0 w 392"/>
                <a:gd name="T55" fmla="*/ 195 h 392"/>
                <a:gd name="T56" fmla="*/ 3 w 392"/>
                <a:gd name="T57" fmla="*/ 159 h 392"/>
                <a:gd name="T58" fmla="*/ 12 w 392"/>
                <a:gd name="T59" fmla="*/ 127 h 392"/>
                <a:gd name="T60" fmla="*/ 26 w 392"/>
                <a:gd name="T61" fmla="*/ 96 h 392"/>
                <a:gd name="T62" fmla="*/ 46 w 392"/>
                <a:gd name="T63" fmla="*/ 69 h 392"/>
                <a:gd name="T64" fmla="*/ 69 w 392"/>
                <a:gd name="T65" fmla="*/ 45 h 392"/>
                <a:gd name="T66" fmla="*/ 97 w 392"/>
                <a:gd name="T67" fmla="*/ 26 h 392"/>
                <a:gd name="T68" fmla="*/ 127 w 392"/>
                <a:gd name="T69" fmla="*/ 12 h 392"/>
                <a:gd name="T70" fmla="*/ 161 w 392"/>
                <a:gd name="T71" fmla="*/ 3 h 392"/>
                <a:gd name="T72" fmla="*/ 197 w 392"/>
                <a:gd name="T73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2" h="392">
                  <a:moveTo>
                    <a:pt x="197" y="0"/>
                  </a:moveTo>
                  <a:lnTo>
                    <a:pt x="231" y="3"/>
                  </a:lnTo>
                  <a:lnTo>
                    <a:pt x="265" y="12"/>
                  </a:lnTo>
                  <a:lnTo>
                    <a:pt x="295" y="26"/>
                  </a:lnTo>
                  <a:lnTo>
                    <a:pt x="323" y="45"/>
                  </a:lnTo>
                  <a:lnTo>
                    <a:pt x="346" y="69"/>
                  </a:lnTo>
                  <a:lnTo>
                    <a:pt x="366" y="96"/>
                  </a:lnTo>
                  <a:lnTo>
                    <a:pt x="380" y="127"/>
                  </a:lnTo>
                  <a:lnTo>
                    <a:pt x="389" y="159"/>
                  </a:lnTo>
                  <a:lnTo>
                    <a:pt x="392" y="195"/>
                  </a:lnTo>
                  <a:lnTo>
                    <a:pt x="389" y="231"/>
                  </a:lnTo>
                  <a:lnTo>
                    <a:pt x="380" y="263"/>
                  </a:lnTo>
                  <a:lnTo>
                    <a:pt x="366" y="294"/>
                  </a:lnTo>
                  <a:lnTo>
                    <a:pt x="346" y="321"/>
                  </a:lnTo>
                  <a:lnTo>
                    <a:pt x="323" y="345"/>
                  </a:lnTo>
                  <a:lnTo>
                    <a:pt x="295" y="364"/>
                  </a:lnTo>
                  <a:lnTo>
                    <a:pt x="265" y="378"/>
                  </a:lnTo>
                  <a:lnTo>
                    <a:pt x="231" y="387"/>
                  </a:lnTo>
                  <a:lnTo>
                    <a:pt x="197" y="392"/>
                  </a:lnTo>
                  <a:lnTo>
                    <a:pt x="161" y="387"/>
                  </a:lnTo>
                  <a:lnTo>
                    <a:pt x="127" y="378"/>
                  </a:lnTo>
                  <a:lnTo>
                    <a:pt x="97" y="364"/>
                  </a:lnTo>
                  <a:lnTo>
                    <a:pt x="69" y="345"/>
                  </a:lnTo>
                  <a:lnTo>
                    <a:pt x="46" y="321"/>
                  </a:lnTo>
                  <a:lnTo>
                    <a:pt x="26" y="294"/>
                  </a:lnTo>
                  <a:lnTo>
                    <a:pt x="12" y="263"/>
                  </a:lnTo>
                  <a:lnTo>
                    <a:pt x="3" y="231"/>
                  </a:lnTo>
                  <a:lnTo>
                    <a:pt x="0" y="195"/>
                  </a:lnTo>
                  <a:lnTo>
                    <a:pt x="3" y="159"/>
                  </a:lnTo>
                  <a:lnTo>
                    <a:pt x="12" y="127"/>
                  </a:lnTo>
                  <a:lnTo>
                    <a:pt x="26" y="96"/>
                  </a:lnTo>
                  <a:lnTo>
                    <a:pt x="46" y="69"/>
                  </a:lnTo>
                  <a:lnTo>
                    <a:pt x="69" y="45"/>
                  </a:lnTo>
                  <a:lnTo>
                    <a:pt x="97" y="26"/>
                  </a:lnTo>
                  <a:lnTo>
                    <a:pt x="127" y="12"/>
                  </a:lnTo>
                  <a:lnTo>
                    <a:pt x="161" y="3"/>
                  </a:lnTo>
                  <a:lnTo>
                    <a:pt x="1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7" name="Freeform 26">
              <a:extLst>
                <a:ext uri="{FF2B5EF4-FFF2-40B4-BE49-F238E27FC236}">
                  <a16:creationId xmlns:a16="http://schemas.microsoft.com/office/drawing/2014/main" id="{16697870-D915-4DC8-95A8-BBCA0A2B0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9" y="1093"/>
              <a:ext cx="432" cy="288"/>
            </a:xfrm>
            <a:custGeom>
              <a:avLst/>
              <a:gdLst>
                <a:gd name="T0" fmla="*/ 2856 w 3024"/>
                <a:gd name="T1" fmla="*/ 0 h 2018"/>
                <a:gd name="T2" fmla="*/ 2915 w 3024"/>
                <a:gd name="T3" fmla="*/ 12 h 2018"/>
                <a:gd name="T4" fmla="*/ 2964 w 3024"/>
                <a:gd name="T5" fmla="*/ 40 h 2018"/>
                <a:gd name="T6" fmla="*/ 3001 w 3024"/>
                <a:gd name="T7" fmla="*/ 84 h 2018"/>
                <a:gd name="T8" fmla="*/ 3021 w 3024"/>
                <a:gd name="T9" fmla="*/ 139 h 2018"/>
                <a:gd name="T10" fmla="*/ 3024 w 3024"/>
                <a:gd name="T11" fmla="*/ 869 h 2018"/>
                <a:gd name="T12" fmla="*/ 3013 w 3024"/>
                <a:gd name="T13" fmla="*/ 912 h 2018"/>
                <a:gd name="T14" fmla="*/ 2982 w 3024"/>
                <a:gd name="T15" fmla="*/ 941 h 2018"/>
                <a:gd name="T16" fmla="*/ 2941 w 3024"/>
                <a:gd name="T17" fmla="*/ 954 h 2018"/>
                <a:gd name="T18" fmla="*/ 2806 w 3024"/>
                <a:gd name="T19" fmla="*/ 950 h 2018"/>
                <a:gd name="T20" fmla="*/ 2768 w 3024"/>
                <a:gd name="T21" fmla="*/ 928 h 2018"/>
                <a:gd name="T22" fmla="*/ 2747 w 3024"/>
                <a:gd name="T23" fmla="*/ 891 h 2018"/>
                <a:gd name="T24" fmla="*/ 2744 w 3024"/>
                <a:gd name="T25" fmla="*/ 562 h 2018"/>
                <a:gd name="T26" fmla="*/ 2664 w 3024"/>
                <a:gd name="T27" fmla="*/ 549 h 2018"/>
                <a:gd name="T28" fmla="*/ 2591 w 3024"/>
                <a:gd name="T29" fmla="*/ 516 h 2018"/>
                <a:gd name="T30" fmla="*/ 2532 w 3024"/>
                <a:gd name="T31" fmla="*/ 465 h 2018"/>
                <a:gd name="T32" fmla="*/ 2490 w 3024"/>
                <a:gd name="T33" fmla="*/ 399 h 2018"/>
                <a:gd name="T34" fmla="*/ 2467 w 3024"/>
                <a:gd name="T35" fmla="*/ 322 h 2018"/>
                <a:gd name="T36" fmla="*/ 560 w 3024"/>
                <a:gd name="T37" fmla="*/ 280 h 2018"/>
                <a:gd name="T38" fmla="*/ 548 w 3024"/>
                <a:gd name="T39" fmla="*/ 362 h 2018"/>
                <a:gd name="T40" fmla="*/ 515 w 3024"/>
                <a:gd name="T41" fmla="*/ 433 h 2018"/>
                <a:gd name="T42" fmla="*/ 463 w 3024"/>
                <a:gd name="T43" fmla="*/ 492 h 2018"/>
                <a:gd name="T44" fmla="*/ 398 w 3024"/>
                <a:gd name="T45" fmla="*/ 535 h 2018"/>
                <a:gd name="T46" fmla="*/ 322 w 3024"/>
                <a:gd name="T47" fmla="*/ 558 h 2018"/>
                <a:gd name="T48" fmla="*/ 280 w 3024"/>
                <a:gd name="T49" fmla="*/ 1458 h 2018"/>
                <a:gd name="T50" fmla="*/ 360 w 3024"/>
                <a:gd name="T51" fmla="*/ 1469 h 2018"/>
                <a:gd name="T52" fmla="*/ 433 w 3024"/>
                <a:gd name="T53" fmla="*/ 1502 h 2018"/>
                <a:gd name="T54" fmla="*/ 492 w 3024"/>
                <a:gd name="T55" fmla="*/ 1553 h 2018"/>
                <a:gd name="T56" fmla="*/ 534 w 3024"/>
                <a:gd name="T57" fmla="*/ 1619 h 2018"/>
                <a:gd name="T58" fmla="*/ 557 w 3024"/>
                <a:gd name="T59" fmla="*/ 1696 h 2018"/>
                <a:gd name="T60" fmla="*/ 2101 w 3024"/>
                <a:gd name="T61" fmla="*/ 1738 h 2018"/>
                <a:gd name="T62" fmla="*/ 2142 w 3024"/>
                <a:gd name="T63" fmla="*/ 1749 h 2018"/>
                <a:gd name="T64" fmla="*/ 2173 w 3024"/>
                <a:gd name="T65" fmla="*/ 1778 h 2018"/>
                <a:gd name="T66" fmla="*/ 2184 w 3024"/>
                <a:gd name="T67" fmla="*/ 1821 h 2018"/>
                <a:gd name="T68" fmla="*/ 2181 w 3024"/>
                <a:gd name="T69" fmla="*/ 1955 h 2018"/>
                <a:gd name="T70" fmla="*/ 2160 w 3024"/>
                <a:gd name="T71" fmla="*/ 1992 h 2018"/>
                <a:gd name="T72" fmla="*/ 2122 w 3024"/>
                <a:gd name="T73" fmla="*/ 2014 h 2018"/>
                <a:gd name="T74" fmla="*/ 168 w 3024"/>
                <a:gd name="T75" fmla="*/ 2018 h 2018"/>
                <a:gd name="T76" fmla="*/ 109 w 3024"/>
                <a:gd name="T77" fmla="*/ 2006 h 2018"/>
                <a:gd name="T78" fmla="*/ 60 w 3024"/>
                <a:gd name="T79" fmla="*/ 1978 h 2018"/>
                <a:gd name="T80" fmla="*/ 23 w 3024"/>
                <a:gd name="T81" fmla="*/ 1934 h 2018"/>
                <a:gd name="T82" fmla="*/ 3 w 3024"/>
                <a:gd name="T83" fmla="*/ 1879 h 2018"/>
                <a:gd name="T84" fmla="*/ 0 w 3024"/>
                <a:gd name="T85" fmla="*/ 170 h 2018"/>
                <a:gd name="T86" fmla="*/ 10 w 3024"/>
                <a:gd name="T87" fmla="*/ 110 h 2018"/>
                <a:gd name="T88" fmla="*/ 40 w 3024"/>
                <a:gd name="T89" fmla="*/ 61 h 2018"/>
                <a:gd name="T90" fmla="*/ 83 w 3024"/>
                <a:gd name="T91" fmla="*/ 24 h 2018"/>
                <a:gd name="T92" fmla="*/ 137 w 3024"/>
                <a:gd name="T93" fmla="*/ 4 h 2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024" h="2018">
                  <a:moveTo>
                    <a:pt x="168" y="0"/>
                  </a:moveTo>
                  <a:lnTo>
                    <a:pt x="2856" y="0"/>
                  </a:lnTo>
                  <a:lnTo>
                    <a:pt x="2887" y="4"/>
                  </a:lnTo>
                  <a:lnTo>
                    <a:pt x="2915" y="12"/>
                  </a:lnTo>
                  <a:lnTo>
                    <a:pt x="2941" y="24"/>
                  </a:lnTo>
                  <a:lnTo>
                    <a:pt x="2964" y="40"/>
                  </a:lnTo>
                  <a:lnTo>
                    <a:pt x="2984" y="61"/>
                  </a:lnTo>
                  <a:lnTo>
                    <a:pt x="3001" y="84"/>
                  </a:lnTo>
                  <a:lnTo>
                    <a:pt x="3014" y="110"/>
                  </a:lnTo>
                  <a:lnTo>
                    <a:pt x="3021" y="139"/>
                  </a:lnTo>
                  <a:lnTo>
                    <a:pt x="3024" y="170"/>
                  </a:lnTo>
                  <a:lnTo>
                    <a:pt x="3024" y="869"/>
                  </a:lnTo>
                  <a:lnTo>
                    <a:pt x="3021" y="891"/>
                  </a:lnTo>
                  <a:lnTo>
                    <a:pt x="3013" y="912"/>
                  </a:lnTo>
                  <a:lnTo>
                    <a:pt x="3000" y="928"/>
                  </a:lnTo>
                  <a:lnTo>
                    <a:pt x="2982" y="941"/>
                  </a:lnTo>
                  <a:lnTo>
                    <a:pt x="2962" y="950"/>
                  </a:lnTo>
                  <a:lnTo>
                    <a:pt x="2941" y="954"/>
                  </a:lnTo>
                  <a:lnTo>
                    <a:pt x="2829" y="954"/>
                  </a:lnTo>
                  <a:lnTo>
                    <a:pt x="2806" y="950"/>
                  </a:lnTo>
                  <a:lnTo>
                    <a:pt x="2786" y="941"/>
                  </a:lnTo>
                  <a:lnTo>
                    <a:pt x="2768" y="928"/>
                  </a:lnTo>
                  <a:lnTo>
                    <a:pt x="2755" y="912"/>
                  </a:lnTo>
                  <a:lnTo>
                    <a:pt x="2747" y="891"/>
                  </a:lnTo>
                  <a:lnTo>
                    <a:pt x="2744" y="869"/>
                  </a:lnTo>
                  <a:lnTo>
                    <a:pt x="2744" y="562"/>
                  </a:lnTo>
                  <a:lnTo>
                    <a:pt x="2702" y="558"/>
                  </a:lnTo>
                  <a:lnTo>
                    <a:pt x="2664" y="549"/>
                  </a:lnTo>
                  <a:lnTo>
                    <a:pt x="2626" y="535"/>
                  </a:lnTo>
                  <a:lnTo>
                    <a:pt x="2591" y="516"/>
                  </a:lnTo>
                  <a:lnTo>
                    <a:pt x="2561" y="492"/>
                  </a:lnTo>
                  <a:lnTo>
                    <a:pt x="2532" y="465"/>
                  </a:lnTo>
                  <a:lnTo>
                    <a:pt x="2509" y="433"/>
                  </a:lnTo>
                  <a:lnTo>
                    <a:pt x="2490" y="399"/>
                  </a:lnTo>
                  <a:lnTo>
                    <a:pt x="2476" y="362"/>
                  </a:lnTo>
                  <a:lnTo>
                    <a:pt x="2467" y="322"/>
                  </a:lnTo>
                  <a:lnTo>
                    <a:pt x="2464" y="280"/>
                  </a:lnTo>
                  <a:lnTo>
                    <a:pt x="560" y="280"/>
                  </a:lnTo>
                  <a:lnTo>
                    <a:pt x="557" y="322"/>
                  </a:lnTo>
                  <a:lnTo>
                    <a:pt x="548" y="362"/>
                  </a:lnTo>
                  <a:lnTo>
                    <a:pt x="534" y="399"/>
                  </a:lnTo>
                  <a:lnTo>
                    <a:pt x="515" y="433"/>
                  </a:lnTo>
                  <a:lnTo>
                    <a:pt x="492" y="465"/>
                  </a:lnTo>
                  <a:lnTo>
                    <a:pt x="463" y="492"/>
                  </a:lnTo>
                  <a:lnTo>
                    <a:pt x="433" y="516"/>
                  </a:lnTo>
                  <a:lnTo>
                    <a:pt x="398" y="535"/>
                  </a:lnTo>
                  <a:lnTo>
                    <a:pt x="360" y="549"/>
                  </a:lnTo>
                  <a:lnTo>
                    <a:pt x="322" y="558"/>
                  </a:lnTo>
                  <a:lnTo>
                    <a:pt x="280" y="562"/>
                  </a:lnTo>
                  <a:lnTo>
                    <a:pt x="280" y="1458"/>
                  </a:lnTo>
                  <a:lnTo>
                    <a:pt x="322" y="1460"/>
                  </a:lnTo>
                  <a:lnTo>
                    <a:pt x="360" y="1469"/>
                  </a:lnTo>
                  <a:lnTo>
                    <a:pt x="398" y="1483"/>
                  </a:lnTo>
                  <a:lnTo>
                    <a:pt x="433" y="1502"/>
                  </a:lnTo>
                  <a:lnTo>
                    <a:pt x="463" y="1526"/>
                  </a:lnTo>
                  <a:lnTo>
                    <a:pt x="492" y="1553"/>
                  </a:lnTo>
                  <a:lnTo>
                    <a:pt x="515" y="1585"/>
                  </a:lnTo>
                  <a:lnTo>
                    <a:pt x="534" y="1619"/>
                  </a:lnTo>
                  <a:lnTo>
                    <a:pt x="548" y="1656"/>
                  </a:lnTo>
                  <a:lnTo>
                    <a:pt x="557" y="1696"/>
                  </a:lnTo>
                  <a:lnTo>
                    <a:pt x="560" y="1738"/>
                  </a:lnTo>
                  <a:lnTo>
                    <a:pt x="2101" y="1738"/>
                  </a:lnTo>
                  <a:lnTo>
                    <a:pt x="2122" y="1740"/>
                  </a:lnTo>
                  <a:lnTo>
                    <a:pt x="2142" y="1749"/>
                  </a:lnTo>
                  <a:lnTo>
                    <a:pt x="2160" y="1762"/>
                  </a:lnTo>
                  <a:lnTo>
                    <a:pt x="2173" y="1778"/>
                  </a:lnTo>
                  <a:lnTo>
                    <a:pt x="2181" y="1799"/>
                  </a:lnTo>
                  <a:lnTo>
                    <a:pt x="2184" y="1821"/>
                  </a:lnTo>
                  <a:lnTo>
                    <a:pt x="2184" y="1933"/>
                  </a:lnTo>
                  <a:lnTo>
                    <a:pt x="2181" y="1955"/>
                  </a:lnTo>
                  <a:lnTo>
                    <a:pt x="2173" y="1976"/>
                  </a:lnTo>
                  <a:lnTo>
                    <a:pt x="2160" y="1992"/>
                  </a:lnTo>
                  <a:lnTo>
                    <a:pt x="2142" y="2005"/>
                  </a:lnTo>
                  <a:lnTo>
                    <a:pt x="2122" y="2014"/>
                  </a:lnTo>
                  <a:lnTo>
                    <a:pt x="2101" y="2018"/>
                  </a:lnTo>
                  <a:lnTo>
                    <a:pt x="168" y="2018"/>
                  </a:lnTo>
                  <a:lnTo>
                    <a:pt x="137" y="2014"/>
                  </a:lnTo>
                  <a:lnTo>
                    <a:pt x="109" y="2006"/>
                  </a:lnTo>
                  <a:lnTo>
                    <a:pt x="83" y="1994"/>
                  </a:lnTo>
                  <a:lnTo>
                    <a:pt x="60" y="1978"/>
                  </a:lnTo>
                  <a:lnTo>
                    <a:pt x="40" y="1957"/>
                  </a:lnTo>
                  <a:lnTo>
                    <a:pt x="23" y="1934"/>
                  </a:lnTo>
                  <a:lnTo>
                    <a:pt x="10" y="1908"/>
                  </a:lnTo>
                  <a:lnTo>
                    <a:pt x="3" y="1879"/>
                  </a:lnTo>
                  <a:lnTo>
                    <a:pt x="0" y="1850"/>
                  </a:lnTo>
                  <a:lnTo>
                    <a:pt x="0" y="170"/>
                  </a:lnTo>
                  <a:lnTo>
                    <a:pt x="3" y="139"/>
                  </a:lnTo>
                  <a:lnTo>
                    <a:pt x="10" y="110"/>
                  </a:lnTo>
                  <a:lnTo>
                    <a:pt x="23" y="84"/>
                  </a:lnTo>
                  <a:lnTo>
                    <a:pt x="40" y="61"/>
                  </a:lnTo>
                  <a:lnTo>
                    <a:pt x="60" y="40"/>
                  </a:lnTo>
                  <a:lnTo>
                    <a:pt x="83" y="24"/>
                  </a:lnTo>
                  <a:lnTo>
                    <a:pt x="109" y="12"/>
                  </a:lnTo>
                  <a:lnTo>
                    <a:pt x="137" y="4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8" name="Freeform 27">
              <a:extLst>
                <a:ext uri="{FF2B5EF4-FFF2-40B4-BE49-F238E27FC236}">
                  <a16:creationId xmlns:a16="http://schemas.microsoft.com/office/drawing/2014/main" id="{49749706-89A0-4DF1-8403-48DE7EA4B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81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9" name="Freeform 28">
              <a:extLst>
                <a:ext uri="{FF2B5EF4-FFF2-40B4-BE49-F238E27FC236}">
                  <a16:creationId xmlns:a16="http://schemas.microsoft.com/office/drawing/2014/main" id="{99536038-00D4-484F-A899-828F7834E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17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0" name="Freeform 29">
              <a:extLst>
                <a:ext uri="{FF2B5EF4-FFF2-40B4-BE49-F238E27FC236}">
                  <a16:creationId xmlns:a16="http://schemas.microsoft.com/office/drawing/2014/main" id="{BEDAA98E-915B-443F-B0FD-1767FFF2C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253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101" name="Rectángulo 100">
            <a:extLst>
              <a:ext uri="{FF2B5EF4-FFF2-40B4-BE49-F238E27FC236}">
                <a16:creationId xmlns:a16="http://schemas.microsoft.com/office/drawing/2014/main" id="{FB2A92F2-F134-4EBF-AF70-736EB78055B5}"/>
              </a:ext>
            </a:extLst>
          </p:cNvPr>
          <p:cNvSpPr/>
          <p:nvPr/>
        </p:nvSpPr>
        <p:spPr>
          <a:xfrm>
            <a:off x="9367799" y="5406325"/>
            <a:ext cx="24914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$17,0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ingreso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grpSp>
        <p:nvGrpSpPr>
          <p:cNvPr id="102" name="Group 22">
            <a:extLst>
              <a:ext uri="{FF2B5EF4-FFF2-40B4-BE49-F238E27FC236}">
                <a16:creationId xmlns:a16="http://schemas.microsoft.com/office/drawing/2014/main" id="{BF99BA79-8C35-41F2-AF51-A6196D176C4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119461" y="5487894"/>
            <a:ext cx="294290" cy="201098"/>
            <a:chOff x="2699" y="1093"/>
            <a:chExt cx="480" cy="328"/>
          </a:xfrm>
          <a:solidFill>
            <a:schemeClr val="accent5"/>
          </a:solidFill>
        </p:grpSpPr>
        <p:sp>
          <p:nvSpPr>
            <p:cNvPr id="103" name="Freeform 24">
              <a:extLst>
                <a:ext uri="{FF2B5EF4-FFF2-40B4-BE49-F238E27FC236}">
                  <a16:creationId xmlns:a16="http://schemas.microsoft.com/office/drawing/2014/main" id="{3AF95646-0F25-45A0-AC38-DC81BF7DC6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1" y="1161"/>
              <a:ext cx="152" cy="152"/>
            </a:xfrm>
            <a:custGeom>
              <a:avLst/>
              <a:gdLst>
                <a:gd name="T0" fmla="*/ 495 w 1064"/>
                <a:gd name="T1" fmla="*/ 283 h 1064"/>
                <a:gd name="T2" fmla="*/ 426 w 1064"/>
                <a:gd name="T3" fmla="*/ 303 h 1064"/>
                <a:gd name="T4" fmla="*/ 367 w 1064"/>
                <a:gd name="T5" fmla="*/ 342 h 1064"/>
                <a:gd name="T6" fmla="*/ 321 w 1064"/>
                <a:gd name="T7" fmla="*/ 395 h 1064"/>
                <a:gd name="T8" fmla="*/ 290 w 1064"/>
                <a:gd name="T9" fmla="*/ 459 h 1064"/>
                <a:gd name="T10" fmla="*/ 280 w 1064"/>
                <a:gd name="T11" fmla="*/ 533 h 1064"/>
                <a:gd name="T12" fmla="*/ 290 w 1064"/>
                <a:gd name="T13" fmla="*/ 605 h 1064"/>
                <a:gd name="T14" fmla="*/ 321 w 1064"/>
                <a:gd name="T15" fmla="*/ 669 h 1064"/>
                <a:gd name="T16" fmla="*/ 367 w 1064"/>
                <a:gd name="T17" fmla="*/ 722 h 1064"/>
                <a:gd name="T18" fmla="*/ 426 w 1064"/>
                <a:gd name="T19" fmla="*/ 761 h 1064"/>
                <a:gd name="T20" fmla="*/ 495 w 1064"/>
                <a:gd name="T21" fmla="*/ 781 h 1064"/>
                <a:gd name="T22" fmla="*/ 569 w 1064"/>
                <a:gd name="T23" fmla="*/ 781 h 1064"/>
                <a:gd name="T24" fmla="*/ 638 w 1064"/>
                <a:gd name="T25" fmla="*/ 761 h 1064"/>
                <a:gd name="T26" fmla="*/ 697 w 1064"/>
                <a:gd name="T27" fmla="*/ 722 h 1064"/>
                <a:gd name="T28" fmla="*/ 743 w 1064"/>
                <a:gd name="T29" fmla="*/ 669 h 1064"/>
                <a:gd name="T30" fmla="*/ 774 w 1064"/>
                <a:gd name="T31" fmla="*/ 605 h 1064"/>
                <a:gd name="T32" fmla="*/ 784 w 1064"/>
                <a:gd name="T33" fmla="*/ 533 h 1064"/>
                <a:gd name="T34" fmla="*/ 774 w 1064"/>
                <a:gd name="T35" fmla="*/ 459 h 1064"/>
                <a:gd name="T36" fmla="*/ 743 w 1064"/>
                <a:gd name="T37" fmla="*/ 395 h 1064"/>
                <a:gd name="T38" fmla="*/ 697 w 1064"/>
                <a:gd name="T39" fmla="*/ 342 h 1064"/>
                <a:gd name="T40" fmla="*/ 638 w 1064"/>
                <a:gd name="T41" fmla="*/ 303 h 1064"/>
                <a:gd name="T42" fmla="*/ 569 w 1064"/>
                <a:gd name="T43" fmla="*/ 283 h 1064"/>
                <a:gd name="T44" fmla="*/ 533 w 1064"/>
                <a:gd name="T45" fmla="*/ 0 h 1064"/>
                <a:gd name="T46" fmla="*/ 646 w 1064"/>
                <a:gd name="T47" fmla="*/ 12 h 1064"/>
                <a:gd name="T48" fmla="*/ 751 w 1064"/>
                <a:gd name="T49" fmla="*/ 48 h 1064"/>
                <a:gd name="T50" fmla="*/ 846 w 1064"/>
                <a:gd name="T51" fmla="*/ 103 h 1064"/>
                <a:gd name="T52" fmla="*/ 927 w 1064"/>
                <a:gd name="T53" fmla="*/ 176 h 1064"/>
                <a:gd name="T54" fmla="*/ 992 w 1064"/>
                <a:gd name="T55" fmla="*/ 264 h 1064"/>
                <a:gd name="T56" fmla="*/ 1037 w 1064"/>
                <a:gd name="T57" fmla="*/ 365 h 1064"/>
                <a:gd name="T58" fmla="*/ 1061 w 1064"/>
                <a:gd name="T59" fmla="*/ 474 h 1064"/>
                <a:gd name="T60" fmla="*/ 1061 w 1064"/>
                <a:gd name="T61" fmla="*/ 590 h 1064"/>
                <a:gd name="T62" fmla="*/ 1037 w 1064"/>
                <a:gd name="T63" fmla="*/ 699 h 1064"/>
                <a:gd name="T64" fmla="*/ 992 w 1064"/>
                <a:gd name="T65" fmla="*/ 800 h 1064"/>
                <a:gd name="T66" fmla="*/ 927 w 1064"/>
                <a:gd name="T67" fmla="*/ 888 h 1064"/>
                <a:gd name="T68" fmla="*/ 846 w 1064"/>
                <a:gd name="T69" fmla="*/ 961 h 1064"/>
                <a:gd name="T70" fmla="*/ 751 w 1064"/>
                <a:gd name="T71" fmla="*/ 1016 h 1064"/>
                <a:gd name="T72" fmla="*/ 646 w 1064"/>
                <a:gd name="T73" fmla="*/ 1052 h 1064"/>
                <a:gd name="T74" fmla="*/ 533 w 1064"/>
                <a:gd name="T75" fmla="*/ 1064 h 1064"/>
                <a:gd name="T76" fmla="*/ 418 w 1064"/>
                <a:gd name="T77" fmla="*/ 1052 h 1064"/>
                <a:gd name="T78" fmla="*/ 313 w 1064"/>
                <a:gd name="T79" fmla="*/ 1016 h 1064"/>
                <a:gd name="T80" fmla="*/ 218 w 1064"/>
                <a:gd name="T81" fmla="*/ 961 h 1064"/>
                <a:gd name="T82" fmla="*/ 137 w 1064"/>
                <a:gd name="T83" fmla="*/ 888 h 1064"/>
                <a:gd name="T84" fmla="*/ 72 w 1064"/>
                <a:gd name="T85" fmla="*/ 800 h 1064"/>
                <a:gd name="T86" fmla="*/ 27 w 1064"/>
                <a:gd name="T87" fmla="*/ 699 h 1064"/>
                <a:gd name="T88" fmla="*/ 3 w 1064"/>
                <a:gd name="T89" fmla="*/ 590 h 1064"/>
                <a:gd name="T90" fmla="*/ 3 w 1064"/>
                <a:gd name="T91" fmla="*/ 474 h 1064"/>
                <a:gd name="T92" fmla="*/ 27 w 1064"/>
                <a:gd name="T93" fmla="*/ 365 h 1064"/>
                <a:gd name="T94" fmla="*/ 72 w 1064"/>
                <a:gd name="T95" fmla="*/ 264 h 1064"/>
                <a:gd name="T96" fmla="*/ 137 w 1064"/>
                <a:gd name="T97" fmla="*/ 176 h 1064"/>
                <a:gd name="T98" fmla="*/ 218 w 1064"/>
                <a:gd name="T99" fmla="*/ 103 h 1064"/>
                <a:gd name="T100" fmla="*/ 313 w 1064"/>
                <a:gd name="T101" fmla="*/ 48 h 1064"/>
                <a:gd name="T102" fmla="*/ 418 w 1064"/>
                <a:gd name="T103" fmla="*/ 12 h 1064"/>
                <a:gd name="T104" fmla="*/ 533 w 1064"/>
                <a:gd name="T105" fmla="*/ 0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64" h="1064">
                  <a:moveTo>
                    <a:pt x="533" y="280"/>
                  </a:moveTo>
                  <a:lnTo>
                    <a:pt x="495" y="283"/>
                  </a:lnTo>
                  <a:lnTo>
                    <a:pt x="459" y="290"/>
                  </a:lnTo>
                  <a:lnTo>
                    <a:pt x="426" y="303"/>
                  </a:lnTo>
                  <a:lnTo>
                    <a:pt x="395" y="321"/>
                  </a:lnTo>
                  <a:lnTo>
                    <a:pt x="367" y="342"/>
                  </a:lnTo>
                  <a:lnTo>
                    <a:pt x="342" y="367"/>
                  </a:lnTo>
                  <a:lnTo>
                    <a:pt x="321" y="395"/>
                  </a:lnTo>
                  <a:lnTo>
                    <a:pt x="303" y="426"/>
                  </a:lnTo>
                  <a:lnTo>
                    <a:pt x="290" y="459"/>
                  </a:lnTo>
                  <a:lnTo>
                    <a:pt x="283" y="495"/>
                  </a:lnTo>
                  <a:lnTo>
                    <a:pt x="280" y="533"/>
                  </a:lnTo>
                  <a:lnTo>
                    <a:pt x="283" y="569"/>
                  </a:lnTo>
                  <a:lnTo>
                    <a:pt x="290" y="605"/>
                  </a:lnTo>
                  <a:lnTo>
                    <a:pt x="303" y="638"/>
                  </a:lnTo>
                  <a:lnTo>
                    <a:pt x="321" y="669"/>
                  </a:lnTo>
                  <a:lnTo>
                    <a:pt x="342" y="697"/>
                  </a:lnTo>
                  <a:lnTo>
                    <a:pt x="367" y="722"/>
                  </a:lnTo>
                  <a:lnTo>
                    <a:pt x="395" y="743"/>
                  </a:lnTo>
                  <a:lnTo>
                    <a:pt x="426" y="761"/>
                  </a:lnTo>
                  <a:lnTo>
                    <a:pt x="459" y="774"/>
                  </a:lnTo>
                  <a:lnTo>
                    <a:pt x="495" y="781"/>
                  </a:lnTo>
                  <a:lnTo>
                    <a:pt x="533" y="784"/>
                  </a:lnTo>
                  <a:lnTo>
                    <a:pt x="569" y="781"/>
                  </a:lnTo>
                  <a:lnTo>
                    <a:pt x="605" y="774"/>
                  </a:lnTo>
                  <a:lnTo>
                    <a:pt x="638" y="761"/>
                  </a:lnTo>
                  <a:lnTo>
                    <a:pt x="669" y="743"/>
                  </a:lnTo>
                  <a:lnTo>
                    <a:pt x="697" y="722"/>
                  </a:lnTo>
                  <a:lnTo>
                    <a:pt x="722" y="697"/>
                  </a:lnTo>
                  <a:lnTo>
                    <a:pt x="743" y="669"/>
                  </a:lnTo>
                  <a:lnTo>
                    <a:pt x="761" y="638"/>
                  </a:lnTo>
                  <a:lnTo>
                    <a:pt x="774" y="605"/>
                  </a:lnTo>
                  <a:lnTo>
                    <a:pt x="781" y="569"/>
                  </a:lnTo>
                  <a:lnTo>
                    <a:pt x="784" y="533"/>
                  </a:lnTo>
                  <a:lnTo>
                    <a:pt x="781" y="495"/>
                  </a:lnTo>
                  <a:lnTo>
                    <a:pt x="774" y="459"/>
                  </a:lnTo>
                  <a:lnTo>
                    <a:pt x="761" y="426"/>
                  </a:lnTo>
                  <a:lnTo>
                    <a:pt x="743" y="395"/>
                  </a:lnTo>
                  <a:lnTo>
                    <a:pt x="722" y="367"/>
                  </a:lnTo>
                  <a:lnTo>
                    <a:pt x="697" y="342"/>
                  </a:lnTo>
                  <a:lnTo>
                    <a:pt x="669" y="321"/>
                  </a:lnTo>
                  <a:lnTo>
                    <a:pt x="638" y="303"/>
                  </a:lnTo>
                  <a:lnTo>
                    <a:pt x="605" y="290"/>
                  </a:lnTo>
                  <a:lnTo>
                    <a:pt x="569" y="283"/>
                  </a:lnTo>
                  <a:lnTo>
                    <a:pt x="533" y="280"/>
                  </a:lnTo>
                  <a:close/>
                  <a:moveTo>
                    <a:pt x="533" y="0"/>
                  </a:moveTo>
                  <a:lnTo>
                    <a:pt x="590" y="3"/>
                  </a:lnTo>
                  <a:lnTo>
                    <a:pt x="646" y="12"/>
                  </a:lnTo>
                  <a:lnTo>
                    <a:pt x="699" y="27"/>
                  </a:lnTo>
                  <a:lnTo>
                    <a:pt x="751" y="48"/>
                  </a:lnTo>
                  <a:lnTo>
                    <a:pt x="800" y="72"/>
                  </a:lnTo>
                  <a:lnTo>
                    <a:pt x="846" y="103"/>
                  </a:lnTo>
                  <a:lnTo>
                    <a:pt x="888" y="137"/>
                  </a:lnTo>
                  <a:lnTo>
                    <a:pt x="927" y="176"/>
                  </a:lnTo>
                  <a:lnTo>
                    <a:pt x="961" y="218"/>
                  </a:lnTo>
                  <a:lnTo>
                    <a:pt x="992" y="264"/>
                  </a:lnTo>
                  <a:lnTo>
                    <a:pt x="1016" y="313"/>
                  </a:lnTo>
                  <a:lnTo>
                    <a:pt x="1037" y="365"/>
                  </a:lnTo>
                  <a:lnTo>
                    <a:pt x="1052" y="418"/>
                  </a:lnTo>
                  <a:lnTo>
                    <a:pt x="1061" y="474"/>
                  </a:lnTo>
                  <a:lnTo>
                    <a:pt x="1064" y="533"/>
                  </a:lnTo>
                  <a:lnTo>
                    <a:pt x="1061" y="590"/>
                  </a:lnTo>
                  <a:lnTo>
                    <a:pt x="1052" y="646"/>
                  </a:lnTo>
                  <a:lnTo>
                    <a:pt x="1037" y="699"/>
                  </a:lnTo>
                  <a:lnTo>
                    <a:pt x="1016" y="751"/>
                  </a:lnTo>
                  <a:lnTo>
                    <a:pt x="992" y="800"/>
                  </a:lnTo>
                  <a:lnTo>
                    <a:pt x="961" y="846"/>
                  </a:lnTo>
                  <a:lnTo>
                    <a:pt x="927" y="888"/>
                  </a:lnTo>
                  <a:lnTo>
                    <a:pt x="888" y="927"/>
                  </a:lnTo>
                  <a:lnTo>
                    <a:pt x="846" y="961"/>
                  </a:lnTo>
                  <a:lnTo>
                    <a:pt x="800" y="992"/>
                  </a:lnTo>
                  <a:lnTo>
                    <a:pt x="751" y="1016"/>
                  </a:lnTo>
                  <a:lnTo>
                    <a:pt x="699" y="1037"/>
                  </a:lnTo>
                  <a:lnTo>
                    <a:pt x="646" y="1052"/>
                  </a:lnTo>
                  <a:lnTo>
                    <a:pt x="590" y="1061"/>
                  </a:lnTo>
                  <a:lnTo>
                    <a:pt x="533" y="1064"/>
                  </a:lnTo>
                  <a:lnTo>
                    <a:pt x="474" y="1061"/>
                  </a:lnTo>
                  <a:lnTo>
                    <a:pt x="418" y="1052"/>
                  </a:lnTo>
                  <a:lnTo>
                    <a:pt x="365" y="1037"/>
                  </a:lnTo>
                  <a:lnTo>
                    <a:pt x="313" y="1016"/>
                  </a:lnTo>
                  <a:lnTo>
                    <a:pt x="264" y="992"/>
                  </a:lnTo>
                  <a:lnTo>
                    <a:pt x="218" y="961"/>
                  </a:lnTo>
                  <a:lnTo>
                    <a:pt x="176" y="927"/>
                  </a:lnTo>
                  <a:lnTo>
                    <a:pt x="137" y="888"/>
                  </a:lnTo>
                  <a:lnTo>
                    <a:pt x="103" y="846"/>
                  </a:lnTo>
                  <a:lnTo>
                    <a:pt x="72" y="800"/>
                  </a:lnTo>
                  <a:lnTo>
                    <a:pt x="48" y="751"/>
                  </a:lnTo>
                  <a:lnTo>
                    <a:pt x="27" y="699"/>
                  </a:lnTo>
                  <a:lnTo>
                    <a:pt x="12" y="646"/>
                  </a:lnTo>
                  <a:lnTo>
                    <a:pt x="3" y="590"/>
                  </a:lnTo>
                  <a:lnTo>
                    <a:pt x="0" y="533"/>
                  </a:lnTo>
                  <a:lnTo>
                    <a:pt x="3" y="474"/>
                  </a:lnTo>
                  <a:lnTo>
                    <a:pt x="12" y="418"/>
                  </a:lnTo>
                  <a:lnTo>
                    <a:pt x="27" y="365"/>
                  </a:lnTo>
                  <a:lnTo>
                    <a:pt x="48" y="313"/>
                  </a:lnTo>
                  <a:lnTo>
                    <a:pt x="72" y="264"/>
                  </a:lnTo>
                  <a:lnTo>
                    <a:pt x="103" y="218"/>
                  </a:lnTo>
                  <a:lnTo>
                    <a:pt x="137" y="176"/>
                  </a:lnTo>
                  <a:lnTo>
                    <a:pt x="176" y="137"/>
                  </a:lnTo>
                  <a:lnTo>
                    <a:pt x="218" y="103"/>
                  </a:lnTo>
                  <a:lnTo>
                    <a:pt x="264" y="72"/>
                  </a:lnTo>
                  <a:lnTo>
                    <a:pt x="313" y="48"/>
                  </a:lnTo>
                  <a:lnTo>
                    <a:pt x="365" y="27"/>
                  </a:lnTo>
                  <a:lnTo>
                    <a:pt x="418" y="12"/>
                  </a:lnTo>
                  <a:lnTo>
                    <a:pt x="474" y="3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4" name="Freeform 25">
              <a:extLst>
                <a:ext uri="{FF2B5EF4-FFF2-40B4-BE49-F238E27FC236}">
                  <a16:creationId xmlns:a16="http://schemas.microsoft.com/office/drawing/2014/main" id="{81921020-EDAF-4292-83EB-0701CAB15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" y="1213"/>
              <a:ext cx="56" cy="56"/>
            </a:xfrm>
            <a:custGeom>
              <a:avLst/>
              <a:gdLst>
                <a:gd name="T0" fmla="*/ 197 w 392"/>
                <a:gd name="T1" fmla="*/ 0 h 392"/>
                <a:gd name="T2" fmla="*/ 231 w 392"/>
                <a:gd name="T3" fmla="*/ 3 h 392"/>
                <a:gd name="T4" fmla="*/ 265 w 392"/>
                <a:gd name="T5" fmla="*/ 12 h 392"/>
                <a:gd name="T6" fmla="*/ 295 w 392"/>
                <a:gd name="T7" fmla="*/ 26 h 392"/>
                <a:gd name="T8" fmla="*/ 323 w 392"/>
                <a:gd name="T9" fmla="*/ 45 h 392"/>
                <a:gd name="T10" fmla="*/ 346 w 392"/>
                <a:gd name="T11" fmla="*/ 69 h 392"/>
                <a:gd name="T12" fmla="*/ 366 w 392"/>
                <a:gd name="T13" fmla="*/ 96 h 392"/>
                <a:gd name="T14" fmla="*/ 380 w 392"/>
                <a:gd name="T15" fmla="*/ 127 h 392"/>
                <a:gd name="T16" fmla="*/ 389 w 392"/>
                <a:gd name="T17" fmla="*/ 159 h 392"/>
                <a:gd name="T18" fmla="*/ 392 w 392"/>
                <a:gd name="T19" fmla="*/ 195 h 392"/>
                <a:gd name="T20" fmla="*/ 389 w 392"/>
                <a:gd name="T21" fmla="*/ 231 h 392"/>
                <a:gd name="T22" fmla="*/ 380 w 392"/>
                <a:gd name="T23" fmla="*/ 263 h 392"/>
                <a:gd name="T24" fmla="*/ 366 w 392"/>
                <a:gd name="T25" fmla="*/ 294 h 392"/>
                <a:gd name="T26" fmla="*/ 346 w 392"/>
                <a:gd name="T27" fmla="*/ 321 h 392"/>
                <a:gd name="T28" fmla="*/ 323 w 392"/>
                <a:gd name="T29" fmla="*/ 345 h 392"/>
                <a:gd name="T30" fmla="*/ 295 w 392"/>
                <a:gd name="T31" fmla="*/ 364 h 392"/>
                <a:gd name="T32" fmla="*/ 265 w 392"/>
                <a:gd name="T33" fmla="*/ 378 h 392"/>
                <a:gd name="T34" fmla="*/ 231 w 392"/>
                <a:gd name="T35" fmla="*/ 387 h 392"/>
                <a:gd name="T36" fmla="*/ 197 w 392"/>
                <a:gd name="T37" fmla="*/ 392 h 392"/>
                <a:gd name="T38" fmla="*/ 161 w 392"/>
                <a:gd name="T39" fmla="*/ 387 h 392"/>
                <a:gd name="T40" fmla="*/ 127 w 392"/>
                <a:gd name="T41" fmla="*/ 378 h 392"/>
                <a:gd name="T42" fmla="*/ 97 w 392"/>
                <a:gd name="T43" fmla="*/ 364 h 392"/>
                <a:gd name="T44" fmla="*/ 69 w 392"/>
                <a:gd name="T45" fmla="*/ 345 h 392"/>
                <a:gd name="T46" fmla="*/ 46 w 392"/>
                <a:gd name="T47" fmla="*/ 321 h 392"/>
                <a:gd name="T48" fmla="*/ 26 w 392"/>
                <a:gd name="T49" fmla="*/ 294 h 392"/>
                <a:gd name="T50" fmla="*/ 12 w 392"/>
                <a:gd name="T51" fmla="*/ 263 h 392"/>
                <a:gd name="T52" fmla="*/ 3 w 392"/>
                <a:gd name="T53" fmla="*/ 231 h 392"/>
                <a:gd name="T54" fmla="*/ 0 w 392"/>
                <a:gd name="T55" fmla="*/ 195 h 392"/>
                <a:gd name="T56" fmla="*/ 3 w 392"/>
                <a:gd name="T57" fmla="*/ 159 h 392"/>
                <a:gd name="T58" fmla="*/ 12 w 392"/>
                <a:gd name="T59" fmla="*/ 127 h 392"/>
                <a:gd name="T60" fmla="*/ 26 w 392"/>
                <a:gd name="T61" fmla="*/ 96 h 392"/>
                <a:gd name="T62" fmla="*/ 46 w 392"/>
                <a:gd name="T63" fmla="*/ 69 h 392"/>
                <a:gd name="T64" fmla="*/ 69 w 392"/>
                <a:gd name="T65" fmla="*/ 45 h 392"/>
                <a:gd name="T66" fmla="*/ 97 w 392"/>
                <a:gd name="T67" fmla="*/ 26 h 392"/>
                <a:gd name="T68" fmla="*/ 127 w 392"/>
                <a:gd name="T69" fmla="*/ 12 h 392"/>
                <a:gd name="T70" fmla="*/ 161 w 392"/>
                <a:gd name="T71" fmla="*/ 3 h 392"/>
                <a:gd name="T72" fmla="*/ 197 w 392"/>
                <a:gd name="T73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2" h="392">
                  <a:moveTo>
                    <a:pt x="197" y="0"/>
                  </a:moveTo>
                  <a:lnTo>
                    <a:pt x="231" y="3"/>
                  </a:lnTo>
                  <a:lnTo>
                    <a:pt x="265" y="12"/>
                  </a:lnTo>
                  <a:lnTo>
                    <a:pt x="295" y="26"/>
                  </a:lnTo>
                  <a:lnTo>
                    <a:pt x="323" y="45"/>
                  </a:lnTo>
                  <a:lnTo>
                    <a:pt x="346" y="69"/>
                  </a:lnTo>
                  <a:lnTo>
                    <a:pt x="366" y="96"/>
                  </a:lnTo>
                  <a:lnTo>
                    <a:pt x="380" y="127"/>
                  </a:lnTo>
                  <a:lnTo>
                    <a:pt x="389" y="159"/>
                  </a:lnTo>
                  <a:lnTo>
                    <a:pt x="392" y="195"/>
                  </a:lnTo>
                  <a:lnTo>
                    <a:pt x="389" y="231"/>
                  </a:lnTo>
                  <a:lnTo>
                    <a:pt x="380" y="263"/>
                  </a:lnTo>
                  <a:lnTo>
                    <a:pt x="366" y="294"/>
                  </a:lnTo>
                  <a:lnTo>
                    <a:pt x="346" y="321"/>
                  </a:lnTo>
                  <a:lnTo>
                    <a:pt x="323" y="345"/>
                  </a:lnTo>
                  <a:lnTo>
                    <a:pt x="295" y="364"/>
                  </a:lnTo>
                  <a:lnTo>
                    <a:pt x="265" y="378"/>
                  </a:lnTo>
                  <a:lnTo>
                    <a:pt x="231" y="387"/>
                  </a:lnTo>
                  <a:lnTo>
                    <a:pt x="197" y="392"/>
                  </a:lnTo>
                  <a:lnTo>
                    <a:pt x="161" y="387"/>
                  </a:lnTo>
                  <a:lnTo>
                    <a:pt x="127" y="378"/>
                  </a:lnTo>
                  <a:lnTo>
                    <a:pt x="97" y="364"/>
                  </a:lnTo>
                  <a:lnTo>
                    <a:pt x="69" y="345"/>
                  </a:lnTo>
                  <a:lnTo>
                    <a:pt x="46" y="321"/>
                  </a:lnTo>
                  <a:lnTo>
                    <a:pt x="26" y="294"/>
                  </a:lnTo>
                  <a:lnTo>
                    <a:pt x="12" y="263"/>
                  </a:lnTo>
                  <a:lnTo>
                    <a:pt x="3" y="231"/>
                  </a:lnTo>
                  <a:lnTo>
                    <a:pt x="0" y="195"/>
                  </a:lnTo>
                  <a:lnTo>
                    <a:pt x="3" y="159"/>
                  </a:lnTo>
                  <a:lnTo>
                    <a:pt x="12" y="127"/>
                  </a:lnTo>
                  <a:lnTo>
                    <a:pt x="26" y="96"/>
                  </a:lnTo>
                  <a:lnTo>
                    <a:pt x="46" y="69"/>
                  </a:lnTo>
                  <a:lnTo>
                    <a:pt x="69" y="45"/>
                  </a:lnTo>
                  <a:lnTo>
                    <a:pt x="97" y="26"/>
                  </a:lnTo>
                  <a:lnTo>
                    <a:pt x="127" y="12"/>
                  </a:lnTo>
                  <a:lnTo>
                    <a:pt x="161" y="3"/>
                  </a:lnTo>
                  <a:lnTo>
                    <a:pt x="1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5" name="Freeform 26">
              <a:extLst>
                <a:ext uri="{FF2B5EF4-FFF2-40B4-BE49-F238E27FC236}">
                  <a16:creationId xmlns:a16="http://schemas.microsoft.com/office/drawing/2014/main" id="{731B5664-7FAC-4208-9876-549C474EF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9" y="1093"/>
              <a:ext cx="432" cy="288"/>
            </a:xfrm>
            <a:custGeom>
              <a:avLst/>
              <a:gdLst>
                <a:gd name="T0" fmla="*/ 2856 w 3024"/>
                <a:gd name="T1" fmla="*/ 0 h 2018"/>
                <a:gd name="T2" fmla="*/ 2915 w 3024"/>
                <a:gd name="T3" fmla="*/ 12 h 2018"/>
                <a:gd name="T4" fmla="*/ 2964 w 3024"/>
                <a:gd name="T5" fmla="*/ 40 h 2018"/>
                <a:gd name="T6" fmla="*/ 3001 w 3024"/>
                <a:gd name="T7" fmla="*/ 84 h 2018"/>
                <a:gd name="T8" fmla="*/ 3021 w 3024"/>
                <a:gd name="T9" fmla="*/ 139 h 2018"/>
                <a:gd name="T10" fmla="*/ 3024 w 3024"/>
                <a:gd name="T11" fmla="*/ 869 h 2018"/>
                <a:gd name="T12" fmla="*/ 3013 w 3024"/>
                <a:gd name="T13" fmla="*/ 912 h 2018"/>
                <a:gd name="T14" fmla="*/ 2982 w 3024"/>
                <a:gd name="T15" fmla="*/ 941 h 2018"/>
                <a:gd name="T16" fmla="*/ 2941 w 3024"/>
                <a:gd name="T17" fmla="*/ 954 h 2018"/>
                <a:gd name="T18" fmla="*/ 2806 w 3024"/>
                <a:gd name="T19" fmla="*/ 950 h 2018"/>
                <a:gd name="T20" fmla="*/ 2768 w 3024"/>
                <a:gd name="T21" fmla="*/ 928 h 2018"/>
                <a:gd name="T22" fmla="*/ 2747 w 3024"/>
                <a:gd name="T23" fmla="*/ 891 h 2018"/>
                <a:gd name="T24" fmla="*/ 2744 w 3024"/>
                <a:gd name="T25" fmla="*/ 562 h 2018"/>
                <a:gd name="T26" fmla="*/ 2664 w 3024"/>
                <a:gd name="T27" fmla="*/ 549 h 2018"/>
                <a:gd name="T28" fmla="*/ 2591 w 3024"/>
                <a:gd name="T29" fmla="*/ 516 h 2018"/>
                <a:gd name="T30" fmla="*/ 2532 w 3024"/>
                <a:gd name="T31" fmla="*/ 465 h 2018"/>
                <a:gd name="T32" fmla="*/ 2490 w 3024"/>
                <a:gd name="T33" fmla="*/ 399 h 2018"/>
                <a:gd name="T34" fmla="*/ 2467 w 3024"/>
                <a:gd name="T35" fmla="*/ 322 h 2018"/>
                <a:gd name="T36" fmla="*/ 560 w 3024"/>
                <a:gd name="T37" fmla="*/ 280 h 2018"/>
                <a:gd name="T38" fmla="*/ 548 w 3024"/>
                <a:gd name="T39" fmla="*/ 362 h 2018"/>
                <a:gd name="T40" fmla="*/ 515 w 3024"/>
                <a:gd name="T41" fmla="*/ 433 h 2018"/>
                <a:gd name="T42" fmla="*/ 463 w 3024"/>
                <a:gd name="T43" fmla="*/ 492 h 2018"/>
                <a:gd name="T44" fmla="*/ 398 w 3024"/>
                <a:gd name="T45" fmla="*/ 535 h 2018"/>
                <a:gd name="T46" fmla="*/ 322 w 3024"/>
                <a:gd name="T47" fmla="*/ 558 h 2018"/>
                <a:gd name="T48" fmla="*/ 280 w 3024"/>
                <a:gd name="T49" fmla="*/ 1458 h 2018"/>
                <a:gd name="T50" fmla="*/ 360 w 3024"/>
                <a:gd name="T51" fmla="*/ 1469 h 2018"/>
                <a:gd name="T52" fmla="*/ 433 w 3024"/>
                <a:gd name="T53" fmla="*/ 1502 h 2018"/>
                <a:gd name="T54" fmla="*/ 492 w 3024"/>
                <a:gd name="T55" fmla="*/ 1553 h 2018"/>
                <a:gd name="T56" fmla="*/ 534 w 3024"/>
                <a:gd name="T57" fmla="*/ 1619 h 2018"/>
                <a:gd name="T58" fmla="*/ 557 w 3024"/>
                <a:gd name="T59" fmla="*/ 1696 h 2018"/>
                <a:gd name="T60" fmla="*/ 2101 w 3024"/>
                <a:gd name="T61" fmla="*/ 1738 h 2018"/>
                <a:gd name="T62" fmla="*/ 2142 w 3024"/>
                <a:gd name="T63" fmla="*/ 1749 h 2018"/>
                <a:gd name="T64" fmla="*/ 2173 w 3024"/>
                <a:gd name="T65" fmla="*/ 1778 h 2018"/>
                <a:gd name="T66" fmla="*/ 2184 w 3024"/>
                <a:gd name="T67" fmla="*/ 1821 h 2018"/>
                <a:gd name="T68" fmla="*/ 2181 w 3024"/>
                <a:gd name="T69" fmla="*/ 1955 h 2018"/>
                <a:gd name="T70" fmla="*/ 2160 w 3024"/>
                <a:gd name="T71" fmla="*/ 1992 h 2018"/>
                <a:gd name="T72" fmla="*/ 2122 w 3024"/>
                <a:gd name="T73" fmla="*/ 2014 h 2018"/>
                <a:gd name="T74" fmla="*/ 168 w 3024"/>
                <a:gd name="T75" fmla="*/ 2018 h 2018"/>
                <a:gd name="T76" fmla="*/ 109 w 3024"/>
                <a:gd name="T77" fmla="*/ 2006 h 2018"/>
                <a:gd name="T78" fmla="*/ 60 w 3024"/>
                <a:gd name="T79" fmla="*/ 1978 h 2018"/>
                <a:gd name="T80" fmla="*/ 23 w 3024"/>
                <a:gd name="T81" fmla="*/ 1934 h 2018"/>
                <a:gd name="T82" fmla="*/ 3 w 3024"/>
                <a:gd name="T83" fmla="*/ 1879 h 2018"/>
                <a:gd name="T84" fmla="*/ 0 w 3024"/>
                <a:gd name="T85" fmla="*/ 170 h 2018"/>
                <a:gd name="T86" fmla="*/ 10 w 3024"/>
                <a:gd name="T87" fmla="*/ 110 h 2018"/>
                <a:gd name="T88" fmla="*/ 40 w 3024"/>
                <a:gd name="T89" fmla="*/ 61 h 2018"/>
                <a:gd name="T90" fmla="*/ 83 w 3024"/>
                <a:gd name="T91" fmla="*/ 24 h 2018"/>
                <a:gd name="T92" fmla="*/ 137 w 3024"/>
                <a:gd name="T93" fmla="*/ 4 h 2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024" h="2018">
                  <a:moveTo>
                    <a:pt x="168" y="0"/>
                  </a:moveTo>
                  <a:lnTo>
                    <a:pt x="2856" y="0"/>
                  </a:lnTo>
                  <a:lnTo>
                    <a:pt x="2887" y="4"/>
                  </a:lnTo>
                  <a:lnTo>
                    <a:pt x="2915" y="12"/>
                  </a:lnTo>
                  <a:lnTo>
                    <a:pt x="2941" y="24"/>
                  </a:lnTo>
                  <a:lnTo>
                    <a:pt x="2964" y="40"/>
                  </a:lnTo>
                  <a:lnTo>
                    <a:pt x="2984" y="61"/>
                  </a:lnTo>
                  <a:lnTo>
                    <a:pt x="3001" y="84"/>
                  </a:lnTo>
                  <a:lnTo>
                    <a:pt x="3014" y="110"/>
                  </a:lnTo>
                  <a:lnTo>
                    <a:pt x="3021" y="139"/>
                  </a:lnTo>
                  <a:lnTo>
                    <a:pt x="3024" y="170"/>
                  </a:lnTo>
                  <a:lnTo>
                    <a:pt x="3024" y="869"/>
                  </a:lnTo>
                  <a:lnTo>
                    <a:pt x="3021" y="891"/>
                  </a:lnTo>
                  <a:lnTo>
                    <a:pt x="3013" y="912"/>
                  </a:lnTo>
                  <a:lnTo>
                    <a:pt x="3000" y="928"/>
                  </a:lnTo>
                  <a:lnTo>
                    <a:pt x="2982" y="941"/>
                  </a:lnTo>
                  <a:lnTo>
                    <a:pt x="2962" y="950"/>
                  </a:lnTo>
                  <a:lnTo>
                    <a:pt x="2941" y="954"/>
                  </a:lnTo>
                  <a:lnTo>
                    <a:pt x="2829" y="954"/>
                  </a:lnTo>
                  <a:lnTo>
                    <a:pt x="2806" y="950"/>
                  </a:lnTo>
                  <a:lnTo>
                    <a:pt x="2786" y="941"/>
                  </a:lnTo>
                  <a:lnTo>
                    <a:pt x="2768" y="928"/>
                  </a:lnTo>
                  <a:lnTo>
                    <a:pt x="2755" y="912"/>
                  </a:lnTo>
                  <a:lnTo>
                    <a:pt x="2747" y="891"/>
                  </a:lnTo>
                  <a:lnTo>
                    <a:pt x="2744" y="869"/>
                  </a:lnTo>
                  <a:lnTo>
                    <a:pt x="2744" y="562"/>
                  </a:lnTo>
                  <a:lnTo>
                    <a:pt x="2702" y="558"/>
                  </a:lnTo>
                  <a:lnTo>
                    <a:pt x="2664" y="549"/>
                  </a:lnTo>
                  <a:lnTo>
                    <a:pt x="2626" y="535"/>
                  </a:lnTo>
                  <a:lnTo>
                    <a:pt x="2591" y="516"/>
                  </a:lnTo>
                  <a:lnTo>
                    <a:pt x="2561" y="492"/>
                  </a:lnTo>
                  <a:lnTo>
                    <a:pt x="2532" y="465"/>
                  </a:lnTo>
                  <a:lnTo>
                    <a:pt x="2509" y="433"/>
                  </a:lnTo>
                  <a:lnTo>
                    <a:pt x="2490" y="399"/>
                  </a:lnTo>
                  <a:lnTo>
                    <a:pt x="2476" y="362"/>
                  </a:lnTo>
                  <a:lnTo>
                    <a:pt x="2467" y="322"/>
                  </a:lnTo>
                  <a:lnTo>
                    <a:pt x="2464" y="280"/>
                  </a:lnTo>
                  <a:lnTo>
                    <a:pt x="560" y="280"/>
                  </a:lnTo>
                  <a:lnTo>
                    <a:pt x="557" y="322"/>
                  </a:lnTo>
                  <a:lnTo>
                    <a:pt x="548" y="362"/>
                  </a:lnTo>
                  <a:lnTo>
                    <a:pt x="534" y="399"/>
                  </a:lnTo>
                  <a:lnTo>
                    <a:pt x="515" y="433"/>
                  </a:lnTo>
                  <a:lnTo>
                    <a:pt x="492" y="465"/>
                  </a:lnTo>
                  <a:lnTo>
                    <a:pt x="463" y="492"/>
                  </a:lnTo>
                  <a:lnTo>
                    <a:pt x="433" y="516"/>
                  </a:lnTo>
                  <a:lnTo>
                    <a:pt x="398" y="535"/>
                  </a:lnTo>
                  <a:lnTo>
                    <a:pt x="360" y="549"/>
                  </a:lnTo>
                  <a:lnTo>
                    <a:pt x="322" y="558"/>
                  </a:lnTo>
                  <a:lnTo>
                    <a:pt x="280" y="562"/>
                  </a:lnTo>
                  <a:lnTo>
                    <a:pt x="280" y="1458"/>
                  </a:lnTo>
                  <a:lnTo>
                    <a:pt x="322" y="1460"/>
                  </a:lnTo>
                  <a:lnTo>
                    <a:pt x="360" y="1469"/>
                  </a:lnTo>
                  <a:lnTo>
                    <a:pt x="398" y="1483"/>
                  </a:lnTo>
                  <a:lnTo>
                    <a:pt x="433" y="1502"/>
                  </a:lnTo>
                  <a:lnTo>
                    <a:pt x="463" y="1526"/>
                  </a:lnTo>
                  <a:lnTo>
                    <a:pt x="492" y="1553"/>
                  </a:lnTo>
                  <a:lnTo>
                    <a:pt x="515" y="1585"/>
                  </a:lnTo>
                  <a:lnTo>
                    <a:pt x="534" y="1619"/>
                  </a:lnTo>
                  <a:lnTo>
                    <a:pt x="548" y="1656"/>
                  </a:lnTo>
                  <a:lnTo>
                    <a:pt x="557" y="1696"/>
                  </a:lnTo>
                  <a:lnTo>
                    <a:pt x="560" y="1738"/>
                  </a:lnTo>
                  <a:lnTo>
                    <a:pt x="2101" y="1738"/>
                  </a:lnTo>
                  <a:lnTo>
                    <a:pt x="2122" y="1740"/>
                  </a:lnTo>
                  <a:lnTo>
                    <a:pt x="2142" y="1749"/>
                  </a:lnTo>
                  <a:lnTo>
                    <a:pt x="2160" y="1762"/>
                  </a:lnTo>
                  <a:lnTo>
                    <a:pt x="2173" y="1778"/>
                  </a:lnTo>
                  <a:lnTo>
                    <a:pt x="2181" y="1799"/>
                  </a:lnTo>
                  <a:lnTo>
                    <a:pt x="2184" y="1821"/>
                  </a:lnTo>
                  <a:lnTo>
                    <a:pt x="2184" y="1933"/>
                  </a:lnTo>
                  <a:lnTo>
                    <a:pt x="2181" y="1955"/>
                  </a:lnTo>
                  <a:lnTo>
                    <a:pt x="2173" y="1976"/>
                  </a:lnTo>
                  <a:lnTo>
                    <a:pt x="2160" y="1992"/>
                  </a:lnTo>
                  <a:lnTo>
                    <a:pt x="2142" y="2005"/>
                  </a:lnTo>
                  <a:lnTo>
                    <a:pt x="2122" y="2014"/>
                  </a:lnTo>
                  <a:lnTo>
                    <a:pt x="2101" y="2018"/>
                  </a:lnTo>
                  <a:lnTo>
                    <a:pt x="168" y="2018"/>
                  </a:lnTo>
                  <a:lnTo>
                    <a:pt x="137" y="2014"/>
                  </a:lnTo>
                  <a:lnTo>
                    <a:pt x="109" y="2006"/>
                  </a:lnTo>
                  <a:lnTo>
                    <a:pt x="83" y="1994"/>
                  </a:lnTo>
                  <a:lnTo>
                    <a:pt x="60" y="1978"/>
                  </a:lnTo>
                  <a:lnTo>
                    <a:pt x="40" y="1957"/>
                  </a:lnTo>
                  <a:lnTo>
                    <a:pt x="23" y="1934"/>
                  </a:lnTo>
                  <a:lnTo>
                    <a:pt x="10" y="1908"/>
                  </a:lnTo>
                  <a:lnTo>
                    <a:pt x="3" y="1879"/>
                  </a:lnTo>
                  <a:lnTo>
                    <a:pt x="0" y="1850"/>
                  </a:lnTo>
                  <a:lnTo>
                    <a:pt x="0" y="170"/>
                  </a:lnTo>
                  <a:lnTo>
                    <a:pt x="3" y="139"/>
                  </a:lnTo>
                  <a:lnTo>
                    <a:pt x="10" y="110"/>
                  </a:lnTo>
                  <a:lnTo>
                    <a:pt x="23" y="84"/>
                  </a:lnTo>
                  <a:lnTo>
                    <a:pt x="40" y="61"/>
                  </a:lnTo>
                  <a:lnTo>
                    <a:pt x="60" y="40"/>
                  </a:lnTo>
                  <a:lnTo>
                    <a:pt x="83" y="24"/>
                  </a:lnTo>
                  <a:lnTo>
                    <a:pt x="109" y="12"/>
                  </a:lnTo>
                  <a:lnTo>
                    <a:pt x="137" y="4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6" name="Freeform 27">
              <a:extLst>
                <a:ext uri="{FF2B5EF4-FFF2-40B4-BE49-F238E27FC236}">
                  <a16:creationId xmlns:a16="http://schemas.microsoft.com/office/drawing/2014/main" id="{0FB1B1EE-3040-4B1B-98CB-87CB7F90D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81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7" name="Freeform 28">
              <a:extLst>
                <a:ext uri="{FF2B5EF4-FFF2-40B4-BE49-F238E27FC236}">
                  <a16:creationId xmlns:a16="http://schemas.microsoft.com/office/drawing/2014/main" id="{1196C8C5-6350-4828-984D-0481B3F89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17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8" name="Freeform 29">
              <a:extLst>
                <a:ext uri="{FF2B5EF4-FFF2-40B4-BE49-F238E27FC236}">
                  <a16:creationId xmlns:a16="http://schemas.microsoft.com/office/drawing/2014/main" id="{F5820A92-EA32-4E2A-9623-A158A13AD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253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109" name="Elipse 108">
            <a:extLst>
              <a:ext uri="{FF2B5EF4-FFF2-40B4-BE49-F238E27FC236}">
                <a16:creationId xmlns:a16="http://schemas.microsoft.com/office/drawing/2014/main" id="{8457A5B5-2642-4F12-AE13-8BAD2EDEB38F}"/>
              </a:ext>
            </a:extLst>
          </p:cNvPr>
          <p:cNvSpPr/>
          <p:nvPr/>
        </p:nvSpPr>
        <p:spPr>
          <a:xfrm>
            <a:off x="-248830" y="-82689"/>
            <a:ext cx="1812587" cy="1812070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0" name="Elipse 109">
            <a:extLst>
              <a:ext uri="{FF2B5EF4-FFF2-40B4-BE49-F238E27FC236}">
                <a16:creationId xmlns:a16="http://schemas.microsoft.com/office/drawing/2014/main" id="{D88F061B-A40D-441E-AE15-CB4F6F352938}"/>
              </a:ext>
            </a:extLst>
          </p:cNvPr>
          <p:cNvSpPr/>
          <p:nvPr/>
        </p:nvSpPr>
        <p:spPr>
          <a:xfrm>
            <a:off x="53008" y="238539"/>
            <a:ext cx="1192696" cy="1132537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1" name="Rectangle 3">
            <a:extLst>
              <a:ext uri="{FF2B5EF4-FFF2-40B4-BE49-F238E27FC236}">
                <a16:creationId xmlns:a16="http://schemas.microsoft.com/office/drawing/2014/main" id="{495BA36F-E7ED-41FB-8C7F-F196CA9C3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08" y="450631"/>
            <a:ext cx="940744" cy="920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60958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66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pleSoft-Bold" panose="02000000000000000000" pitchFamily="50" charset="0"/>
                <a:ea typeface="+mn-ea"/>
                <a:cs typeface="+mn-cs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540972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>
            <a:extLst>
              <a:ext uri="{FF2B5EF4-FFF2-40B4-BE49-F238E27FC236}">
                <a16:creationId xmlns:a16="http://schemas.microsoft.com/office/drawing/2014/main" id="{1FCE7519-9A78-C24A-95FE-3F1964D72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743" y="418362"/>
            <a:ext cx="10427677" cy="116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ＭＳ Ｐゴシック" charset="0"/>
                <a:cs typeface="+mn-cs"/>
              </a:rPr>
              <a:t>Producimos comunicación inspiradora y potente que visibilice el aporte de las empresas y de la CCC al desarrollo regional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srgbClr val="253D90"/>
              </a:solidFill>
              <a:effectLst/>
              <a:uLnTx/>
              <a:uFillTx/>
              <a:latin typeface="AmpleSoft-Bold"/>
              <a:ea typeface="ＭＳ Ｐゴシック" charset="0"/>
              <a:cs typeface="+mn-cs"/>
            </a:endParaRPr>
          </a:p>
        </p:txBody>
      </p:sp>
      <p:sp>
        <p:nvSpPr>
          <p:cNvPr id="15" name="Arc 34">
            <a:extLst>
              <a:ext uri="{FF2B5EF4-FFF2-40B4-BE49-F238E27FC236}">
                <a16:creationId xmlns:a16="http://schemas.microsoft.com/office/drawing/2014/main" id="{E162F3AA-ADF4-4BD0-8A1A-08A8EEA9EFB5}"/>
              </a:ext>
            </a:extLst>
          </p:cNvPr>
          <p:cNvSpPr/>
          <p:nvPr/>
        </p:nvSpPr>
        <p:spPr>
          <a:xfrm rot="18819844">
            <a:off x="-114840" y="115318"/>
            <a:ext cx="1449312" cy="1475265"/>
          </a:xfrm>
          <a:prstGeom prst="arc">
            <a:avLst>
              <a:gd name="adj1" fmla="val 16196098"/>
              <a:gd name="adj2" fmla="val 15344087"/>
            </a:avLst>
          </a:prstGeom>
          <a:noFill/>
          <a:ln w="373063" cap="rnd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1388DFC0-E327-4B6F-824A-EDEB165BF1F5}"/>
              </a:ext>
            </a:extLst>
          </p:cNvPr>
          <p:cNvSpPr/>
          <p:nvPr/>
        </p:nvSpPr>
        <p:spPr>
          <a:xfrm>
            <a:off x="-57401" y="170533"/>
            <a:ext cx="1334433" cy="1335712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C3554177-BAA0-480A-8B13-E377B5A84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27" y="418362"/>
            <a:ext cx="940744" cy="93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66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pleSoft-Bold" panose="02000000000000000000" pitchFamily="50" charset="0"/>
                <a:ea typeface="+mn-ea"/>
                <a:cs typeface="AmpleSoft Bold"/>
              </a:rPr>
              <a:t>6</a:t>
            </a:r>
            <a:endParaRPr kumimoji="0" lang="da-DK" sz="66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mpleSoft Bold"/>
              <a:ea typeface="+mn-ea"/>
              <a:cs typeface="AmpleSoft Bold"/>
            </a:endParaRPr>
          </a:p>
        </p:txBody>
      </p:sp>
      <p:sp>
        <p:nvSpPr>
          <p:cNvPr id="19" name="object 4">
            <a:extLst>
              <a:ext uri="{FF2B5EF4-FFF2-40B4-BE49-F238E27FC236}">
                <a16:creationId xmlns:a16="http://schemas.microsoft.com/office/drawing/2014/main" id="{35FADD35-E10C-4716-B7A1-3DE2A1AF4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4451" y="1871840"/>
            <a:ext cx="38067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8127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2400" b="0" i="0" u="none" strike="noStrike" kern="1200" cap="none" spc="0" normalizeH="0" baseline="0" noProof="0" dirty="0">
                <a:ln>
                  <a:noFill/>
                </a:ln>
                <a:solidFill>
                  <a:srgbClr val="FF0353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Comunicación Institucional</a:t>
            </a:r>
          </a:p>
        </p:txBody>
      </p:sp>
      <p:sp>
        <p:nvSpPr>
          <p:cNvPr id="17" name="Text Box 2">
            <a:extLst>
              <a:ext uri="{FF2B5EF4-FFF2-40B4-BE49-F238E27FC236}">
                <a16:creationId xmlns:a16="http://schemas.microsoft.com/office/drawing/2014/main" id="{FB8300C3-1298-4200-B0AB-C7073E6AD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8581" y="1608255"/>
            <a:ext cx="3118116" cy="1159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8127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Lograr una medición de </a:t>
            </a:r>
            <a:r>
              <a:rPr kumimoji="0" lang="es-CO" altLang="es-CO" sz="2133" b="0" i="0" u="none" strike="noStrike" kern="1200" cap="none" spc="0" normalizeH="0" baseline="0" noProof="0" dirty="0">
                <a:ln>
                  <a:noFill/>
                </a:ln>
                <a:solidFill>
                  <a:srgbClr val="FF0353"/>
                </a:solidFill>
                <a:effectLst/>
                <a:uLnTx/>
                <a:uFillTx/>
                <a:latin typeface="AmpleSoft-Bold"/>
                <a:ea typeface="ＭＳ Ｐゴシック" charset="0"/>
                <a:cs typeface="Calibri" panose="020F0502020204030204" pitchFamily="34" charset="0"/>
              </a:rPr>
              <a:t>4,0</a:t>
            </a:r>
            <a:r>
              <a:rPr kumimoji="0" lang="es-CO" alt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kumimoji="0" lang="es-CO" alt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en el índice de impacto potencial de la vocería frente a los ejes de narrativa institucional</a:t>
            </a:r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1E4E4402-2E58-400D-B137-D30FAB755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3935" y="3812643"/>
            <a:ext cx="38067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8127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2400" b="0" i="0" u="none" strike="noStrike" kern="1200" cap="none" spc="0" normalizeH="0" baseline="0" noProof="0" dirty="0">
                <a:ln>
                  <a:noFill/>
                </a:ln>
                <a:solidFill>
                  <a:srgbClr val="FF0353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Comunicación para el Mercadeo</a:t>
            </a:r>
          </a:p>
        </p:txBody>
      </p:sp>
      <p:sp>
        <p:nvSpPr>
          <p:cNvPr id="20" name="Text Box 2">
            <a:extLst>
              <a:ext uri="{FF2B5EF4-FFF2-40B4-BE49-F238E27FC236}">
                <a16:creationId xmlns:a16="http://schemas.microsoft.com/office/drawing/2014/main" id="{9F7DB8E3-75E6-4CA4-B8F9-379BE1CC4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6102" y="2611262"/>
            <a:ext cx="280439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8127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Impactar el </a:t>
            </a:r>
            <a:r>
              <a:rPr kumimoji="0" lang="es-CO" altLang="es-CO" sz="2133" b="0" i="0" u="none" strike="noStrike" kern="1200" cap="none" spc="0" normalizeH="0" baseline="0" noProof="0" dirty="0">
                <a:ln>
                  <a:noFill/>
                </a:ln>
                <a:solidFill>
                  <a:srgbClr val="FF0353"/>
                </a:solidFill>
                <a:effectLst/>
                <a:uLnTx/>
                <a:uFillTx/>
                <a:latin typeface="AmpleSoft-Bold"/>
                <a:ea typeface="ＭＳ Ｐゴシック" charset="0"/>
                <a:cs typeface="Calibri" panose="020F0502020204030204" pitchFamily="34" charset="0"/>
              </a:rPr>
              <a:t>55%</a:t>
            </a:r>
            <a:r>
              <a:rPr kumimoji="0" lang="es-CO" altLang="es-CO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kumimoji="0" lang="es-CO" alt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del valor total del free press en medios nacionales</a:t>
            </a:r>
            <a:endParaRPr kumimoji="1" lang="es-ES_tradnl" sz="2489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22" name="Text Box 2">
            <a:extLst>
              <a:ext uri="{FF2B5EF4-FFF2-40B4-BE49-F238E27FC236}">
                <a16:creationId xmlns:a16="http://schemas.microsoft.com/office/drawing/2014/main" id="{C2CE8C23-1852-4CC1-BC0C-C5868C52C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2209" y="3715922"/>
            <a:ext cx="2858290" cy="1159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8127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Impactar con el </a:t>
            </a:r>
            <a:r>
              <a:rPr kumimoji="0" lang="es-CO" altLang="es-CO" sz="2133" b="0" i="0" u="none" strike="noStrike" kern="1200" cap="none" spc="0" normalizeH="0" baseline="0" noProof="0" dirty="0">
                <a:ln>
                  <a:noFill/>
                </a:ln>
                <a:solidFill>
                  <a:srgbClr val="FF0353"/>
                </a:solidFill>
                <a:effectLst/>
                <a:uLnTx/>
                <a:uFillTx/>
                <a:latin typeface="AmpleSoft-Bold"/>
                <a:ea typeface="ＭＳ Ｐゴシック" charset="0"/>
                <a:cs typeface="Calibri" panose="020F0502020204030204" pitchFamily="34" charset="0"/>
              </a:rPr>
              <a:t>80%</a:t>
            </a:r>
            <a:r>
              <a:rPr kumimoji="0" lang="es-CO" alt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kumimoji="0" lang="es-CO" alt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de las palabras ponderadas en la narrativa CCC en las conversaciones digitales.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34CF72F-27AC-4CAC-A14C-FA84F2D5EE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553" t="10354" r="7997" b="24200"/>
          <a:stretch/>
        </p:blipFill>
        <p:spPr>
          <a:xfrm>
            <a:off x="539299" y="3895008"/>
            <a:ext cx="866548" cy="634013"/>
          </a:xfrm>
          <a:prstGeom prst="rect">
            <a:avLst/>
          </a:prstGeom>
        </p:spPr>
      </p:pic>
      <p:sp>
        <p:nvSpPr>
          <p:cNvPr id="23" name="Freeform 159">
            <a:extLst>
              <a:ext uri="{FF2B5EF4-FFF2-40B4-BE49-F238E27FC236}">
                <a16:creationId xmlns:a16="http://schemas.microsoft.com/office/drawing/2014/main" id="{CFCFA29B-F095-46CA-83ED-F5AC53AB1D8D}"/>
              </a:ext>
            </a:extLst>
          </p:cNvPr>
          <p:cNvSpPr>
            <a:spLocks noEditPoints="1"/>
          </p:cNvSpPr>
          <p:nvPr/>
        </p:nvSpPr>
        <p:spPr bwMode="auto">
          <a:xfrm>
            <a:off x="734583" y="1788623"/>
            <a:ext cx="659352" cy="707885"/>
          </a:xfrm>
          <a:custGeom>
            <a:avLst/>
            <a:gdLst>
              <a:gd name="T0" fmla="*/ 2508 w 3360"/>
              <a:gd name="T1" fmla="*/ 2417 h 3360"/>
              <a:gd name="T2" fmla="*/ 2363 w 3360"/>
              <a:gd name="T3" fmla="*/ 2627 h 3360"/>
              <a:gd name="T4" fmla="*/ 2395 w 3360"/>
              <a:gd name="T5" fmla="*/ 2887 h 3360"/>
              <a:gd name="T6" fmla="*/ 2584 w 3360"/>
              <a:gd name="T7" fmla="*/ 3056 h 3360"/>
              <a:gd name="T8" fmla="*/ 2848 w 3360"/>
              <a:gd name="T9" fmla="*/ 3056 h 3360"/>
              <a:gd name="T10" fmla="*/ 3037 w 3360"/>
              <a:gd name="T11" fmla="*/ 2887 h 3360"/>
              <a:gd name="T12" fmla="*/ 3069 w 3360"/>
              <a:gd name="T13" fmla="*/ 2627 h 3360"/>
              <a:gd name="T14" fmla="*/ 2924 w 3360"/>
              <a:gd name="T15" fmla="*/ 2417 h 3360"/>
              <a:gd name="T16" fmla="*/ 645 w 3360"/>
              <a:gd name="T17" fmla="*/ 1344 h 3360"/>
              <a:gd name="T18" fmla="*/ 402 w 3360"/>
              <a:gd name="T19" fmla="*/ 1436 h 3360"/>
              <a:gd name="T20" fmla="*/ 283 w 3360"/>
              <a:gd name="T21" fmla="*/ 1663 h 3360"/>
              <a:gd name="T22" fmla="*/ 345 w 3360"/>
              <a:gd name="T23" fmla="*/ 1916 h 3360"/>
              <a:gd name="T24" fmla="*/ 555 w 3360"/>
              <a:gd name="T25" fmla="*/ 2061 h 3360"/>
              <a:gd name="T26" fmla="*/ 822 w 3360"/>
              <a:gd name="T27" fmla="*/ 2026 h 3360"/>
              <a:gd name="T28" fmla="*/ 988 w 3360"/>
              <a:gd name="T29" fmla="*/ 1828 h 3360"/>
              <a:gd name="T30" fmla="*/ 987 w 3360"/>
              <a:gd name="T31" fmla="*/ 1587 h 3360"/>
              <a:gd name="T32" fmla="*/ 821 w 3360"/>
              <a:gd name="T33" fmla="*/ 1390 h 3360"/>
              <a:gd name="T34" fmla="*/ 2671 w 3360"/>
              <a:gd name="T35" fmla="*/ 283 h 3360"/>
              <a:gd name="T36" fmla="*/ 2444 w 3360"/>
              <a:gd name="T37" fmla="*/ 402 h 3360"/>
              <a:gd name="T38" fmla="*/ 2352 w 3360"/>
              <a:gd name="T39" fmla="*/ 645 h 3360"/>
              <a:gd name="T40" fmla="*/ 2444 w 3360"/>
              <a:gd name="T41" fmla="*/ 886 h 3360"/>
              <a:gd name="T42" fmla="*/ 2671 w 3360"/>
              <a:gd name="T43" fmla="*/ 1005 h 3360"/>
              <a:gd name="T44" fmla="*/ 2924 w 3360"/>
              <a:gd name="T45" fmla="*/ 943 h 3360"/>
              <a:gd name="T46" fmla="*/ 3069 w 3360"/>
              <a:gd name="T47" fmla="*/ 733 h 3360"/>
              <a:gd name="T48" fmla="*/ 3037 w 3360"/>
              <a:gd name="T49" fmla="*/ 473 h 3360"/>
              <a:gd name="T50" fmla="*/ 2848 w 3360"/>
              <a:gd name="T51" fmla="*/ 304 h 3360"/>
              <a:gd name="T52" fmla="*/ 2839 w 3360"/>
              <a:gd name="T53" fmla="*/ 11 h 3360"/>
              <a:gd name="T54" fmla="*/ 3150 w 3360"/>
              <a:gd name="T55" fmla="*/ 169 h 3360"/>
              <a:gd name="T56" fmla="*/ 3335 w 3360"/>
              <a:gd name="T57" fmla="*/ 463 h 3360"/>
              <a:gd name="T58" fmla="*/ 3335 w 3360"/>
              <a:gd name="T59" fmla="*/ 825 h 3360"/>
              <a:gd name="T60" fmla="*/ 3150 w 3360"/>
              <a:gd name="T61" fmla="*/ 1119 h 3360"/>
              <a:gd name="T62" fmla="*/ 2839 w 3360"/>
              <a:gd name="T63" fmla="*/ 1277 h 3360"/>
              <a:gd name="T64" fmla="*/ 2493 w 3360"/>
              <a:gd name="T65" fmla="*/ 1248 h 3360"/>
              <a:gd name="T66" fmla="*/ 1287 w 3360"/>
              <a:gd name="T67" fmla="*/ 1687 h 3360"/>
              <a:gd name="T68" fmla="*/ 2390 w 3360"/>
              <a:gd name="T69" fmla="*/ 2162 h 3360"/>
              <a:gd name="T70" fmla="*/ 2717 w 3360"/>
              <a:gd name="T71" fmla="*/ 2072 h 3360"/>
              <a:gd name="T72" fmla="*/ 3058 w 3360"/>
              <a:gd name="T73" fmla="*/ 2170 h 3360"/>
              <a:gd name="T74" fmla="*/ 3291 w 3360"/>
              <a:gd name="T75" fmla="*/ 2425 h 3360"/>
              <a:gd name="T76" fmla="*/ 3357 w 3360"/>
              <a:gd name="T77" fmla="*/ 2778 h 3360"/>
              <a:gd name="T78" fmla="*/ 3229 w 3360"/>
              <a:gd name="T79" fmla="*/ 3105 h 3360"/>
              <a:gd name="T80" fmla="*/ 2953 w 3360"/>
              <a:gd name="T81" fmla="*/ 3315 h 3360"/>
              <a:gd name="T82" fmla="*/ 2593 w 3360"/>
              <a:gd name="T83" fmla="*/ 3349 h 3360"/>
              <a:gd name="T84" fmla="*/ 2282 w 3360"/>
              <a:gd name="T85" fmla="*/ 3191 h 3360"/>
              <a:gd name="T86" fmla="*/ 2097 w 3360"/>
              <a:gd name="T87" fmla="*/ 2897 h 3360"/>
              <a:gd name="T88" fmla="*/ 2093 w 3360"/>
              <a:gd name="T89" fmla="*/ 2553 h 3360"/>
              <a:gd name="T90" fmla="*/ 1076 w 3360"/>
              <a:gd name="T91" fmla="*/ 2184 h 3360"/>
              <a:gd name="T92" fmla="*/ 766 w 3360"/>
              <a:gd name="T93" fmla="*/ 2341 h 3360"/>
              <a:gd name="T94" fmla="*/ 407 w 3360"/>
              <a:gd name="T95" fmla="*/ 2307 h 3360"/>
              <a:gd name="T96" fmla="*/ 131 w 3360"/>
              <a:gd name="T97" fmla="*/ 2097 h 3360"/>
              <a:gd name="T98" fmla="*/ 3 w 3360"/>
              <a:gd name="T99" fmla="*/ 1770 h 3360"/>
              <a:gd name="T100" fmla="*/ 69 w 3360"/>
              <a:gd name="T101" fmla="*/ 1417 h 3360"/>
              <a:gd name="T102" fmla="*/ 302 w 3360"/>
              <a:gd name="T103" fmla="*/ 1162 h 3360"/>
              <a:gd name="T104" fmla="*/ 645 w 3360"/>
              <a:gd name="T105" fmla="*/ 1064 h 3360"/>
              <a:gd name="T106" fmla="*/ 979 w 3360"/>
              <a:gd name="T107" fmla="*/ 1159 h 3360"/>
              <a:gd name="T108" fmla="*/ 1213 w 3360"/>
              <a:gd name="T109" fmla="*/ 1405 h 3360"/>
              <a:gd name="T110" fmla="*/ 2075 w 3360"/>
              <a:gd name="T111" fmla="*/ 582 h 3360"/>
              <a:gd name="T112" fmla="*/ 2203 w 3360"/>
              <a:gd name="T113" fmla="*/ 255 h 3360"/>
              <a:gd name="T114" fmla="*/ 2479 w 3360"/>
              <a:gd name="T115" fmla="*/ 45 h 3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360" h="3360">
                <a:moveTo>
                  <a:pt x="2717" y="2352"/>
                </a:moveTo>
                <a:lnTo>
                  <a:pt x="2671" y="2355"/>
                </a:lnTo>
                <a:lnTo>
                  <a:pt x="2627" y="2363"/>
                </a:lnTo>
                <a:lnTo>
                  <a:pt x="2584" y="2376"/>
                </a:lnTo>
                <a:lnTo>
                  <a:pt x="2545" y="2395"/>
                </a:lnTo>
                <a:lnTo>
                  <a:pt x="2508" y="2417"/>
                </a:lnTo>
                <a:lnTo>
                  <a:pt x="2474" y="2444"/>
                </a:lnTo>
                <a:lnTo>
                  <a:pt x="2444" y="2474"/>
                </a:lnTo>
                <a:lnTo>
                  <a:pt x="2417" y="2508"/>
                </a:lnTo>
                <a:lnTo>
                  <a:pt x="2395" y="2545"/>
                </a:lnTo>
                <a:lnTo>
                  <a:pt x="2376" y="2584"/>
                </a:lnTo>
                <a:lnTo>
                  <a:pt x="2363" y="2627"/>
                </a:lnTo>
                <a:lnTo>
                  <a:pt x="2355" y="2671"/>
                </a:lnTo>
                <a:lnTo>
                  <a:pt x="2352" y="2717"/>
                </a:lnTo>
                <a:lnTo>
                  <a:pt x="2355" y="2761"/>
                </a:lnTo>
                <a:lnTo>
                  <a:pt x="2363" y="2805"/>
                </a:lnTo>
                <a:lnTo>
                  <a:pt x="2376" y="2848"/>
                </a:lnTo>
                <a:lnTo>
                  <a:pt x="2395" y="2887"/>
                </a:lnTo>
                <a:lnTo>
                  <a:pt x="2417" y="2924"/>
                </a:lnTo>
                <a:lnTo>
                  <a:pt x="2444" y="2958"/>
                </a:lnTo>
                <a:lnTo>
                  <a:pt x="2474" y="2988"/>
                </a:lnTo>
                <a:lnTo>
                  <a:pt x="2508" y="3015"/>
                </a:lnTo>
                <a:lnTo>
                  <a:pt x="2545" y="3037"/>
                </a:lnTo>
                <a:lnTo>
                  <a:pt x="2584" y="3056"/>
                </a:lnTo>
                <a:lnTo>
                  <a:pt x="2627" y="3069"/>
                </a:lnTo>
                <a:lnTo>
                  <a:pt x="2671" y="3077"/>
                </a:lnTo>
                <a:lnTo>
                  <a:pt x="2717" y="3080"/>
                </a:lnTo>
                <a:lnTo>
                  <a:pt x="2761" y="3077"/>
                </a:lnTo>
                <a:lnTo>
                  <a:pt x="2805" y="3069"/>
                </a:lnTo>
                <a:lnTo>
                  <a:pt x="2848" y="3056"/>
                </a:lnTo>
                <a:lnTo>
                  <a:pt x="2887" y="3037"/>
                </a:lnTo>
                <a:lnTo>
                  <a:pt x="2924" y="3015"/>
                </a:lnTo>
                <a:lnTo>
                  <a:pt x="2958" y="2988"/>
                </a:lnTo>
                <a:lnTo>
                  <a:pt x="2988" y="2958"/>
                </a:lnTo>
                <a:lnTo>
                  <a:pt x="3015" y="2924"/>
                </a:lnTo>
                <a:lnTo>
                  <a:pt x="3037" y="2887"/>
                </a:lnTo>
                <a:lnTo>
                  <a:pt x="3056" y="2848"/>
                </a:lnTo>
                <a:lnTo>
                  <a:pt x="3069" y="2805"/>
                </a:lnTo>
                <a:lnTo>
                  <a:pt x="3077" y="2761"/>
                </a:lnTo>
                <a:lnTo>
                  <a:pt x="3080" y="2717"/>
                </a:lnTo>
                <a:lnTo>
                  <a:pt x="3077" y="2671"/>
                </a:lnTo>
                <a:lnTo>
                  <a:pt x="3069" y="2627"/>
                </a:lnTo>
                <a:lnTo>
                  <a:pt x="3056" y="2584"/>
                </a:lnTo>
                <a:lnTo>
                  <a:pt x="3037" y="2545"/>
                </a:lnTo>
                <a:lnTo>
                  <a:pt x="3015" y="2508"/>
                </a:lnTo>
                <a:lnTo>
                  <a:pt x="2988" y="2474"/>
                </a:lnTo>
                <a:lnTo>
                  <a:pt x="2958" y="2444"/>
                </a:lnTo>
                <a:lnTo>
                  <a:pt x="2924" y="2417"/>
                </a:lnTo>
                <a:lnTo>
                  <a:pt x="2887" y="2395"/>
                </a:lnTo>
                <a:lnTo>
                  <a:pt x="2848" y="2376"/>
                </a:lnTo>
                <a:lnTo>
                  <a:pt x="2805" y="2363"/>
                </a:lnTo>
                <a:lnTo>
                  <a:pt x="2761" y="2355"/>
                </a:lnTo>
                <a:lnTo>
                  <a:pt x="2717" y="2352"/>
                </a:lnTo>
                <a:close/>
                <a:moveTo>
                  <a:pt x="645" y="1344"/>
                </a:moveTo>
                <a:lnTo>
                  <a:pt x="599" y="1347"/>
                </a:lnTo>
                <a:lnTo>
                  <a:pt x="555" y="1355"/>
                </a:lnTo>
                <a:lnTo>
                  <a:pt x="512" y="1368"/>
                </a:lnTo>
                <a:lnTo>
                  <a:pt x="473" y="1387"/>
                </a:lnTo>
                <a:lnTo>
                  <a:pt x="436" y="1409"/>
                </a:lnTo>
                <a:lnTo>
                  <a:pt x="402" y="1436"/>
                </a:lnTo>
                <a:lnTo>
                  <a:pt x="372" y="1466"/>
                </a:lnTo>
                <a:lnTo>
                  <a:pt x="345" y="1500"/>
                </a:lnTo>
                <a:lnTo>
                  <a:pt x="323" y="1537"/>
                </a:lnTo>
                <a:lnTo>
                  <a:pt x="304" y="1576"/>
                </a:lnTo>
                <a:lnTo>
                  <a:pt x="291" y="1619"/>
                </a:lnTo>
                <a:lnTo>
                  <a:pt x="283" y="1663"/>
                </a:lnTo>
                <a:lnTo>
                  <a:pt x="280" y="1709"/>
                </a:lnTo>
                <a:lnTo>
                  <a:pt x="283" y="1753"/>
                </a:lnTo>
                <a:lnTo>
                  <a:pt x="291" y="1797"/>
                </a:lnTo>
                <a:lnTo>
                  <a:pt x="304" y="1840"/>
                </a:lnTo>
                <a:lnTo>
                  <a:pt x="323" y="1879"/>
                </a:lnTo>
                <a:lnTo>
                  <a:pt x="345" y="1916"/>
                </a:lnTo>
                <a:lnTo>
                  <a:pt x="372" y="1950"/>
                </a:lnTo>
                <a:lnTo>
                  <a:pt x="402" y="1980"/>
                </a:lnTo>
                <a:lnTo>
                  <a:pt x="436" y="2007"/>
                </a:lnTo>
                <a:lnTo>
                  <a:pt x="473" y="2029"/>
                </a:lnTo>
                <a:lnTo>
                  <a:pt x="512" y="2048"/>
                </a:lnTo>
                <a:lnTo>
                  <a:pt x="555" y="2061"/>
                </a:lnTo>
                <a:lnTo>
                  <a:pt x="599" y="2069"/>
                </a:lnTo>
                <a:lnTo>
                  <a:pt x="645" y="2072"/>
                </a:lnTo>
                <a:lnTo>
                  <a:pt x="691" y="2069"/>
                </a:lnTo>
                <a:lnTo>
                  <a:pt x="737" y="2060"/>
                </a:lnTo>
                <a:lnTo>
                  <a:pt x="780" y="2046"/>
                </a:lnTo>
                <a:lnTo>
                  <a:pt x="822" y="2026"/>
                </a:lnTo>
                <a:lnTo>
                  <a:pt x="859" y="2002"/>
                </a:lnTo>
                <a:lnTo>
                  <a:pt x="893" y="1972"/>
                </a:lnTo>
                <a:lnTo>
                  <a:pt x="923" y="1940"/>
                </a:lnTo>
                <a:lnTo>
                  <a:pt x="950" y="1904"/>
                </a:lnTo>
                <a:lnTo>
                  <a:pt x="972" y="1864"/>
                </a:lnTo>
                <a:lnTo>
                  <a:pt x="988" y="1828"/>
                </a:lnTo>
                <a:lnTo>
                  <a:pt x="999" y="1789"/>
                </a:lnTo>
                <a:lnTo>
                  <a:pt x="1006" y="1749"/>
                </a:lnTo>
                <a:lnTo>
                  <a:pt x="1008" y="1709"/>
                </a:lnTo>
                <a:lnTo>
                  <a:pt x="1006" y="1666"/>
                </a:lnTo>
                <a:lnTo>
                  <a:pt x="999" y="1626"/>
                </a:lnTo>
                <a:lnTo>
                  <a:pt x="987" y="1587"/>
                </a:lnTo>
                <a:lnTo>
                  <a:pt x="971" y="1550"/>
                </a:lnTo>
                <a:lnTo>
                  <a:pt x="949" y="1511"/>
                </a:lnTo>
                <a:lnTo>
                  <a:pt x="922" y="1475"/>
                </a:lnTo>
                <a:lnTo>
                  <a:pt x="892" y="1443"/>
                </a:lnTo>
                <a:lnTo>
                  <a:pt x="858" y="1414"/>
                </a:lnTo>
                <a:lnTo>
                  <a:pt x="821" y="1390"/>
                </a:lnTo>
                <a:lnTo>
                  <a:pt x="780" y="1370"/>
                </a:lnTo>
                <a:lnTo>
                  <a:pt x="736" y="1356"/>
                </a:lnTo>
                <a:lnTo>
                  <a:pt x="691" y="1347"/>
                </a:lnTo>
                <a:lnTo>
                  <a:pt x="645" y="1344"/>
                </a:lnTo>
                <a:close/>
                <a:moveTo>
                  <a:pt x="2717" y="280"/>
                </a:moveTo>
                <a:lnTo>
                  <a:pt x="2671" y="283"/>
                </a:lnTo>
                <a:lnTo>
                  <a:pt x="2627" y="291"/>
                </a:lnTo>
                <a:lnTo>
                  <a:pt x="2584" y="304"/>
                </a:lnTo>
                <a:lnTo>
                  <a:pt x="2545" y="323"/>
                </a:lnTo>
                <a:lnTo>
                  <a:pt x="2508" y="345"/>
                </a:lnTo>
                <a:lnTo>
                  <a:pt x="2474" y="372"/>
                </a:lnTo>
                <a:lnTo>
                  <a:pt x="2444" y="402"/>
                </a:lnTo>
                <a:lnTo>
                  <a:pt x="2417" y="436"/>
                </a:lnTo>
                <a:lnTo>
                  <a:pt x="2395" y="473"/>
                </a:lnTo>
                <a:lnTo>
                  <a:pt x="2376" y="512"/>
                </a:lnTo>
                <a:lnTo>
                  <a:pt x="2363" y="555"/>
                </a:lnTo>
                <a:lnTo>
                  <a:pt x="2355" y="599"/>
                </a:lnTo>
                <a:lnTo>
                  <a:pt x="2352" y="645"/>
                </a:lnTo>
                <a:lnTo>
                  <a:pt x="2355" y="689"/>
                </a:lnTo>
                <a:lnTo>
                  <a:pt x="2363" y="733"/>
                </a:lnTo>
                <a:lnTo>
                  <a:pt x="2376" y="776"/>
                </a:lnTo>
                <a:lnTo>
                  <a:pt x="2395" y="815"/>
                </a:lnTo>
                <a:lnTo>
                  <a:pt x="2417" y="852"/>
                </a:lnTo>
                <a:lnTo>
                  <a:pt x="2444" y="886"/>
                </a:lnTo>
                <a:lnTo>
                  <a:pt x="2474" y="916"/>
                </a:lnTo>
                <a:lnTo>
                  <a:pt x="2508" y="943"/>
                </a:lnTo>
                <a:lnTo>
                  <a:pt x="2545" y="965"/>
                </a:lnTo>
                <a:lnTo>
                  <a:pt x="2584" y="984"/>
                </a:lnTo>
                <a:lnTo>
                  <a:pt x="2627" y="997"/>
                </a:lnTo>
                <a:lnTo>
                  <a:pt x="2671" y="1005"/>
                </a:lnTo>
                <a:lnTo>
                  <a:pt x="2717" y="1008"/>
                </a:lnTo>
                <a:lnTo>
                  <a:pt x="2761" y="1005"/>
                </a:lnTo>
                <a:lnTo>
                  <a:pt x="2805" y="997"/>
                </a:lnTo>
                <a:lnTo>
                  <a:pt x="2848" y="984"/>
                </a:lnTo>
                <a:lnTo>
                  <a:pt x="2887" y="965"/>
                </a:lnTo>
                <a:lnTo>
                  <a:pt x="2924" y="943"/>
                </a:lnTo>
                <a:lnTo>
                  <a:pt x="2958" y="916"/>
                </a:lnTo>
                <a:lnTo>
                  <a:pt x="2988" y="886"/>
                </a:lnTo>
                <a:lnTo>
                  <a:pt x="3015" y="852"/>
                </a:lnTo>
                <a:lnTo>
                  <a:pt x="3037" y="815"/>
                </a:lnTo>
                <a:lnTo>
                  <a:pt x="3056" y="776"/>
                </a:lnTo>
                <a:lnTo>
                  <a:pt x="3069" y="733"/>
                </a:lnTo>
                <a:lnTo>
                  <a:pt x="3077" y="689"/>
                </a:lnTo>
                <a:lnTo>
                  <a:pt x="3080" y="645"/>
                </a:lnTo>
                <a:lnTo>
                  <a:pt x="3077" y="599"/>
                </a:lnTo>
                <a:lnTo>
                  <a:pt x="3069" y="555"/>
                </a:lnTo>
                <a:lnTo>
                  <a:pt x="3056" y="512"/>
                </a:lnTo>
                <a:lnTo>
                  <a:pt x="3037" y="473"/>
                </a:lnTo>
                <a:lnTo>
                  <a:pt x="3015" y="436"/>
                </a:lnTo>
                <a:lnTo>
                  <a:pt x="2988" y="402"/>
                </a:lnTo>
                <a:lnTo>
                  <a:pt x="2958" y="372"/>
                </a:lnTo>
                <a:lnTo>
                  <a:pt x="2924" y="345"/>
                </a:lnTo>
                <a:lnTo>
                  <a:pt x="2887" y="323"/>
                </a:lnTo>
                <a:lnTo>
                  <a:pt x="2848" y="304"/>
                </a:lnTo>
                <a:lnTo>
                  <a:pt x="2805" y="291"/>
                </a:lnTo>
                <a:lnTo>
                  <a:pt x="2761" y="283"/>
                </a:lnTo>
                <a:lnTo>
                  <a:pt x="2717" y="280"/>
                </a:lnTo>
                <a:close/>
                <a:moveTo>
                  <a:pt x="2717" y="0"/>
                </a:moveTo>
                <a:lnTo>
                  <a:pt x="2778" y="3"/>
                </a:lnTo>
                <a:lnTo>
                  <a:pt x="2839" y="11"/>
                </a:lnTo>
                <a:lnTo>
                  <a:pt x="2897" y="25"/>
                </a:lnTo>
                <a:lnTo>
                  <a:pt x="2953" y="45"/>
                </a:lnTo>
                <a:lnTo>
                  <a:pt x="3007" y="69"/>
                </a:lnTo>
                <a:lnTo>
                  <a:pt x="3058" y="98"/>
                </a:lnTo>
                <a:lnTo>
                  <a:pt x="3105" y="131"/>
                </a:lnTo>
                <a:lnTo>
                  <a:pt x="3150" y="169"/>
                </a:lnTo>
                <a:lnTo>
                  <a:pt x="3191" y="210"/>
                </a:lnTo>
                <a:lnTo>
                  <a:pt x="3229" y="255"/>
                </a:lnTo>
                <a:lnTo>
                  <a:pt x="3262" y="302"/>
                </a:lnTo>
                <a:lnTo>
                  <a:pt x="3291" y="353"/>
                </a:lnTo>
                <a:lnTo>
                  <a:pt x="3315" y="407"/>
                </a:lnTo>
                <a:lnTo>
                  <a:pt x="3335" y="463"/>
                </a:lnTo>
                <a:lnTo>
                  <a:pt x="3349" y="521"/>
                </a:lnTo>
                <a:lnTo>
                  <a:pt x="3357" y="582"/>
                </a:lnTo>
                <a:lnTo>
                  <a:pt x="3360" y="645"/>
                </a:lnTo>
                <a:lnTo>
                  <a:pt x="3357" y="706"/>
                </a:lnTo>
                <a:lnTo>
                  <a:pt x="3349" y="767"/>
                </a:lnTo>
                <a:lnTo>
                  <a:pt x="3335" y="825"/>
                </a:lnTo>
                <a:lnTo>
                  <a:pt x="3315" y="881"/>
                </a:lnTo>
                <a:lnTo>
                  <a:pt x="3291" y="935"/>
                </a:lnTo>
                <a:lnTo>
                  <a:pt x="3262" y="986"/>
                </a:lnTo>
                <a:lnTo>
                  <a:pt x="3229" y="1033"/>
                </a:lnTo>
                <a:lnTo>
                  <a:pt x="3191" y="1078"/>
                </a:lnTo>
                <a:lnTo>
                  <a:pt x="3150" y="1119"/>
                </a:lnTo>
                <a:lnTo>
                  <a:pt x="3105" y="1157"/>
                </a:lnTo>
                <a:lnTo>
                  <a:pt x="3058" y="1190"/>
                </a:lnTo>
                <a:lnTo>
                  <a:pt x="3007" y="1219"/>
                </a:lnTo>
                <a:lnTo>
                  <a:pt x="2953" y="1243"/>
                </a:lnTo>
                <a:lnTo>
                  <a:pt x="2897" y="1263"/>
                </a:lnTo>
                <a:lnTo>
                  <a:pt x="2839" y="1277"/>
                </a:lnTo>
                <a:lnTo>
                  <a:pt x="2778" y="1285"/>
                </a:lnTo>
                <a:lnTo>
                  <a:pt x="2717" y="1288"/>
                </a:lnTo>
                <a:lnTo>
                  <a:pt x="2657" y="1285"/>
                </a:lnTo>
                <a:lnTo>
                  <a:pt x="2601" y="1278"/>
                </a:lnTo>
                <a:lnTo>
                  <a:pt x="2546" y="1266"/>
                </a:lnTo>
                <a:lnTo>
                  <a:pt x="2493" y="1248"/>
                </a:lnTo>
                <a:lnTo>
                  <a:pt x="2442" y="1227"/>
                </a:lnTo>
                <a:lnTo>
                  <a:pt x="2393" y="1201"/>
                </a:lnTo>
                <a:lnTo>
                  <a:pt x="2347" y="1171"/>
                </a:lnTo>
                <a:lnTo>
                  <a:pt x="2303" y="1138"/>
                </a:lnTo>
                <a:lnTo>
                  <a:pt x="2263" y="1102"/>
                </a:lnTo>
                <a:lnTo>
                  <a:pt x="1287" y="1687"/>
                </a:lnTo>
                <a:lnTo>
                  <a:pt x="1259" y="1703"/>
                </a:lnTo>
                <a:lnTo>
                  <a:pt x="1287" y="1720"/>
                </a:lnTo>
                <a:lnTo>
                  <a:pt x="2258" y="2263"/>
                </a:lnTo>
                <a:lnTo>
                  <a:pt x="2299" y="2226"/>
                </a:lnTo>
                <a:lnTo>
                  <a:pt x="2343" y="2192"/>
                </a:lnTo>
                <a:lnTo>
                  <a:pt x="2390" y="2162"/>
                </a:lnTo>
                <a:lnTo>
                  <a:pt x="2439" y="2135"/>
                </a:lnTo>
                <a:lnTo>
                  <a:pt x="2490" y="2113"/>
                </a:lnTo>
                <a:lnTo>
                  <a:pt x="2543" y="2095"/>
                </a:lnTo>
                <a:lnTo>
                  <a:pt x="2599" y="2082"/>
                </a:lnTo>
                <a:lnTo>
                  <a:pt x="2657" y="2075"/>
                </a:lnTo>
                <a:lnTo>
                  <a:pt x="2717" y="2072"/>
                </a:lnTo>
                <a:lnTo>
                  <a:pt x="2778" y="2075"/>
                </a:lnTo>
                <a:lnTo>
                  <a:pt x="2839" y="2083"/>
                </a:lnTo>
                <a:lnTo>
                  <a:pt x="2897" y="2097"/>
                </a:lnTo>
                <a:lnTo>
                  <a:pt x="2953" y="2117"/>
                </a:lnTo>
                <a:lnTo>
                  <a:pt x="3007" y="2141"/>
                </a:lnTo>
                <a:lnTo>
                  <a:pt x="3058" y="2170"/>
                </a:lnTo>
                <a:lnTo>
                  <a:pt x="3105" y="2203"/>
                </a:lnTo>
                <a:lnTo>
                  <a:pt x="3150" y="2241"/>
                </a:lnTo>
                <a:lnTo>
                  <a:pt x="3191" y="2282"/>
                </a:lnTo>
                <a:lnTo>
                  <a:pt x="3229" y="2327"/>
                </a:lnTo>
                <a:lnTo>
                  <a:pt x="3262" y="2374"/>
                </a:lnTo>
                <a:lnTo>
                  <a:pt x="3291" y="2425"/>
                </a:lnTo>
                <a:lnTo>
                  <a:pt x="3315" y="2479"/>
                </a:lnTo>
                <a:lnTo>
                  <a:pt x="3335" y="2535"/>
                </a:lnTo>
                <a:lnTo>
                  <a:pt x="3349" y="2593"/>
                </a:lnTo>
                <a:lnTo>
                  <a:pt x="3357" y="2654"/>
                </a:lnTo>
                <a:lnTo>
                  <a:pt x="3360" y="2717"/>
                </a:lnTo>
                <a:lnTo>
                  <a:pt x="3357" y="2778"/>
                </a:lnTo>
                <a:lnTo>
                  <a:pt x="3349" y="2839"/>
                </a:lnTo>
                <a:lnTo>
                  <a:pt x="3335" y="2897"/>
                </a:lnTo>
                <a:lnTo>
                  <a:pt x="3315" y="2953"/>
                </a:lnTo>
                <a:lnTo>
                  <a:pt x="3291" y="3007"/>
                </a:lnTo>
                <a:lnTo>
                  <a:pt x="3262" y="3058"/>
                </a:lnTo>
                <a:lnTo>
                  <a:pt x="3229" y="3105"/>
                </a:lnTo>
                <a:lnTo>
                  <a:pt x="3191" y="3150"/>
                </a:lnTo>
                <a:lnTo>
                  <a:pt x="3150" y="3191"/>
                </a:lnTo>
                <a:lnTo>
                  <a:pt x="3105" y="3229"/>
                </a:lnTo>
                <a:lnTo>
                  <a:pt x="3058" y="3262"/>
                </a:lnTo>
                <a:lnTo>
                  <a:pt x="3007" y="3291"/>
                </a:lnTo>
                <a:lnTo>
                  <a:pt x="2953" y="3315"/>
                </a:lnTo>
                <a:lnTo>
                  <a:pt x="2897" y="3335"/>
                </a:lnTo>
                <a:lnTo>
                  <a:pt x="2839" y="3349"/>
                </a:lnTo>
                <a:lnTo>
                  <a:pt x="2778" y="3357"/>
                </a:lnTo>
                <a:lnTo>
                  <a:pt x="2717" y="3360"/>
                </a:lnTo>
                <a:lnTo>
                  <a:pt x="2654" y="3357"/>
                </a:lnTo>
                <a:lnTo>
                  <a:pt x="2593" y="3349"/>
                </a:lnTo>
                <a:lnTo>
                  <a:pt x="2535" y="3335"/>
                </a:lnTo>
                <a:lnTo>
                  <a:pt x="2479" y="3315"/>
                </a:lnTo>
                <a:lnTo>
                  <a:pt x="2425" y="3291"/>
                </a:lnTo>
                <a:lnTo>
                  <a:pt x="2374" y="3262"/>
                </a:lnTo>
                <a:lnTo>
                  <a:pt x="2327" y="3229"/>
                </a:lnTo>
                <a:lnTo>
                  <a:pt x="2282" y="3191"/>
                </a:lnTo>
                <a:lnTo>
                  <a:pt x="2241" y="3150"/>
                </a:lnTo>
                <a:lnTo>
                  <a:pt x="2203" y="3105"/>
                </a:lnTo>
                <a:lnTo>
                  <a:pt x="2170" y="3058"/>
                </a:lnTo>
                <a:lnTo>
                  <a:pt x="2141" y="3007"/>
                </a:lnTo>
                <a:lnTo>
                  <a:pt x="2117" y="2953"/>
                </a:lnTo>
                <a:lnTo>
                  <a:pt x="2097" y="2897"/>
                </a:lnTo>
                <a:lnTo>
                  <a:pt x="2083" y="2839"/>
                </a:lnTo>
                <a:lnTo>
                  <a:pt x="2075" y="2778"/>
                </a:lnTo>
                <a:lnTo>
                  <a:pt x="2072" y="2717"/>
                </a:lnTo>
                <a:lnTo>
                  <a:pt x="2074" y="2661"/>
                </a:lnTo>
                <a:lnTo>
                  <a:pt x="2082" y="2606"/>
                </a:lnTo>
                <a:lnTo>
                  <a:pt x="2093" y="2553"/>
                </a:lnTo>
                <a:lnTo>
                  <a:pt x="2110" y="2501"/>
                </a:lnTo>
                <a:lnTo>
                  <a:pt x="1217" y="2001"/>
                </a:lnTo>
                <a:lnTo>
                  <a:pt x="1188" y="2052"/>
                </a:lnTo>
                <a:lnTo>
                  <a:pt x="1155" y="2099"/>
                </a:lnTo>
                <a:lnTo>
                  <a:pt x="1117" y="2143"/>
                </a:lnTo>
                <a:lnTo>
                  <a:pt x="1076" y="2184"/>
                </a:lnTo>
                <a:lnTo>
                  <a:pt x="1031" y="2222"/>
                </a:lnTo>
                <a:lnTo>
                  <a:pt x="984" y="2254"/>
                </a:lnTo>
                <a:lnTo>
                  <a:pt x="933" y="2283"/>
                </a:lnTo>
                <a:lnTo>
                  <a:pt x="880" y="2307"/>
                </a:lnTo>
                <a:lnTo>
                  <a:pt x="824" y="2327"/>
                </a:lnTo>
                <a:lnTo>
                  <a:pt x="766" y="2341"/>
                </a:lnTo>
                <a:lnTo>
                  <a:pt x="706" y="2349"/>
                </a:lnTo>
                <a:lnTo>
                  <a:pt x="645" y="2352"/>
                </a:lnTo>
                <a:lnTo>
                  <a:pt x="582" y="2349"/>
                </a:lnTo>
                <a:lnTo>
                  <a:pt x="521" y="2341"/>
                </a:lnTo>
                <a:lnTo>
                  <a:pt x="463" y="2327"/>
                </a:lnTo>
                <a:lnTo>
                  <a:pt x="407" y="2307"/>
                </a:lnTo>
                <a:lnTo>
                  <a:pt x="353" y="2283"/>
                </a:lnTo>
                <a:lnTo>
                  <a:pt x="302" y="2254"/>
                </a:lnTo>
                <a:lnTo>
                  <a:pt x="255" y="2221"/>
                </a:lnTo>
                <a:lnTo>
                  <a:pt x="210" y="2183"/>
                </a:lnTo>
                <a:lnTo>
                  <a:pt x="169" y="2142"/>
                </a:lnTo>
                <a:lnTo>
                  <a:pt x="131" y="2097"/>
                </a:lnTo>
                <a:lnTo>
                  <a:pt x="98" y="2050"/>
                </a:lnTo>
                <a:lnTo>
                  <a:pt x="69" y="1999"/>
                </a:lnTo>
                <a:lnTo>
                  <a:pt x="45" y="1945"/>
                </a:lnTo>
                <a:lnTo>
                  <a:pt x="25" y="1889"/>
                </a:lnTo>
                <a:lnTo>
                  <a:pt x="11" y="1831"/>
                </a:lnTo>
                <a:lnTo>
                  <a:pt x="3" y="1770"/>
                </a:lnTo>
                <a:lnTo>
                  <a:pt x="0" y="1709"/>
                </a:lnTo>
                <a:lnTo>
                  <a:pt x="3" y="1646"/>
                </a:lnTo>
                <a:lnTo>
                  <a:pt x="11" y="1585"/>
                </a:lnTo>
                <a:lnTo>
                  <a:pt x="25" y="1527"/>
                </a:lnTo>
                <a:lnTo>
                  <a:pt x="45" y="1471"/>
                </a:lnTo>
                <a:lnTo>
                  <a:pt x="69" y="1417"/>
                </a:lnTo>
                <a:lnTo>
                  <a:pt x="98" y="1366"/>
                </a:lnTo>
                <a:lnTo>
                  <a:pt x="131" y="1319"/>
                </a:lnTo>
                <a:lnTo>
                  <a:pt x="169" y="1274"/>
                </a:lnTo>
                <a:lnTo>
                  <a:pt x="210" y="1233"/>
                </a:lnTo>
                <a:lnTo>
                  <a:pt x="255" y="1195"/>
                </a:lnTo>
                <a:lnTo>
                  <a:pt x="302" y="1162"/>
                </a:lnTo>
                <a:lnTo>
                  <a:pt x="353" y="1133"/>
                </a:lnTo>
                <a:lnTo>
                  <a:pt x="407" y="1109"/>
                </a:lnTo>
                <a:lnTo>
                  <a:pt x="463" y="1089"/>
                </a:lnTo>
                <a:lnTo>
                  <a:pt x="521" y="1075"/>
                </a:lnTo>
                <a:lnTo>
                  <a:pt x="582" y="1067"/>
                </a:lnTo>
                <a:lnTo>
                  <a:pt x="645" y="1064"/>
                </a:lnTo>
                <a:lnTo>
                  <a:pt x="705" y="1067"/>
                </a:lnTo>
                <a:lnTo>
                  <a:pt x="764" y="1075"/>
                </a:lnTo>
                <a:lnTo>
                  <a:pt x="822" y="1088"/>
                </a:lnTo>
                <a:lnTo>
                  <a:pt x="877" y="1108"/>
                </a:lnTo>
                <a:lnTo>
                  <a:pt x="930" y="1131"/>
                </a:lnTo>
                <a:lnTo>
                  <a:pt x="979" y="1159"/>
                </a:lnTo>
                <a:lnTo>
                  <a:pt x="1027" y="1190"/>
                </a:lnTo>
                <a:lnTo>
                  <a:pt x="1071" y="1227"/>
                </a:lnTo>
                <a:lnTo>
                  <a:pt x="1112" y="1267"/>
                </a:lnTo>
                <a:lnTo>
                  <a:pt x="1150" y="1309"/>
                </a:lnTo>
                <a:lnTo>
                  <a:pt x="1183" y="1356"/>
                </a:lnTo>
                <a:lnTo>
                  <a:pt x="1213" y="1405"/>
                </a:lnTo>
                <a:lnTo>
                  <a:pt x="2112" y="865"/>
                </a:lnTo>
                <a:lnTo>
                  <a:pt x="2095" y="813"/>
                </a:lnTo>
                <a:lnTo>
                  <a:pt x="2082" y="758"/>
                </a:lnTo>
                <a:lnTo>
                  <a:pt x="2075" y="702"/>
                </a:lnTo>
                <a:lnTo>
                  <a:pt x="2072" y="645"/>
                </a:lnTo>
                <a:lnTo>
                  <a:pt x="2075" y="582"/>
                </a:lnTo>
                <a:lnTo>
                  <a:pt x="2083" y="521"/>
                </a:lnTo>
                <a:lnTo>
                  <a:pt x="2097" y="463"/>
                </a:lnTo>
                <a:lnTo>
                  <a:pt x="2117" y="407"/>
                </a:lnTo>
                <a:lnTo>
                  <a:pt x="2141" y="353"/>
                </a:lnTo>
                <a:lnTo>
                  <a:pt x="2170" y="302"/>
                </a:lnTo>
                <a:lnTo>
                  <a:pt x="2203" y="255"/>
                </a:lnTo>
                <a:lnTo>
                  <a:pt x="2241" y="210"/>
                </a:lnTo>
                <a:lnTo>
                  <a:pt x="2282" y="169"/>
                </a:lnTo>
                <a:lnTo>
                  <a:pt x="2327" y="131"/>
                </a:lnTo>
                <a:lnTo>
                  <a:pt x="2374" y="98"/>
                </a:lnTo>
                <a:lnTo>
                  <a:pt x="2425" y="69"/>
                </a:lnTo>
                <a:lnTo>
                  <a:pt x="2479" y="45"/>
                </a:lnTo>
                <a:lnTo>
                  <a:pt x="2535" y="25"/>
                </a:lnTo>
                <a:lnTo>
                  <a:pt x="2593" y="11"/>
                </a:lnTo>
                <a:lnTo>
                  <a:pt x="2654" y="3"/>
                </a:lnTo>
                <a:lnTo>
                  <a:pt x="2717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" name="Group 155">
            <a:extLst>
              <a:ext uri="{FF2B5EF4-FFF2-40B4-BE49-F238E27FC236}">
                <a16:creationId xmlns:a16="http://schemas.microsoft.com/office/drawing/2014/main" id="{BBB84FE4-C30C-4562-B8D5-F2015F5BE73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127028" y="5048414"/>
            <a:ext cx="329749" cy="329749"/>
            <a:chOff x="3291" y="2116"/>
            <a:chExt cx="480" cy="480"/>
          </a:xfrm>
          <a:solidFill>
            <a:schemeClr val="accent5"/>
          </a:solidFill>
        </p:grpSpPr>
        <p:sp>
          <p:nvSpPr>
            <p:cNvPr id="14" name="Freeform 157">
              <a:extLst>
                <a:ext uri="{FF2B5EF4-FFF2-40B4-BE49-F238E27FC236}">
                  <a16:creationId xmlns:a16="http://schemas.microsoft.com/office/drawing/2014/main" id="{44AC29B7-3242-4352-B6C2-EB49B4421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Freeform 158">
              <a:extLst>
                <a:ext uri="{FF2B5EF4-FFF2-40B4-BE49-F238E27FC236}">
                  <a16:creationId xmlns:a16="http://schemas.microsoft.com/office/drawing/2014/main" id="{213DE5F6-8C36-407B-AEBD-44FE4B4175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Rectángulo 20">
            <a:extLst>
              <a:ext uri="{FF2B5EF4-FFF2-40B4-BE49-F238E27FC236}">
                <a16:creationId xmlns:a16="http://schemas.microsoft.com/office/drawing/2014/main" id="{D7012EC7-0EF8-474E-AF79-32E7BE505C62}"/>
              </a:ext>
            </a:extLst>
          </p:cNvPr>
          <p:cNvSpPr/>
          <p:nvPr/>
        </p:nvSpPr>
        <p:spPr>
          <a:xfrm>
            <a:off x="5456777" y="5047333"/>
            <a:ext cx="23411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+mn-cs"/>
              </a:rPr>
              <a:t>600,0 </a:t>
            </a:r>
            <a:r>
              <a:rPr lang="es-CO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gasto</a:t>
            </a: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s-ES_tradnl" sz="1600" b="0" i="0" u="none" strike="noStrike" kern="1200" cap="none" spc="0" normalizeH="0" baseline="0" noProof="0" dirty="0">
              <a:ln>
                <a:noFill/>
              </a:ln>
              <a:solidFill>
                <a:srgbClr val="253D90"/>
              </a:solidFill>
              <a:effectLst/>
              <a:uLnTx/>
              <a:uFillTx/>
              <a:latin typeface="AmpleSoft-Bold"/>
              <a:ea typeface="+mn-ea"/>
              <a:cs typeface="+mn-cs"/>
            </a:endParaRPr>
          </a:p>
        </p:txBody>
      </p:sp>
      <p:grpSp>
        <p:nvGrpSpPr>
          <p:cNvPr id="24" name="Group 155">
            <a:extLst>
              <a:ext uri="{FF2B5EF4-FFF2-40B4-BE49-F238E27FC236}">
                <a16:creationId xmlns:a16="http://schemas.microsoft.com/office/drawing/2014/main" id="{02019630-AB53-4A5D-900E-DF7C3A5C5A8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127029" y="3178037"/>
            <a:ext cx="329749" cy="329749"/>
            <a:chOff x="3291" y="2116"/>
            <a:chExt cx="480" cy="480"/>
          </a:xfrm>
          <a:solidFill>
            <a:schemeClr val="accent5"/>
          </a:solidFill>
        </p:grpSpPr>
        <p:sp>
          <p:nvSpPr>
            <p:cNvPr id="25" name="Freeform 157">
              <a:extLst>
                <a:ext uri="{FF2B5EF4-FFF2-40B4-BE49-F238E27FC236}">
                  <a16:creationId xmlns:a16="http://schemas.microsoft.com/office/drawing/2014/main" id="{21CC48F6-84EC-4CCD-BBFA-76338EEE7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158">
              <a:extLst>
                <a:ext uri="{FF2B5EF4-FFF2-40B4-BE49-F238E27FC236}">
                  <a16:creationId xmlns:a16="http://schemas.microsoft.com/office/drawing/2014/main" id="{9A619B6F-6491-4E6D-941B-C861588445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8" name="Rectángulo 27">
            <a:extLst>
              <a:ext uri="{FF2B5EF4-FFF2-40B4-BE49-F238E27FC236}">
                <a16:creationId xmlns:a16="http://schemas.microsoft.com/office/drawing/2014/main" id="{7F79764F-BDB8-4480-ABC1-CEC5F0406A19}"/>
              </a:ext>
            </a:extLst>
          </p:cNvPr>
          <p:cNvSpPr/>
          <p:nvPr/>
        </p:nvSpPr>
        <p:spPr>
          <a:xfrm>
            <a:off x="5456778" y="3195736"/>
            <a:ext cx="21950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+mn-cs"/>
              </a:rPr>
              <a:t>$524,0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kumimoji="0" lang="es-ES_tradnl" sz="1600" b="0" i="0" u="none" strike="noStrike" kern="1200" cap="none" spc="0" normalizeH="0" baseline="0" noProof="0" dirty="0">
              <a:ln>
                <a:noFill/>
              </a:ln>
              <a:solidFill>
                <a:srgbClr val="253D90"/>
              </a:solidFill>
              <a:effectLst/>
              <a:uLnTx/>
              <a:uFillTx/>
              <a:latin typeface="AmpleSoft-Bold"/>
              <a:ea typeface="+mn-ea"/>
              <a:cs typeface="+mn-cs"/>
            </a:endParaRPr>
          </a:p>
        </p:txBody>
      </p: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A6A2D488-E1BF-47F7-9C0D-837B3B32855D}"/>
              </a:ext>
            </a:extLst>
          </p:cNvPr>
          <p:cNvCxnSpPr>
            <a:cxnSpLocks/>
          </p:cNvCxnSpPr>
          <p:nvPr/>
        </p:nvCxnSpPr>
        <p:spPr>
          <a:xfrm>
            <a:off x="5127029" y="3676851"/>
            <a:ext cx="6634149" cy="0"/>
          </a:xfrm>
          <a:prstGeom prst="line">
            <a:avLst/>
          </a:prstGeom>
          <a:ln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object 4">
            <a:extLst>
              <a:ext uri="{FF2B5EF4-FFF2-40B4-BE49-F238E27FC236}">
                <a16:creationId xmlns:a16="http://schemas.microsoft.com/office/drawing/2014/main" id="{A0F3B1A3-1262-4D5E-A0B9-74B57B407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7032" y="5457191"/>
            <a:ext cx="38067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8127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2400" b="0" i="0" u="none" strike="noStrike" kern="1200" cap="none" spc="0" normalizeH="0" baseline="0" noProof="0" dirty="0">
                <a:ln>
                  <a:noFill/>
                </a:ln>
                <a:solidFill>
                  <a:srgbClr val="FF0353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Promoción y Publicidad de programas de la entidad</a:t>
            </a:r>
          </a:p>
        </p:txBody>
      </p:sp>
      <p:sp>
        <p:nvSpPr>
          <p:cNvPr id="31" name="Text Box 2">
            <a:extLst>
              <a:ext uri="{FF2B5EF4-FFF2-40B4-BE49-F238E27FC236}">
                <a16:creationId xmlns:a16="http://schemas.microsoft.com/office/drawing/2014/main" id="{379208BD-26C0-4CE0-BB29-6989185B2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7624" y="5611462"/>
            <a:ext cx="345219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823" marR="0" lvl="1" indent="0" algn="just" defTabSz="8127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buFontTx/>
              <a:buNone/>
              <a:tabLst/>
              <a:defRPr/>
            </a:pP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Difusión</a:t>
            </a:r>
            <a:r>
              <a:rPr kumimoji="0" lang="es-ES_tradnl" sz="1600" b="0" i="0" u="none" strike="noStrike" kern="1200" cap="none" spc="0" normalizeH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y convocatoria de los diversos programas de CCC</a:t>
            </a:r>
            <a:endParaRPr kumimoji="0" lang="es-ES_tradnl" sz="16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2E85B1E-5E29-43BC-B57B-6DA35680A9B1}"/>
              </a:ext>
            </a:extLst>
          </p:cNvPr>
          <p:cNvSpPr/>
          <p:nvPr/>
        </p:nvSpPr>
        <p:spPr>
          <a:xfrm>
            <a:off x="5214879" y="1626684"/>
            <a:ext cx="34239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algn="just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defRPr/>
            </a:pPr>
            <a:r>
              <a:rPr lang="es-ES_tradnl" sz="1600" dirty="0">
                <a:solidFill>
                  <a:srgbClr val="595959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Impactamos la percepción de los grupos de interés a través de una vocería alineada con nuestra narrativa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B1F4F599-E953-4D8F-B392-36C9AC0A4F29}"/>
              </a:ext>
            </a:extLst>
          </p:cNvPr>
          <p:cNvSpPr/>
          <p:nvPr/>
        </p:nvSpPr>
        <p:spPr>
          <a:xfrm>
            <a:off x="5055937" y="3781938"/>
            <a:ext cx="32272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algn="just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defRPr/>
            </a:pPr>
            <a:r>
              <a:rPr lang="es-ES_tradnl" sz="1600" dirty="0">
                <a:solidFill>
                  <a:srgbClr val="595959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Fortalecemos los atributos de la marca corporativa a través de la generación de contenidos que acerquen el conocimiento de la CCC a los empresarios</a:t>
            </a:r>
          </a:p>
        </p:txBody>
      </p: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A257E1C3-EB42-4117-BACD-033238169802}"/>
              </a:ext>
            </a:extLst>
          </p:cNvPr>
          <p:cNvCxnSpPr>
            <a:cxnSpLocks/>
          </p:cNvCxnSpPr>
          <p:nvPr/>
        </p:nvCxnSpPr>
        <p:spPr>
          <a:xfrm>
            <a:off x="5127029" y="5499825"/>
            <a:ext cx="6634149" cy="0"/>
          </a:xfrm>
          <a:prstGeom prst="line">
            <a:avLst/>
          </a:prstGeom>
          <a:ln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7" name="Group 155">
            <a:extLst>
              <a:ext uri="{FF2B5EF4-FFF2-40B4-BE49-F238E27FC236}">
                <a16:creationId xmlns:a16="http://schemas.microsoft.com/office/drawing/2014/main" id="{7A31C05B-7862-4633-A2A9-F61F548D6A6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161220" y="6274763"/>
            <a:ext cx="329749" cy="329749"/>
            <a:chOff x="3291" y="2116"/>
            <a:chExt cx="480" cy="480"/>
          </a:xfrm>
          <a:solidFill>
            <a:schemeClr val="accent5"/>
          </a:solidFill>
        </p:grpSpPr>
        <p:sp>
          <p:nvSpPr>
            <p:cNvPr id="38" name="Freeform 157">
              <a:extLst>
                <a:ext uri="{FF2B5EF4-FFF2-40B4-BE49-F238E27FC236}">
                  <a16:creationId xmlns:a16="http://schemas.microsoft.com/office/drawing/2014/main" id="{E3CD1712-953F-42A0-B8E2-91653B9085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Freeform 158">
              <a:extLst>
                <a:ext uri="{FF2B5EF4-FFF2-40B4-BE49-F238E27FC236}">
                  <a16:creationId xmlns:a16="http://schemas.microsoft.com/office/drawing/2014/main" id="{8ADAF7CD-61CB-4F1F-93BC-FE67D9C8C4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0" name="Rectángulo 39">
            <a:extLst>
              <a:ext uri="{FF2B5EF4-FFF2-40B4-BE49-F238E27FC236}">
                <a16:creationId xmlns:a16="http://schemas.microsoft.com/office/drawing/2014/main" id="{40CAC411-195A-4B80-8CA3-643C7CFD0B24}"/>
              </a:ext>
            </a:extLst>
          </p:cNvPr>
          <p:cNvSpPr/>
          <p:nvPr/>
        </p:nvSpPr>
        <p:spPr>
          <a:xfrm>
            <a:off x="5456777" y="6244870"/>
            <a:ext cx="23411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+mn-cs"/>
              </a:rPr>
              <a:t>95,9 </a:t>
            </a:r>
            <a:r>
              <a:rPr lang="es-CO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gasto</a:t>
            </a: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s-ES_tradnl" sz="1600" b="0" i="0" u="none" strike="noStrike" kern="1200" cap="none" spc="0" normalizeH="0" baseline="0" noProof="0" dirty="0">
              <a:ln>
                <a:noFill/>
              </a:ln>
              <a:solidFill>
                <a:srgbClr val="253D90"/>
              </a:solidFill>
              <a:effectLst/>
              <a:uLnTx/>
              <a:uFillTx/>
              <a:latin typeface="AmpleSoft-Bold"/>
              <a:ea typeface="+mn-ea"/>
              <a:cs typeface="+mn-cs"/>
            </a:endParaRPr>
          </a:p>
        </p:txBody>
      </p:sp>
      <p:pic>
        <p:nvPicPr>
          <p:cNvPr id="42" name="Imagen 41">
            <a:extLst>
              <a:ext uri="{FF2B5EF4-FFF2-40B4-BE49-F238E27FC236}">
                <a16:creationId xmlns:a16="http://schemas.microsoft.com/office/drawing/2014/main" id="{BFA7A72F-0209-43E3-BBCC-A34998C0FD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8" t="8309" r="6949" b="22054"/>
          <a:stretch/>
        </p:blipFill>
        <p:spPr>
          <a:xfrm>
            <a:off x="420018" y="5529561"/>
            <a:ext cx="859509" cy="70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7781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19" grpId="0"/>
      <p:bldP spid="17" grpId="0" autoUpdateAnimBg="0"/>
      <p:bldP spid="18" grpId="0"/>
      <p:bldP spid="20" grpId="0" autoUpdateAnimBg="0"/>
      <p:bldP spid="22" grpId="0" autoUpdateAnimBg="0"/>
      <p:bldP spid="23" grpId="0" animBg="1"/>
      <p:bldP spid="30" grpId="0"/>
      <p:bldP spid="31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>
            <a:extLst>
              <a:ext uri="{FF2B5EF4-FFF2-40B4-BE49-F238E27FC236}">
                <a16:creationId xmlns:a16="http://schemas.microsoft.com/office/drawing/2014/main" id="{1FCE7519-9A78-C24A-95FE-3F1964D72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743" y="418362"/>
            <a:ext cx="10427677" cy="116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ＭＳ Ｐゴシック" charset="0"/>
                <a:cs typeface="+mn-cs"/>
              </a:rPr>
              <a:t>Producimos comunicación inspiradora y potente que visibilice el aporte de las empresas y de la CCC al desarrollo regional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srgbClr val="253D90"/>
              </a:solidFill>
              <a:effectLst/>
              <a:uLnTx/>
              <a:uFillTx/>
              <a:latin typeface="AmpleSoft-Bold"/>
              <a:ea typeface="ＭＳ Ｐゴシック" charset="0"/>
              <a:cs typeface="+mn-cs"/>
            </a:endParaRPr>
          </a:p>
        </p:txBody>
      </p:sp>
      <p:sp>
        <p:nvSpPr>
          <p:cNvPr id="15" name="Arc 34">
            <a:extLst>
              <a:ext uri="{FF2B5EF4-FFF2-40B4-BE49-F238E27FC236}">
                <a16:creationId xmlns:a16="http://schemas.microsoft.com/office/drawing/2014/main" id="{E162F3AA-ADF4-4BD0-8A1A-08A8EEA9EFB5}"/>
              </a:ext>
            </a:extLst>
          </p:cNvPr>
          <p:cNvSpPr/>
          <p:nvPr/>
        </p:nvSpPr>
        <p:spPr>
          <a:xfrm rot="18819844">
            <a:off x="-114840" y="115318"/>
            <a:ext cx="1449312" cy="1475265"/>
          </a:xfrm>
          <a:prstGeom prst="arc">
            <a:avLst>
              <a:gd name="adj1" fmla="val 16196098"/>
              <a:gd name="adj2" fmla="val 15344087"/>
            </a:avLst>
          </a:prstGeom>
          <a:noFill/>
          <a:ln w="373063" cap="rnd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1388DFC0-E327-4B6F-824A-EDEB165BF1F5}"/>
              </a:ext>
            </a:extLst>
          </p:cNvPr>
          <p:cNvSpPr/>
          <p:nvPr/>
        </p:nvSpPr>
        <p:spPr>
          <a:xfrm>
            <a:off x="-57401" y="170533"/>
            <a:ext cx="1334433" cy="1335712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C3554177-BAA0-480A-8B13-E377B5A84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89" y="418362"/>
            <a:ext cx="940744" cy="93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66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pleSoft-Bold" panose="02000000000000000000" pitchFamily="50" charset="0"/>
                <a:ea typeface="+mn-ea"/>
                <a:cs typeface="AmpleSoft Bold"/>
              </a:rPr>
              <a:t>6</a:t>
            </a:r>
            <a:endParaRPr kumimoji="0" lang="da-DK" sz="66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mpleSoft Bold"/>
              <a:ea typeface="+mn-ea"/>
              <a:cs typeface="AmpleSoft Bold"/>
            </a:endParaRPr>
          </a:p>
        </p:txBody>
      </p:sp>
      <p:sp>
        <p:nvSpPr>
          <p:cNvPr id="19" name="object 4">
            <a:extLst>
              <a:ext uri="{FF2B5EF4-FFF2-40B4-BE49-F238E27FC236}">
                <a16:creationId xmlns:a16="http://schemas.microsoft.com/office/drawing/2014/main" id="{35FADD35-E10C-4716-B7A1-3DE2A1AF4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5888" y="1793964"/>
            <a:ext cx="43657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8127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2800" b="0" i="0" u="none" strike="noStrike" kern="1200" cap="none" spc="0" normalizeH="0" baseline="0" noProof="0" dirty="0">
                <a:ln>
                  <a:noFill/>
                </a:ln>
                <a:solidFill>
                  <a:srgbClr val="FF0353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Mentalidad y Cultura</a:t>
            </a:r>
          </a:p>
        </p:txBody>
      </p:sp>
      <p:sp>
        <p:nvSpPr>
          <p:cNvPr id="29" name="Text Box 2">
            <a:extLst>
              <a:ext uri="{FF2B5EF4-FFF2-40B4-BE49-F238E27FC236}">
                <a16:creationId xmlns:a16="http://schemas.microsoft.com/office/drawing/2014/main" id="{63E98F8B-7AC9-464B-88CF-65A179D96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00" y="2422333"/>
            <a:ext cx="5002092" cy="1436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Espacio emblemático de mentalidad y cultura buscando inspirar y generar conexiones de valor entre los participantes.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endParaRPr lang="es-CO" altLang="es-CO" sz="1800" b="1" dirty="0">
              <a:solidFill>
                <a:srgbClr val="595959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133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1100</a:t>
            </a:r>
            <a:r>
              <a:rPr lang="es-CO" altLang="es-CO" sz="1800" b="1" dirty="0">
                <a:solidFill>
                  <a:srgbClr val="59595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	</a:t>
            </a:r>
            <a:r>
              <a:rPr lang="es-CO" altLang="es-CO" sz="1600" dirty="0">
                <a:solidFill>
                  <a:srgbClr val="253D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Asistentes al espacio durante el 2020</a:t>
            </a:r>
          </a:p>
        </p:txBody>
      </p:sp>
      <p:sp>
        <p:nvSpPr>
          <p:cNvPr id="30" name="object 4">
            <a:extLst>
              <a:ext uri="{FF2B5EF4-FFF2-40B4-BE49-F238E27FC236}">
                <a16:creationId xmlns:a16="http://schemas.microsoft.com/office/drawing/2014/main" id="{D98A7944-B643-4DAD-8384-84C92D1EC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1249" y="2373751"/>
            <a:ext cx="1894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400">
                <a:solidFill>
                  <a:schemeClr val="accent1"/>
                </a:solidFill>
                <a:latin typeface="AmpleSoft-Bold"/>
                <a:cs typeface="Calibri" panose="020F0502020204030204" pitchFamily="34" charset="0"/>
              </a:rPr>
              <a:t>Cali </a:t>
            </a:r>
            <a:r>
              <a:rPr lang="es-CO" altLang="es-CO" sz="2400" err="1">
                <a:solidFill>
                  <a:schemeClr val="accent1"/>
                </a:solidFill>
                <a:latin typeface="AmpleSoft-Bold"/>
                <a:cs typeface="Calibri" panose="020F0502020204030204" pitchFamily="34" charset="0"/>
              </a:rPr>
              <a:t>Meet</a:t>
            </a:r>
            <a:r>
              <a:rPr lang="es-CO" altLang="es-CO" sz="2400">
                <a:solidFill>
                  <a:schemeClr val="accent1"/>
                </a:solidFill>
                <a:latin typeface="AmpleSoft-Bold"/>
                <a:cs typeface="Calibri" panose="020F0502020204030204" pitchFamily="34" charset="0"/>
              </a:rPr>
              <a:t> Up</a:t>
            </a:r>
          </a:p>
        </p:txBody>
      </p:sp>
      <p:sp>
        <p:nvSpPr>
          <p:cNvPr id="31" name="Text Box 2">
            <a:extLst>
              <a:ext uri="{FF2B5EF4-FFF2-40B4-BE49-F238E27FC236}">
                <a16:creationId xmlns:a16="http://schemas.microsoft.com/office/drawing/2014/main" id="{F880CFA5-932B-4109-A76A-4E058CC66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5606" y="4237471"/>
            <a:ext cx="4623123" cy="196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Crear comunidades que multipliquen el mensaje sobre la actividad emprendedora como generadora del progreso de la región.</a:t>
            </a:r>
            <a:endParaRPr lang="es-CO" altLang="es-CO" sz="16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endParaRPr lang="es-CO" altLang="es-CO" sz="1800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133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120 </a:t>
            </a:r>
            <a:r>
              <a:rPr lang="es-CO" altLang="es-CO" sz="1800" b="1" dirty="0">
                <a:solidFill>
                  <a:srgbClr val="59595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</a:t>
            </a:r>
            <a:r>
              <a:rPr lang="es-CO" altLang="es-CO" sz="1600" dirty="0">
                <a:solidFill>
                  <a:srgbClr val="253D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Portavoces (Empresarios, </a:t>
            </a:r>
            <a:r>
              <a:rPr lang="es-CO" altLang="es-CO" sz="1600" dirty="0" err="1">
                <a:solidFill>
                  <a:srgbClr val="253D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influencers</a:t>
            </a:r>
            <a:r>
              <a:rPr lang="es-CO" altLang="es-CO" sz="1600" dirty="0">
                <a:solidFill>
                  <a:srgbClr val="253D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	periodistas y docentes)</a:t>
            </a:r>
          </a:p>
          <a:p>
            <a:pPr marL="2117" lvl="1" indent="0" defTabSz="609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endParaRPr kumimoji="1" lang="es-ES_tradnl" sz="1867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object 4">
            <a:extLst>
              <a:ext uri="{FF2B5EF4-FFF2-40B4-BE49-F238E27FC236}">
                <a16:creationId xmlns:a16="http://schemas.microsoft.com/office/drawing/2014/main" id="{26D32ADF-32CF-4B55-9109-A79433AC7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5888" y="4237471"/>
            <a:ext cx="26897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400" dirty="0">
                <a:solidFill>
                  <a:schemeClr val="accent1"/>
                </a:solidFill>
                <a:latin typeface="AmpleSoft-Bold"/>
                <a:cs typeface="Calibri" panose="020F0502020204030204" pitchFamily="34" charset="0"/>
              </a:rPr>
              <a:t>Red de portavoces</a:t>
            </a:r>
          </a:p>
        </p:txBody>
      </p: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35DA045C-4795-4235-A695-D61164E716A9}"/>
              </a:ext>
            </a:extLst>
          </p:cNvPr>
          <p:cNvCxnSpPr>
            <a:cxnSpLocks/>
          </p:cNvCxnSpPr>
          <p:nvPr/>
        </p:nvCxnSpPr>
        <p:spPr>
          <a:xfrm flipV="1">
            <a:off x="4665606" y="4048015"/>
            <a:ext cx="4836203" cy="2"/>
          </a:xfrm>
          <a:prstGeom prst="line">
            <a:avLst/>
          </a:prstGeom>
          <a:ln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Group 155">
            <a:extLst>
              <a:ext uri="{FF2B5EF4-FFF2-40B4-BE49-F238E27FC236}">
                <a16:creationId xmlns:a16="http://schemas.microsoft.com/office/drawing/2014/main" id="{A3DC2374-09DD-4BCA-B9EC-A2332023DC0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701345" y="2706091"/>
            <a:ext cx="281095" cy="281095"/>
            <a:chOff x="3291" y="2116"/>
            <a:chExt cx="480" cy="480"/>
          </a:xfrm>
          <a:solidFill>
            <a:schemeClr val="accent5"/>
          </a:solidFill>
        </p:grpSpPr>
        <p:sp>
          <p:nvSpPr>
            <p:cNvPr id="35" name="Freeform 157">
              <a:extLst>
                <a:ext uri="{FF2B5EF4-FFF2-40B4-BE49-F238E27FC236}">
                  <a16:creationId xmlns:a16="http://schemas.microsoft.com/office/drawing/2014/main" id="{559BB842-26D9-45A7-9987-E5CEEA53FE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Freeform 158">
              <a:extLst>
                <a:ext uri="{FF2B5EF4-FFF2-40B4-BE49-F238E27FC236}">
                  <a16:creationId xmlns:a16="http://schemas.microsoft.com/office/drawing/2014/main" id="{B38EB181-1418-4F74-8953-F884FF7FC8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7" name="Rectángulo 36">
            <a:extLst>
              <a:ext uri="{FF2B5EF4-FFF2-40B4-BE49-F238E27FC236}">
                <a16:creationId xmlns:a16="http://schemas.microsoft.com/office/drawing/2014/main" id="{F53CD92E-8415-447F-A964-B0F11F8E98FF}"/>
              </a:ext>
            </a:extLst>
          </p:cNvPr>
          <p:cNvSpPr/>
          <p:nvPr/>
        </p:nvSpPr>
        <p:spPr>
          <a:xfrm>
            <a:off x="9966966" y="2683579"/>
            <a:ext cx="22250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 80,0 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grpSp>
        <p:nvGrpSpPr>
          <p:cNvPr id="46" name="Group 155">
            <a:extLst>
              <a:ext uri="{FF2B5EF4-FFF2-40B4-BE49-F238E27FC236}">
                <a16:creationId xmlns:a16="http://schemas.microsoft.com/office/drawing/2014/main" id="{43CB4C02-D769-4A33-8532-42732E5F2E7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659010" y="4588018"/>
            <a:ext cx="281095" cy="281095"/>
            <a:chOff x="3291" y="2116"/>
            <a:chExt cx="480" cy="480"/>
          </a:xfrm>
          <a:solidFill>
            <a:schemeClr val="accent5"/>
          </a:solidFill>
        </p:grpSpPr>
        <p:sp>
          <p:nvSpPr>
            <p:cNvPr id="47" name="Freeform 157">
              <a:extLst>
                <a:ext uri="{FF2B5EF4-FFF2-40B4-BE49-F238E27FC236}">
                  <a16:creationId xmlns:a16="http://schemas.microsoft.com/office/drawing/2014/main" id="{DFBC25FE-B030-49A0-A5FC-C913C7AB30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Freeform 158">
              <a:extLst>
                <a:ext uri="{FF2B5EF4-FFF2-40B4-BE49-F238E27FC236}">
                  <a16:creationId xmlns:a16="http://schemas.microsoft.com/office/drawing/2014/main" id="{26F31E16-8353-4771-8FDF-484E1576A9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9" name="Rectángulo 48">
            <a:extLst>
              <a:ext uri="{FF2B5EF4-FFF2-40B4-BE49-F238E27FC236}">
                <a16:creationId xmlns:a16="http://schemas.microsoft.com/office/drawing/2014/main" id="{4F2F57D6-0387-4DDC-8FED-168218161774}"/>
              </a:ext>
            </a:extLst>
          </p:cNvPr>
          <p:cNvSpPr/>
          <p:nvPr/>
        </p:nvSpPr>
        <p:spPr>
          <a:xfrm>
            <a:off x="9924630" y="4565506"/>
            <a:ext cx="21467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$60,0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 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</p:spTree>
    <p:extLst>
      <p:ext uri="{BB962C8B-B14F-4D97-AF65-F5344CB8AC3E}">
        <p14:creationId xmlns:p14="http://schemas.microsoft.com/office/powerpoint/2010/main" val="8557604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19" grpId="0"/>
      <p:bldP spid="29" grpId="0" autoUpdateAnimBg="0"/>
      <p:bldP spid="30" grpId="0"/>
      <p:bldP spid="31" grpId="0" autoUpdateAnimBg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1ACFD8D3-2256-42B4-AB86-BF128DAE2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7435" y="1858642"/>
            <a:ext cx="1036915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4800" b="1" dirty="0">
                <a:solidFill>
                  <a:schemeClr val="accent4"/>
                </a:solidFill>
                <a:latin typeface="AmpleSoft Regular"/>
                <a:ea typeface="Verdana" panose="020B0604030504040204" pitchFamily="34" charset="0"/>
                <a:cs typeface="AmpleSoft Regular"/>
              </a:rPr>
              <a:t>¿Qué queremos?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40FECE-4807-4D7B-8C14-CF847ED0AE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5727" y="2882490"/>
            <a:ext cx="834628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3200" dirty="0">
                <a:solidFill>
                  <a:schemeClr val="accent1"/>
                </a:solidFill>
                <a:latin typeface="AmpleSoft Regular"/>
                <a:cs typeface="AmpleSoft Regular"/>
              </a:rPr>
              <a:t>Que en 2023 la Cámara de Comercio de Cali sea </a:t>
            </a:r>
            <a:r>
              <a:rPr lang="es-CO" sz="3200" b="1" dirty="0">
                <a:solidFill>
                  <a:srgbClr val="FF207B"/>
                </a:solidFill>
                <a:latin typeface="AmpleSoft Regular"/>
                <a:cs typeface="AmpleSoft Regular"/>
              </a:rPr>
              <a:t>la parada obligada</a:t>
            </a:r>
            <a:r>
              <a:rPr lang="es-CO" sz="3200" dirty="0">
                <a:solidFill>
                  <a:schemeClr val="accent1"/>
                </a:solidFill>
                <a:latin typeface="AmpleSoft Regular"/>
                <a:cs typeface="AmpleSoft Regular"/>
              </a:rPr>
              <a:t> para todas las empresas de la Ciudad-Región que quieran crecer.</a:t>
            </a:r>
          </a:p>
        </p:txBody>
      </p:sp>
    </p:spTree>
    <p:extLst>
      <p:ext uri="{BB962C8B-B14F-4D97-AF65-F5344CB8AC3E}">
        <p14:creationId xmlns:p14="http://schemas.microsoft.com/office/powerpoint/2010/main" val="3271932980"/>
      </p:ext>
    </p:extLst>
  </p:cSld>
  <p:clrMapOvr>
    <a:masterClrMapping/>
  </p:clrMapOvr>
  <p:transition spd="slow"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>
            <a:extLst>
              <a:ext uri="{FF2B5EF4-FFF2-40B4-BE49-F238E27FC236}">
                <a16:creationId xmlns:a16="http://schemas.microsoft.com/office/drawing/2014/main" id="{1FCE7519-9A78-C24A-95FE-3F1964D72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743" y="418362"/>
            <a:ext cx="10427677" cy="116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ＭＳ Ｐゴシック" charset="0"/>
                <a:cs typeface="+mn-cs"/>
              </a:rPr>
              <a:t>Producimos comunicación inspiradora y potente que visibilice el aporte de las empresas y de la CCC al desarrollo regional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srgbClr val="253D90"/>
              </a:solidFill>
              <a:effectLst/>
              <a:uLnTx/>
              <a:uFillTx/>
              <a:latin typeface="AmpleSoft-Bold"/>
              <a:ea typeface="ＭＳ Ｐゴシック" charset="0"/>
              <a:cs typeface="+mn-cs"/>
            </a:endParaRPr>
          </a:p>
        </p:txBody>
      </p:sp>
      <p:sp>
        <p:nvSpPr>
          <p:cNvPr id="15" name="Arc 34">
            <a:extLst>
              <a:ext uri="{FF2B5EF4-FFF2-40B4-BE49-F238E27FC236}">
                <a16:creationId xmlns:a16="http://schemas.microsoft.com/office/drawing/2014/main" id="{E162F3AA-ADF4-4BD0-8A1A-08A8EEA9EFB5}"/>
              </a:ext>
            </a:extLst>
          </p:cNvPr>
          <p:cNvSpPr/>
          <p:nvPr/>
        </p:nvSpPr>
        <p:spPr>
          <a:xfrm rot="18819844">
            <a:off x="-114840" y="115318"/>
            <a:ext cx="1449312" cy="1475265"/>
          </a:xfrm>
          <a:prstGeom prst="arc">
            <a:avLst>
              <a:gd name="adj1" fmla="val 16196098"/>
              <a:gd name="adj2" fmla="val 15344087"/>
            </a:avLst>
          </a:prstGeom>
          <a:noFill/>
          <a:ln w="373063" cap="rnd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1388DFC0-E327-4B6F-824A-EDEB165BF1F5}"/>
              </a:ext>
            </a:extLst>
          </p:cNvPr>
          <p:cNvSpPr/>
          <p:nvPr/>
        </p:nvSpPr>
        <p:spPr>
          <a:xfrm>
            <a:off x="-57401" y="170533"/>
            <a:ext cx="1334433" cy="1335712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C3554177-BAA0-480A-8B13-E377B5A84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7616"/>
            <a:ext cx="940744" cy="93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66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pleSoft-Bold" panose="02000000000000000000" pitchFamily="50" charset="0"/>
                <a:ea typeface="+mn-ea"/>
                <a:cs typeface="AmpleSoft Bold"/>
              </a:rPr>
              <a:t>6</a:t>
            </a:r>
            <a:endParaRPr kumimoji="0" lang="da-DK" sz="66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mpleSoft Bold"/>
              <a:ea typeface="+mn-ea"/>
              <a:cs typeface="AmpleSoft Bold"/>
            </a:endParaRPr>
          </a:p>
        </p:txBody>
      </p:sp>
      <p:sp>
        <p:nvSpPr>
          <p:cNvPr id="58" name="object 4">
            <a:extLst>
              <a:ext uri="{FF2B5EF4-FFF2-40B4-BE49-F238E27FC236}">
                <a16:creationId xmlns:a16="http://schemas.microsoft.com/office/drawing/2014/main" id="{CF532AD6-59D0-4517-8E22-E10466366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9187" y="1623448"/>
            <a:ext cx="43657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8127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O" altLang="es-CO" sz="3200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Plataforma </a:t>
            </a:r>
            <a:r>
              <a:rPr lang="es-CO" altLang="es-CO" sz="3200" dirty="0" err="1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Cluster</a:t>
            </a:r>
            <a:endParaRPr kumimoji="0" lang="es-CO" altLang="es-CO" sz="3200" b="0" i="0" u="none" strike="noStrike" kern="1200" cap="none" spc="0" normalizeH="0" baseline="0" noProof="0" dirty="0">
              <a:ln>
                <a:noFill/>
              </a:ln>
              <a:solidFill>
                <a:srgbClr val="FF0353"/>
              </a:solidFill>
              <a:effectLst/>
              <a:uLnTx/>
              <a:uFillTx/>
              <a:latin typeface="AmpleSoft-Bold"/>
              <a:cs typeface="Calibri" panose="020F0502020204030204" pitchFamily="34" charset="0"/>
            </a:endParaRPr>
          </a:p>
        </p:txBody>
      </p:sp>
      <p:sp>
        <p:nvSpPr>
          <p:cNvPr id="59" name="object 4">
            <a:extLst>
              <a:ext uri="{FF2B5EF4-FFF2-40B4-BE49-F238E27FC236}">
                <a16:creationId xmlns:a16="http://schemas.microsoft.com/office/drawing/2014/main" id="{3F5DC4A0-6D5F-4333-9CC7-CA5ECDE8E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8614" y="2269074"/>
            <a:ext cx="2411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400" dirty="0" err="1">
                <a:solidFill>
                  <a:schemeClr val="accent1"/>
                </a:solidFill>
                <a:latin typeface="AmpleSoft-Bold"/>
                <a:cs typeface="Calibri" panose="020F0502020204030204" pitchFamily="34" charset="0"/>
              </a:rPr>
              <a:t>iNNcluster</a:t>
            </a:r>
            <a:r>
              <a:rPr lang="es-CO" altLang="es-CO" sz="2400" dirty="0">
                <a:solidFill>
                  <a:schemeClr val="accent1"/>
                </a:solidFill>
                <a:latin typeface="AmpleSoft-Bold"/>
                <a:cs typeface="Calibri" panose="020F0502020204030204" pitchFamily="34" charset="0"/>
              </a:rPr>
              <a:t> 2020</a:t>
            </a:r>
          </a:p>
        </p:txBody>
      </p:sp>
      <p:sp>
        <p:nvSpPr>
          <p:cNvPr id="61" name="Rectángulo 60">
            <a:extLst>
              <a:ext uri="{FF2B5EF4-FFF2-40B4-BE49-F238E27FC236}">
                <a16:creationId xmlns:a16="http://schemas.microsoft.com/office/drawing/2014/main" id="{D379DF1B-F440-42AC-9E24-E7E4D19AD8AA}"/>
              </a:ext>
            </a:extLst>
          </p:cNvPr>
          <p:cNvSpPr/>
          <p:nvPr/>
        </p:nvSpPr>
        <p:spPr>
          <a:xfrm>
            <a:off x="4650169" y="2285771"/>
            <a:ext cx="38380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17" lvl="1" indent="0" algn="ctr" defTabSz="609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ES_tradnl" b="1" i="1" dirty="0">
                <a:solidFill>
                  <a:schemeClr val="accent1"/>
                </a:solidFill>
                <a:latin typeface="Calibri bold italic" panose="020F07020304040A0204" pitchFamily="34" charset="0"/>
              </a:rPr>
              <a:t>Ser la sede del Congreso Nacional de Iniciativa Cluster</a:t>
            </a:r>
          </a:p>
        </p:txBody>
      </p:sp>
      <p:grpSp>
        <p:nvGrpSpPr>
          <p:cNvPr id="62" name="Group 155">
            <a:extLst>
              <a:ext uri="{FF2B5EF4-FFF2-40B4-BE49-F238E27FC236}">
                <a16:creationId xmlns:a16="http://schemas.microsoft.com/office/drawing/2014/main" id="{F1C9B76B-90FD-478C-8B87-07296C9AD5A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231500" y="5259002"/>
            <a:ext cx="281095" cy="281095"/>
            <a:chOff x="3291" y="2116"/>
            <a:chExt cx="480" cy="480"/>
          </a:xfrm>
          <a:solidFill>
            <a:schemeClr val="accent5"/>
          </a:solidFill>
        </p:grpSpPr>
        <p:sp>
          <p:nvSpPr>
            <p:cNvPr id="63" name="Freeform 157">
              <a:extLst>
                <a:ext uri="{FF2B5EF4-FFF2-40B4-BE49-F238E27FC236}">
                  <a16:creationId xmlns:a16="http://schemas.microsoft.com/office/drawing/2014/main" id="{D6C04398-B768-49D0-A696-06E7C35EF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Freeform 158">
              <a:extLst>
                <a:ext uri="{FF2B5EF4-FFF2-40B4-BE49-F238E27FC236}">
                  <a16:creationId xmlns:a16="http://schemas.microsoft.com/office/drawing/2014/main" id="{8C2EC9E2-246D-42DC-9AC2-E2B2C926A1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5" name="Rectángulo 64">
            <a:extLst>
              <a:ext uri="{FF2B5EF4-FFF2-40B4-BE49-F238E27FC236}">
                <a16:creationId xmlns:a16="http://schemas.microsoft.com/office/drawing/2014/main" id="{25BD0F2B-B2EF-4621-BA2B-EEF07CA8DEC2}"/>
              </a:ext>
            </a:extLst>
          </p:cNvPr>
          <p:cNvSpPr/>
          <p:nvPr/>
        </p:nvSpPr>
        <p:spPr>
          <a:xfrm>
            <a:off x="5477425" y="5210087"/>
            <a:ext cx="24914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$111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,0 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FA9080E7-F80C-48A9-9B13-3E2C3FA0CCC0}"/>
              </a:ext>
            </a:extLst>
          </p:cNvPr>
          <p:cNvSpPr/>
          <p:nvPr/>
        </p:nvSpPr>
        <p:spPr>
          <a:xfrm>
            <a:off x="5496361" y="5568827"/>
            <a:ext cx="24914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$7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0,0 MM de ingreso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grpSp>
        <p:nvGrpSpPr>
          <p:cNvPr id="67" name="Group 22">
            <a:extLst>
              <a:ext uri="{FF2B5EF4-FFF2-40B4-BE49-F238E27FC236}">
                <a16:creationId xmlns:a16="http://schemas.microsoft.com/office/drawing/2014/main" id="{0200457B-054F-46B0-9D37-57EA16EC36B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231500" y="5663442"/>
            <a:ext cx="294290" cy="201098"/>
            <a:chOff x="2699" y="1093"/>
            <a:chExt cx="480" cy="328"/>
          </a:xfrm>
          <a:solidFill>
            <a:schemeClr val="accent5"/>
          </a:solidFill>
        </p:grpSpPr>
        <p:sp>
          <p:nvSpPr>
            <p:cNvPr id="68" name="Freeform 24">
              <a:extLst>
                <a:ext uri="{FF2B5EF4-FFF2-40B4-BE49-F238E27FC236}">
                  <a16:creationId xmlns:a16="http://schemas.microsoft.com/office/drawing/2014/main" id="{32D0559C-6971-40C7-A5E3-EAFDEABCB9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1" y="1161"/>
              <a:ext cx="152" cy="152"/>
            </a:xfrm>
            <a:custGeom>
              <a:avLst/>
              <a:gdLst>
                <a:gd name="T0" fmla="*/ 495 w 1064"/>
                <a:gd name="T1" fmla="*/ 283 h 1064"/>
                <a:gd name="T2" fmla="*/ 426 w 1064"/>
                <a:gd name="T3" fmla="*/ 303 h 1064"/>
                <a:gd name="T4" fmla="*/ 367 w 1064"/>
                <a:gd name="T5" fmla="*/ 342 h 1064"/>
                <a:gd name="T6" fmla="*/ 321 w 1064"/>
                <a:gd name="T7" fmla="*/ 395 h 1064"/>
                <a:gd name="T8" fmla="*/ 290 w 1064"/>
                <a:gd name="T9" fmla="*/ 459 h 1064"/>
                <a:gd name="T10" fmla="*/ 280 w 1064"/>
                <a:gd name="T11" fmla="*/ 533 h 1064"/>
                <a:gd name="T12" fmla="*/ 290 w 1064"/>
                <a:gd name="T13" fmla="*/ 605 h 1064"/>
                <a:gd name="T14" fmla="*/ 321 w 1064"/>
                <a:gd name="T15" fmla="*/ 669 h 1064"/>
                <a:gd name="T16" fmla="*/ 367 w 1064"/>
                <a:gd name="T17" fmla="*/ 722 h 1064"/>
                <a:gd name="T18" fmla="*/ 426 w 1064"/>
                <a:gd name="T19" fmla="*/ 761 h 1064"/>
                <a:gd name="T20" fmla="*/ 495 w 1064"/>
                <a:gd name="T21" fmla="*/ 781 h 1064"/>
                <a:gd name="T22" fmla="*/ 569 w 1064"/>
                <a:gd name="T23" fmla="*/ 781 h 1064"/>
                <a:gd name="T24" fmla="*/ 638 w 1064"/>
                <a:gd name="T25" fmla="*/ 761 h 1064"/>
                <a:gd name="T26" fmla="*/ 697 w 1064"/>
                <a:gd name="T27" fmla="*/ 722 h 1064"/>
                <a:gd name="T28" fmla="*/ 743 w 1064"/>
                <a:gd name="T29" fmla="*/ 669 h 1064"/>
                <a:gd name="T30" fmla="*/ 774 w 1064"/>
                <a:gd name="T31" fmla="*/ 605 h 1064"/>
                <a:gd name="T32" fmla="*/ 784 w 1064"/>
                <a:gd name="T33" fmla="*/ 533 h 1064"/>
                <a:gd name="T34" fmla="*/ 774 w 1064"/>
                <a:gd name="T35" fmla="*/ 459 h 1064"/>
                <a:gd name="T36" fmla="*/ 743 w 1064"/>
                <a:gd name="T37" fmla="*/ 395 h 1064"/>
                <a:gd name="T38" fmla="*/ 697 w 1064"/>
                <a:gd name="T39" fmla="*/ 342 h 1064"/>
                <a:gd name="T40" fmla="*/ 638 w 1064"/>
                <a:gd name="T41" fmla="*/ 303 h 1064"/>
                <a:gd name="T42" fmla="*/ 569 w 1064"/>
                <a:gd name="T43" fmla="*/ 283 h 1064"/>
                <a:gd name="T44" fmla="*/ 533 w 1064"/>
                <a:gd name="T45" fmla="*/ 0 h 1064"/>
                <a:gd name="T46" fmla="*/ 646 w 1064"/>
                <a:gd name="T47" fmla="*/ 12 h 1064"/>
                <a:gd name="T48" fmla="*/ 751 w 1064"/>
                <a:gd name="T49" fmla="*/ 48 h 1064"/>
                <a:gd name="T50" fmla="*/ 846 w 1064"/>
                <a:gd name="T51" fmla="*/ 103 h 1064"/>
                <a:gd name="T52" fmla="*/ 927 w 1064"/>
                <a:gd name="T53" fmla="*/ 176 h 1064"/>
                <a:gd name="T54" fmla="*/ 992 w 1064"/>
                <a:gd name="T55" fmla="*/ 264 h 1064"/>
                <a:gd name="T56" fmla="*/ 1037 w 1064"/>
                <a:gd name="T57" fmla="*/ 365 h 1064"/>
                <a:gd name="T58" fmla="*/ 1061 w 1064"/>
                <a:gd name="T59" fmla="*/ 474 h 1064"/>
                <a:gd name="T60" fmla="*/ 1061 w 1064"/>
                <a:gd name="T61" fmla="*/ 590 h 1064"/>
                <a:gd name="T62" fmla="*/ 1037 w 1064"/>
                <a:gd name="T63" fmla="*/ 699 h 1064"/>
                <a:gd name="T64" fmla="*/ 992 w 1064"/>
                <a:gd name="T65" fmla="*/ 800 h 1064"/>
                <a:gd name="T66" fmla="*/ 927 w 1064"/>
                <a:gd name="T67" fmla="*/ 888 h 1064"/>
                <a:gd name="T68" fmla="*/ 846 w 1064"/>
                <a:gd name="T69" fmla="*/ 961 h 1064"/>
                <a:gd name="T70" fmla="*/ 751 w 1064"/>
                <a:gd name="T71" fmla="*/ 1016 h 1064"/>
                <a:gd name="T72" fmla="*/ 646 w 1064"/>
                <a:gd name="T73" fmla="*/ 1052 h 1064"/>
                <a:gd name="T74" fmla="*/ 533 w 1064"/>
                <a:gd name="T75" fmla="*/ 1064 h 1064"/>
                <a:gd name="T76" fmla="*/ 418 w 1064"/>
                <a:gd name="T77" fmla="*/ 1052 h 1064"/>
                <a:gd name="T78" fmla="*/ 313 w 1064"/>
                <a:gd name="T79" fmla="*/ 1016 h 1064"/>
                <a:gd name="T80" fmla="*/ 218 w 1064"/>
                <a:gd name="T81" fmla="*/ 961 h 1064"/>
                <a:gd name="T82" fmla="*/ 137 w 1064"/>
                <a:gd name="T83" fmla="*/ 888 h 1064"/>
                <a:gd name="T84" fmla="*/ 72 w 1064"/>
                <a:gd name="T85" fmla="*/ 800 h 1064"/>
                <a:gd name="T86" fmla="*/ 27 w 1064"/>
                <a:gd name="T87" fmla="*/ 699 h 1064"/>
                <a:gd name="T88" fmla="*/ 3 w 1064"/>
                <a:gd name="T89" fmla="*/ 590 h 1064"/>
                <a:gd name="T90" fmla="*/ 3 w 1064"/>
                <a:gd name="T91" fmla="*/ 474 h 1064"/>
                <a:gd name="T92" fmla="*/ 27 w 1064"/>
                <a:gd name="T93" fmla="*/ 365 h 1064"/>
                <a:gd name="T94" fmla="*/ 72 w 1064"/>
                <a:gd name="T95" fmla="*/ 264 h 1064"/>
                <a:gd name="T96" fmla="*/ 137 w 1064"/>
                <a:gd name="T97" fmla="*/ 176 h 1064"/>
                <a:gd name="T98" fmla="*/ 218 w 1064"/>
                <a:gd name="T99" fmla="*/ 103 h 1064"/>
                <a:gd name="T100" fmla="*/ 313 w 1064"/>
                <a:gd name="T101" fmla="*/ 48 h 1064"/>
                <a:gd name="T102" fmla="*/ 418 w 1064"/>
                <a:gd name="T103" fmla="*/ 12 h 1064"/>
                <a:gd name="T104" fmla="*/ 533 w 1064"/>
                <a:gd name="T105" fmla="*/ 0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64" h="1064">
                  <a:moveTo>
                    <a:pt x="533" y="280"/>
                  </a:moveTo>
                  <a:lnTo>
                    <a:pt x="495" y="283"/>
                  </a:lnTo>
                  <a:lnTo>
                    <a:pt x="459" y="290"/>
                  </a:lnTo>
                  <a:lnTo>
                    <a:pt x="426" y="303"/>
                  </a:lnTo>
                  <a:lnTo>
                    <a:pt x="395" y="321"/>
                  </a:lnTo>
                  <a:lnTo>
                    <a:pt x="367" y="342"/>
                  </a:lnTo>
                  <a:lnTo>
                    <a:pt x="342" y="367"/>
                  </a:lnTo>
                  <a:lnTo>
                    <a:pt x="321" y="395"/>
                  </a:lnTo>
                  <a:lnTo>
                    <a:pt x="303" y="426"/>
                  </a:lnTo>
                  <a:lnTo>
                    <a:pt x="290" y="459"/>
                  </a:lnTo>
                  <a:lnTo>
                    <a:pt x="283" y="495"/>
                  </a:lnTo>
                  <a:lnTo>
                    <a:pt x="280" y="533"/>
                  </a:lnTo>
                  <a:lnTo>
                    <a:pt x="283" y="569"/>
                  </a:lnTo>
                  <a:lnTo>
                    <a:pt x="290" y="605"/>
                  </a:lnTo>
                  <a:lnTo>
                    <a:pt x="303" y="638"/>
                  </a:lnTo>
                  <a:lnTo>
                    <a:pt x="321" y="669"/>
                  </a:lnTo>
                  <a:lnTo>
                    <a:pt x="342" y="697"/>
                  </a:lnTo>
                  <a:lnTo>
                    <a:pt x="367" y="722"/>
                  </a:lnTo>
                  <a:lnTo>
                    <a:pt x="395" y="743"/>
                  </a:lnTo>
                  <a:lnTo>
                    <a:pt x="426" y="761"/>
                  </a:lnTo>
                  <a:lnTo>
                    <a:pt x="459" y="774"/>
                  </a:lnTo>
                  <a:lnTo>
                    <a:pt x="495" y="781"/>
                  </a:lnTo>
                  <a:lnTo>
                    <a:pt x="533" y="784"/>
                  </a:lnTo>
                  <a:lnTo>
                    <a:pt x="569" y="781"/>
                  </a:lnTo>
                  <a:lnTo>
                    <a:pt x="605" y="774"/>
                  </a:lnTo>
                  <a:lnTo>
                    <a:pt x="638" y="761"/>
                  </a:lnTo>
                  <a:lnTo>
                    <a:pt x="669" y="743"/>
                  </a:lnTo>
                  <a:lnTo>
                    <a:pt x="697" y="722"/>
                  </a:lnTo>
                  <a:lnTo>
                    <a:pt x="722" y="697"/>
                  </a:lnTo>
                  <a:lnTo>
                    <a:pt x="743" y="669"/>
                  </a:lnTo>
                  <a:lnTo>
                    <a:pt x="761" y="638"/>
                  </a:lnTo>
                  <a:lnTo>
                    <a:pt x="774" y="605"/>
                  </a:lnTo>
                  <a:lnTo>
                    <a:pt x="781" y="569"/>
                  </a:lnTo>
                  <a:lnTo>
                    <a:pt x="784" y="533"/>
                  </a:lnTo>
                  <a:lnTo>
                    <a:pt x="781" y="495"/>
                  </a:lnTo>
                  <a:lnTo>
                    <a:pt x="774" y="459"/>
                  </a:lnTo>
                  <a:lnTo>
                    <a:pt x="761" y="426"/>
                  </a:lnTo>
                  <a:lnTo>
                    <a:pt x="743" y="395"/>
                  </a:lnTo>
                  <a:lnTo>
                    <a:pt x="722" y="367"/>
                  </a:lnTo>
                  <a:lnTo>
                    <a:pt x="697" y="342"/>
                  </a:lnTo>
                  <a:lnTo>
                    <a:pt x="669" y="321"/>
                  </a:lnTo>
                  <a:lnTo>
                    <a:pt x="638" y="303"/>
                  </a:lnTo>
                  <a:lnTo>
                    <a:pt x="605" y="290"/>
                  </a:lnTo>
                  <a:lnTo>
                    <a:pt x="569" y="283"/>
                  </a:lnTo>
                  <a:lnTo>
                    <a:pt x="533" y="280"/>
                  </a:lnTo>
                  <a:close/>
                  <a:moveTo>
                    <a:pt x="533" y="0"/>
                  </a:moveTo>
                  <a:lnTo>
                    <a:pt x="590" y="3"/>
                  </a:lnTo>
                  <a:lnTo>
                    <a:pt x="646" y="12"/>
                  </a:lnTo>
                  <a:lnTo>
                    <a:pt x="699" y="27"/>
                  </a:lnTo>
                  <a:lnTo>
                    <a:pt x="751" y="48"/>
                  </a:lnTo>
                  <a:lnTo>
                    <a:pt x="800" y="72"/>
                  </a:lnTo>
                  <a:lnTo>
                    <a:pt x="846" y="103"/>
                  </a:lnTo>
                  <a:lnTo>
                    <a:pt x="888" y="137"/>
                  </a:lnTo>
                  <a:lnTo>
                    <a:pt x="927" y="176"/>
                  </a:lnTo>
                  <a:lnTo>
                    <a:pt x="961" y="218"/>
                  </a:lnTo>
                  <a:lnTo>
                    <a:pt x="992" y="264"/>
                  </a:lnTo>
                  <a:lnTo>
                    <a:pt x="1016" y="313"/>
                  </a:lnTo>
                  <a:lnTo>
                    <a:pt x="1037" y="365"/>
                  </a:lnTo>
                  <a:lnTo>
                    <a:pt x="1052" y="418"/>
                  </a:lnTo>
                  <a:lnTo>
                    <a:pt x="1061" y="474"/>
                  </a:lnTo>
                  <a:lnTo>
                    <a:pt x="1064" y="533"/>
                  </a:lnTo>
                  <a:lnTo>
                    <a:pt x="1061" y="590"/>
                  </a:lnTo>
                  <a:lnTo>
                    <a:pt x="1052" y="646"/>
                  </a:lnTo>
                  <a:lnTo>
                    <a:pt x="1037" y="699"/>
                  </a:lnTo>
                  <a:lnTo>
                    <a:pt x="1016" y="751"/>
                  </a:lnTo>
                  <a:lnTo>
                    <a:pt x="992" y="800"/>
                  </a:lnTo>
                  <a:lnTo>
                    <a:pt x="961" y="846"/>
                  </a:lnTo>
                  <a:lnTo>
                    <a:pt x="927" y="888"/>
                  </a:lnTo>
                  <a:lnTo>
                    <a:pt x="888" y="927"/>
                  </a:lnTo>
                  <a:lnTo>
                    <a:pt x="846" y="961"/>
                  </a:lnTo>
                  <a:lnTo>
                    <a:pt x="800" y="992"/>
                  </a:lnTo>
                  <a:lnTo>
                    <a:pt x="751" y="1016"/>
                  </a:lnTo>
                  <a:lnTo>
                    <a:pt x="699" y="1037"/>
                  </a:lnTo>
                  <a:lnTo>
                    <a:pt x="646" y="1052"/>
                  </a:lnTo>
                  <a:lnTo>
                    <a:pt x="590" y="1061"/>
                  </a:lnTo>
                  <a:lnTo>
                    <a:pt x="533" y="1064"/>
                  </a:lnTo>
                  <a:lnTo>
                    <a:pt x="474" y="1061"/>
                  </a:lnTo>
                  <a:lnTo>
                    <a:pt x="418" y="1052"/>
                  </a:lnTo>
                  <a:lnTo>
                    <a:pt x="365" y="1037"/>
                  </a:lnTo>
                  <a:lnTo>
                    <a:pt x="313" y="1016"/>
                  </a:lnTo>
                  <a:lnTo>
                    <a:pt x="264" y="992"/>
                  </a:lnTo>
                  <a:lnTo>
                    <a:pt x="218" y="961"/>
                  </a:lnTo>
                  <a:lnTo>
                    <a:pt x="176" y="927"/>
                  </a:lnTo>
                  <a:lnTo>
                    <a:pt x="137" y="888"/>
                  </a:lnTo>
                  <a:lnTo>
                    <a:pt x="103" y="846"/>
                  </a:lnTo>
                  <a:lnTo>
                    <a:pt x="72" y="800"/>
                  </a:lnTo>
                  <a:lnTo>
                    <a:pt x="48" y="751"/>
                  </a:lnTo>
                  <a:lnTo>
                    <a:pt x="27" y="699"/>
                  </a:lnTo>
                  <a:lnTo>
                    <a:pt x="12" y="646"/>
                  </a:lnTo>
                  <a:lnTo>
                    <a:pt x="3" y="590"/>
                  </a:lnTo>
                  <a:lnTo>
                    <a:pt x="0" y="533"/>
                  </a:lnTo>
                  <a:lnTo>
                    <a:pt x="3" y="474"/>
                  </a:lnTo>
                  <a:lnTo>
                    <a:pt x="12" y="418"/>
                  </a:lnTo>
                  <a:lnTo>
                    <a:pt x="27" y="365"/>
                  </a:lnTo>
                  <a:lnTo>
                    <a:pt x="48" y="313"/>
                  </a:lnTo>
                  <a:lnTo>
                    <a:pt x="72" y="264"/>
                  </a:lnTo>
                  <a:lnTo>
                    <a:pt x="103" y="218"/>
                  </a:lnTo>
                  <a:lnTo>
                    <a:pt x="137" y="176"/>
                  </a:lnTo>
                  <a:lnTo>
                    <a:pt x="176" y="137"/>
                  </a:lnTo>
                  <a:lnTo>
                    <a:pt x="218" y="103"/>
                  </a:lnTo>
                  <a:lnTo>
                    <a:pt x="264" y="72"/>
                  </a:lnTo>
                  <a:lnTo>
                    <a:pt x="313" y="48"/>
                  </a:lnTo>
                  <a:lnTo>
                    <a:pt x="365" y="27"/>
                  </a:lnTo>
                  <a:lnTo>
                    <a:pt x="418" y="12"/>
                  </a:lnTo>
                  <a:lnTo>
                    <a:pt x="474" y="3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9" name="Freeform 25">
              <a:extLst>
                <a:ext uri="{FF2B5EF4-FFF2-40B4-BE49-F238E27FC236}">
                  <a16:creationId xmlns:a16="http://schemas.microsoft.com/office/drawing/2014/main" id="{502B9CA9-8427-4ABF-B7A6-FF0FFF6B9F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" y="1213"/>
              <a:ext cx="56" cy="56"/>
            </a:xfrm>
            <a:custGeom>
              <a:avLst/>
              <a:gdLst>
                <a:gd name="T0" fmla="*/ 197 w 392"/>
                <a:gd name="T1" fmla="*/ 0 h 392"/>
                <a:gd name="T2" fmla="*/ 231 w 392"/>
                <a:gd name="T3" fmla="*/ 3 h 392"/>
                <a:gd name="T4" fmla="*/ 265 w 392"/>
                <a:gd name="T5" fmla="*/ 12 h 392"/>
                <a:gd name="T6" fmla="*/ 295 w 392"/>
                <a:gd name="T7" fmla="*/ 26 h 392"/>
                <a:gd name="T8" fmla="*/ 323 w 392"/>
                <a:gd name="T9" fmla="*/ 45 h 392"/>
                <a:gd name="T10" fmla="*/ 346 w 392"/>
                <a:gd name="T11" fmla="*/ 69 h 392"/>
                <a:gd name="T12" fmla="*/ 366 w 392"/>
                <a:gd name="T13" fmla="*/ 96 h 392"/>
                <a:gd name="T14" fmla="*/ 380 w 392"/>
                <a:gd name="T15" fmla="*/ 127 h 392"/>
                <a:gd name="T16" fmla="*/ 389 w 392"/>
                <a:gd name="T17" fmla="*/ 159 h 392"/>
                <a:gd name="T18" fmla="*/ 392 w 392"/>
                <a:gd name="T19" fmla="*/ 195 h 392"/>
                <a:gd name="T20" fmla="*/ 389 w 392"/>
                <a:gd name="T21" fmla="*/ 231 h 392"/>
                <a:gd name="T22" fmla="*/ 380 w 392"/>
                <a:gd name="T23" fmla="*/ 263 h 392"/>
                <a:gd name="T24" fmla="*/ 366 w 392"/>
                <a:gd name="T25" fmla="*/ 294 h 392"/>
                <a:gd name="T26" fmla="*/ 346 w 392"/>
                <a:gd name="T27" fmla="*/ 321 h 392"/>
                <a:gd name="T28" fmla="*/ 323 w 392"/>
                <a:gd name="T29" fmla="*/ 345 h 392"/>
                <a:gd name="T30" fmla="*/ 295 w 392"/>
                <a:gd name="T31" fmla="*/ 364 h 392"/>
                <a:gd name="T32" fmla="*/ 265 w 392"/>
                <a:gd name="T33" fmla="*/ 378 h 392"/>
                <a:gd name="T34" fmla="*/ 231 w 392"/>
                <a:gd name="T35" fmla="*/ 387 h 392"/>
                <a:gd name="T36" fmla="*/ 197 w 392"/>
                <a:gd name="T37" fmla="*/ 392 h 392"/>
                <a:gd name="T38" fmla="*/ 161 w 392"/>
                <a:gd name="T39" fmla="*/ 387 h 392"/>
                <a:gd name="T40" fmla="*/ 127 w 392"/>
                <a:gd name="T41" fmla="*/ 378 h 392"/>
                <a:gd name="T42" fmla="*/ 97 w 392"/>
                <a:gd name="T43" fmla="*/ 364 h 392"/>
                <a:gd name="T44" fmla="*/ 69 w 392"/>
                <a:gd name="T45" fmla="*/ 345 h 392"/>
                <a:gd name="T46" fmla="*/ 46 w 392"/>
                <a:gd name="T47" fmla="*/ 321 h 392"/>
                <a:gd name="T48" fmla="*/ 26 w 392"/>
                <a:gd name="T49" fmla="*/ 294 h 392"/>
                <a:gd name="T50" fmla="*/ 12 w 392"/>
                <a:gd name="T51" fmla="*/ 263 h 392"/>
                <a:gd name="T52" fmla="*/ 3 w 392"/>
                <a:gd name="T53" fmla="*/ 231 h 392"/>
                <a:gd name="T54" fmla="*/ 0 w 392"/>
                <a:gd name="T55" fmla="*/ 195 h 392"/>
                <a:gd name="T56" fmla="*/ 3 w 392"/>
                <a:gd name="T57" fmla="*/ 159 h 392"/>
                <a:gd name="T58" fmla="*/ 12 w 392"/>
                <a:gd name="T59" fmla="*/ 127 h 392"/>
                <a:gd name="T60" fmla="*/ 26 w 392"/>
                <a:gd name="T61" fmla="*/ 96 h 392"/>
                <a:gd name="T62" fmla="*/ 46 w 392"/>
                <a:gd name="T63" fmla="*/ 69 h 392"/>
                <a:gd name="T64" fmla="*/ 69 w 392"/>
                <a:gd name="T65" fmla="*/ 45 h 392"/>
                <a:gd name="T66" fmla="*/ 97 w 392"/>
                <a:gd name="T67" fmla="*/ 26 h 392"/>
                <a:gd name="T68" fmla="*/ 127 w 392"/>
                <a:gd name="T69" fmla="*/ 12 h 392"/>
                <a:gd name="T70" fmla="*/ 161 w 392"/>
                <a:gd name="T71" fmla="*/ 3 h 392"/>
                <a:gd name="T72" fmla="*/ 197 w 392"/>
                <a:gd name="T73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2" h="392">
                  <a:moveTo>
                    <a:pt x="197" y="0"/>
                  </a:moveTo>
                  <a:lnTo>
                    <a:pt x="231" y="3"/>
                  </a:lnTo>
                  <a:lnTo>
                    <a:pt x="265" y="12"/>
                  </a:lnTo>
                  <a:lnTo>
                    <a:pt x="295" y="26"/>
                  </a:lnTo>
                  <a:lnTo>
                    <a:pt x="323" y="45"/>
                  </a:lnTo>
                  <a:lnTo>
                    <a:pt x="346" y="69"/>
                  </a:lnTo>
                  <a:lnTo>
                    <a:pt x="366" y="96"/>
                  </a:lnTo>
                  <a:lnTo>
                    <a:pt x="380" y="127"/>
                  </a:lnTo>
                  <a:lnTo>
                    <a:pt x="389" y="159"/>
                  </a:lnTo>
                  <a:lnTo>
                    <a:pt x="392" y="195"/>
                  </a:lnTo>
                  <a:lnTo>
                    <a:pt x="389" y="231"/>
                  </a:lnTo>
                  <a:lnTo>
                    <a:pt x="380" y="263"/>
                  </a:lnTo>
                  <a:lnTo>
                    <a:pt x="366" y="294"/>
                  </a:lnTo>
                  <a:lnTo>
                    <a:pt x="346" y="321"/>
                  </a:lnTo>
                  <a:lnTo>
                    <a:pt x="323" y="345"/>
                  </a:lnTo>
                  <a:lnTo>
                    <a:pt x="295" y="364"/>
                  </a:lnTo>
                  <a:lnTo>
                    <a:pt x="265" y="378"/>
                  </a:lnTo>
                  <a:lnTo>
                    <a:pt x="231" y="387"/>
                  </a:lnTo>
                  <a:lnTo>
                    <a:pt x="197" y="392"/>
                  </a:lnTo>
                  <a:lnTo>
                    <a:pt x="161" y="387"/>
                  </a:lnTo>
                  <a:lnTo>
                    <a:pt x="127" y="378"/>
                  </a:lnTo>
                  <a:lnTo>
                    <a:pt x="97" y="364"/>
                  </a:lnTo>
                  <a:lnTo>
                    <a:pt x="69" y="345"/>
                  </a:lnTo>
                  <a:lnTo>
                    <a:pt x="46" y="321"/>
                  </a:lnTo>
                  <a:lnTo>
                    <a:pt x="26" y="294"/>
                  </a:lnTo>
                  <a:lnTo>
                    <a:pt x="12" y="263"/>
                  </a:lnTo>
                  <a:lnTo>
                    <a:pt x="3" y="231"/>
                  </a:lnTo>
                  <a:lnTo>
                    <a:pt x="0" y="195"/>
                  </a:lnTo>
                  <a:lnTo>
                    <a:pt x="3" y="159"/>
                  </a:lnTo>
                  <a:lnTo>
                    <a:pt x="12" y="127"/>
                  </a:lnTo>
                  <a:lnTo>
                    <a:pt x="26" y="96"/>
                  </a:lnTo>
                  <a:lnTo>
                    <a:pt x="46" y="69"/>
                  </a:lnTo>
                  <a:lnTo>
                    <a:pt x="69" y="45"/>
                  </a:lnTo>
                  <a:lnTo>
                    <a:pt x="97" y="26"/>
                  </a:lnTo>
                  <a:lnTo>
                    <a:pt x="127" y="12"/>
                  </a:lnTo>
                  <a:lnTo>
                    <a:pt x="161" y="3"/>
                  </a:lnTo>
                  <a:lnTo>
                    <a:pt x="1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0" name="Freeform 26">
              <a:extLst>
                <a:ext uri="{FF2B5EF4-FFF2-40B4-BE49-F238E27FC236}">
                  <a16:creationId xmlns:a16="http://schemas.microsoft.com/office/drawing/2014/main" id="{419D9030-B2B4-4101-9EE1-08843F656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9" y="1093"/>
              <a:ext cx="432" cy="288"/>
            </a:xfrm>
            <a:custGeom>
              <a:avLst/>
              <a:gdLst>
                <a:gd name="T0" fmla="*/ 2856 w 3024"/>
                <a:gd name="T1" fmla="*/ 0 h 2018"/>
                <a:gd name="T2" fmla="*/ 2915 w 3024"/>
                <a:gd name="T3" fmla="*/ 12 h 2018"/>
                <a:gd name="T4" fmla="*/ 2964 w 3024"/>
                <a:gd name="T5" fmla="*/ 40 h 2018"/>
                <a:gd name="T6" fmla="*/ 3001 w 3024"/>
                <a:gd name="T7" fmla="*/ 84 h 2018"/>
                <a:gd name="T8" fmla="*/ 3021 w 3024"/>
                <a:gd name="T9" fmla="*/ 139 h 2018"/>
                <a:gd name="T10" fmla="*/ 3024 w 3024"/>
                <a:gd name="T11" fmla="*/ 869 h 2018"/>
                <a:gd name="T12" fmla="*/ 3013 w 3024"/>
                <a:gd name="T13" fmla="*/ 912 h 2018"/>
                <a:gd name="T14" fmla="*/ 2982 w 3024"/>
                <a:gd name="T15" fmla="*/ 941 h 2018"/>
                <a:gd name="T16" fmla="*/ 2941 w 3024"/>
                <a:gd name="T17" fmla="*/ 954 h 2018"/>
                <a:gd name="T18" fmla="*/ 2806 w 3024"/>
                <a:gd name="T19" fmla="*/ 950 h 2018"/>
                <a:gd name="T20" fmla="*/ 2768 w 3024"/>
                <a:gd name="T21" fmla="*/ 928 h 2018"/>
                <a:gd name="T22" fmla="*/ 2747 w 3024"/>
                <a:gd name="T23" fmla="*/ 891 h 2018"/>
                <a:gd name="T24" fmla="*/ 2744 w 3024"/>
                <a:gd name="T25" fmla="*/ 562 h 2018"/>
                <a:gd name="T26" fmla="*/ 2664 w 3024"/>
                <a:gd name="T27" fmla="*/ 549 h 2018"/>
                <a:gd name="T28" fmla="*/ 2591 w 3024"/>
                <a:gd name="T29" fmla="*/ 516 h 2018"/>
                <a:gd name="T30" fmla="*/ 2532 w 3024"/>
                <a:gd name="T31" fmla="*/ 465 h 2018"/>
                <a:gd name="T32" fmla="*/ 2490 w 3024"/>
                <a:gd name="T33" fmla="*/ 399 h 2018"/>
                <a:gd name="T34" fmla="*/ 2467 w 3024"/>
                <a:gd name="T35" fmla="*/ 322 h 2018"/>
                <a:gd name="T36" fmla="*/ 560 w 3024"/>
                <a:gd name="T37" fmla="*/ 280 h 2018"/>
                <a:gd name="T38" fmla="*/ 548 w 3024"/>
                <a:gd name="T39" fmla="*/ 362 h 2018"/>
                <a:gd name="T40" fmla="*/ 515 w 3024"/>
                <a:gd name="T41" fmla="*/ 433 h 2018"/>
                <a:gd name="T42" fmla="*/ 463 w 3024"/>
                <a:gd name="T43" fmla="*/ 492 h 2018"/>
                <a:gd name="T44" fmla="*/ 398 w 3024"/>
                <a:gd name="T45" fmla="*/ 535 h 2018"/>
                <a:gd name="T46" fmla="*/ 322 w 3024"/>
                <a:gd name="T47" fmla="*/ 558 h 2018"/>
                <a:gd name="T48" fmla="*/ 280 w 3024"/>
                <a:gd name="T49" fmla="*/ 1458 h 2018"/>
                <a:gd name="T50" fmla="*/ 360 w 3024"/>
                <a:gd name="T51" fmla="*/ 1469 h 2018"/>
                <a:gd name="T52" fmla="*/ 433 w 3024"/>
                <a:gd name="T53" fmla="*/ 1502 h 2018"/>
                <a:gd name="T54" fmla="*/ 492 w 3024"/>
                <a:gd name="T55" fmla="*/ 1553 h 2018"/>
                <a:gd name="T56" fmla="*/ 534 w 3024"/>
                <a:gd name="T57" fmla="*/ 1619 h 2018"/>
                <a:gd name="T58" fmla="*/ 557 w 3024"/>
                <a:gd name="T59" fmla="*/ 1696 h 2018"/>
                <a:gd name="T60" fmla="*/ 2101 w 3024"/>
                <a:gd name="T61" fmla="*/ 1738 h 2018"/>
                <a:gd name="T62" fmla="*/ 2142 w 3024"/>
                <a:gd name="T63" fmla="*/ 1749 h 2018"/>
                <a:gd name="T64" fmla="*/ 2173 w 3024"/>
                <a:gd name="T65" fmla="*/ 1778 h 2018"/>
                <a:gd name="T66" fmla="*/ 2184 w 3024"/>
                <a:gd name="T67" fmla="*/ 1821 h 2018"/>
                <a:gd name="T68" fmla="*/ 2181 w 3024"/>
                <a:gd name="T69" fmla="*/ 1955 h 2018"/>
                <a:gd name="T70" fmla="*/ 2160 w 3024"/>
                <a:gd name="T71" fmla="*/ 1992 h 2018"/>
                <a:gd name="T72" fmla="*/ 2122 w 3024"/>
                <a:gd name="T73" fmla="*/ 2014 h 2018"/>
                <a:gd name="T74" fmla="*/ 168 w 3024"/>
                <a:gd name="T75" fmla="*/ 2018 h 2018"/>
                <a:gd name="T76" fmla="*/ 109 w 3024"/>
                <a:gd name="T77" fmla="*/ 2006 h 2018"/>
                <a:gd name="T78" fmla="*/ 60 w 3024"/>
                <a:gd name="T79" fmla="*/ 1978 h 2018"/>
                <a:gd name="T80" fmla="*/ 23 w 3024"/>
                <a:gd name="T81" fmla="*/ 1934 h 2018"/>
                <a:gd name="T82" fmla="*/ 3 w 3024"/>
                <a:gd name="T83" fmla="*/ 1879 h 2018"/>
                <a:gd name="T84" fmla="*/ 0 w 3024"/>
                <a:gd name="T85" fmla="*/ 170 h 2018"/>
                <a:gd name="T86" fmla="*/ 10 w 3024"/>
                <a:gd name="T87" fmla="*/ 110 h 2018"/>
                <a:gd name="T88" fmla="*/ 40 w 3024"/>
                <a:gd name="T89" fmla="*/ 61 h 2018"/>
                <a:gd name="T90" fmla="*/ 83 w 3024"/>
                <a:gd name="T91" fmla="*/ 24 h 2018"/>
                <a:gd name="T92" fmla="*/ 137 w 3024"/>
                <a:gd name="T93" fmla="*/ 4 h 2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024" h="2018">
                  <a:moveTo>
                    <a:pt x="168" y="0"/>
                  </a:moveTo>
                  <a:lnTo>
                    <a:pt x="2856" y="0"/>
                  </a:lnTo>
                  <a:lnTo>
                    <a:pt x="2887" y="4"/>
                  </a:lnTo>
                  <a:lnTo>
                    <a:pt x="2915" y="12"/>
                  </a:lnTo>
                  <a:lnTo>
                    <a:pt x="2941" y="24"/>
                  </a:lnTo>
                  <a:lnTo>
                    <a:pt x="2964" y="40"/>
                  </a:lnTo>
                  <a:lnTo>
                    <a:pt x="2984" y="61"/>
                  </a:lnTo>
                  <a:lnTo>
                    <a:pt x="3001" y="84"/>
                  </a:lnTo>
                  <a:lnTo>
                    <a:pt x="3014" y="110"/>
                  </a:lnTo>
                  <a:lnTo>
                    <a:pt x="3021" y="139"/>
                  </a:lnTo>
                  <a:lnTo>
                    <a:pt x="3024" y="170"/>
                  </a:lnTo>
                  <a:lnTo>
                    <a:pt x="3024" y="869"/>
                  </a:lnTo>
                  <a:lnTo>
                    <a:pt x="3021" y="891"/>
                  </a:lnTo>
                  <a:lnTo>
                    <a:pt x="3013" y="912"/>
                  </a:lnTo>
                  <a:lnTo>
                    <a:pt x="3000" y="928"/>
                  </a:lnTo>
                  <a:lnTo>
                    <a:pt x="2982" y="941"/>
                  </a:lnTo>
                  <a:lnTo>
                    <a:pt x="2962" y="950"/>
                  </a:lnTo>
                  <a:lnTo>
                    <a:pt x="2941" y="954"/>
                  </a:lnTo>
                  <a:lnTo>
                    <a:pt x="2829" y="954"/>
                  </a:lnTo>
                  <a:lnTo>
                    <a:pt x="2806" y="950"/>
                  </a:lnTo>
                  <a:lnTo>
                    <a:pt x="2786" y="941"/>
                  </a:lnTo>
                  <a:lnTo>
                    <a:pt x="2768" y="928"/>
                  </a:lnTo>
                  <a:lnTo>
                    <a:pt x="2755" y="912"/>
                  </a:lnTo>
                  <a:lnTo>
                    <a:pt x="2747" y="891"/>
                  </a:lnTo>
                  <a:lnTo>
                    <a:pt x="2744" y="869"/>
                  </a:lnTo>
                  <a:lnTo>
                    <a:pt x="2744" y="562"/>
                  </a:lnTo>
                  <a:lnTo>
                    <a:pt x="2702" y="558"/>
                  </a:lnTo>
                  <a:lnTo>
                    <a:pt x="2664" y="549"/>
                  </a:lnTo>
                  <a:lnTo>
                    <a:pt x="2626" y="535"/>
                  </a:lnTo>
                  <a:lnTo>
                    <a:pt x="2591" y="516"/>
                  </a:lnTo>
                  <a:lnTo>
                    <a:pt x="2561" y="492"/>
                  </a:lnTo>
                  <a:lnTo>
                    <a:pt x="2532" y="465"/>
                  </a:lnTo>
                  <a:lnTo>
                    <a:pt x="2509" y="433"/>
                  </a:lnTo>
                  <a:lnTo>
                    <a:pt x="2490" y="399"/>
                  </a:lnTo>
                  <a:lnTo>
                    <a:pt x="2476" y="362"/>
                  </a:lnTo>
                  <a:lnTo>
                    <a:pt x="2467" y="322"/>
                  </a:lnTo>
                  <a:lnTo>
                    <a:pt x="2464" y="280"/>
                  </a:lnTo>
                  <a:lnTo>
                    <a:pt x="560" y="280"/>
                  </a:lnTo>
                  <a:lnTo>
                    <a:pt x="557" y="322"/>
                  </a:lnTo>
                  <a:lnTo>
                    <a:pt x="548" y="362"/>
                  </a:lnTo>
                  <a:lnTo>
                    <a:pt x="534" y="399"/>
                  </a:lnTo>
                  <a:lnTo>
                    <a:pt x="515" y="433"/>
                  </a:lnTo>
                  <a:lnTo>
                    <a:pt x="492" y="465"/>
                  </a:lnTo>
                  <a:lnTo>
                    <a:pt x="463" y="492"/>
                  </a:lnTo>
                  <a:lnTo>
                    <a:pt x="433" y="516"/>
                  </a:lnTo>
                  <a:lnTo>
                    <a:pt x="398" y="535"/>
                  </a:lnTo>
                  <a:lnTo>
                    <a:pt x="360" y="549"/>
                  </a:lnTo>
                  <a:lnTo>
                    <a:pt x="322" y="558"/>
                  </a:lnTo>
                  <a:lnTo>
                    <a:pt x="280" y="562"/>
                  </a:lnTo>
                  <a:lnTo>
                    <a:pt x="280" y="1458"/>
                  </a:lnTo>
                  <a:lnTo>
                    <a:pt x="322" y="1460"/>
                  </a:lnTo>
                  <a:lnTo>
                    <a:pt x="360" y="1469"/>
                  </a:lnTo>
                  <a:lnTo>
                    <a:pt x="398" y="1483"/>
                  </a:lnTo>
                  <a:lnTo>
                    <a:pt x="433" y="1502"/>
                  </a:lnTo>
                  <a:lnTo>
                    <a:pt x="463" y="1526"/>
                  </a:lnTo>
                  <a:lnTo>
                    <a:pt x="492" y="1553"/>
                  </a:lnTo>
                  <a:lnTo>
                    <a:pt x="515" y="1585"/>
                  </a:lnTo>
                  <a:lnTo>
                    <a:pt x="534" y="1619"/>
                  </a:lnTo>
                  <a:lnTo>
                    <a:pt x="548" y="1656"/>
                  </a:lnTo>
                  <a:lnTo>
                    <a:pt x="557" y="1696"/>
                  </a:lnTo>
                  <a:lnTo>
                    <a:pt x="560" y="1738"/>
                  </a:lnTo>
                  <a:lnTo>
                    <a:pt x="2101" y="1738"/>
                  </a:lnTo>
                  <a:lnTo>
                    <a:pt x="2122" y="1740"/>
                  </a:lnTo>
                  <a:lnTo>
                    <a:pt x="2142" y="1749"/>
                  </a:lnTo>
                  <a:lnTo>
                    <a:pt x="2160" y="1762"/>
                  </a:lnTo>
                  <a:lnTo>
                    <a:pt x="2173" y="1778"/>
                  </a:lnTo>
                  <a:lnTo>
                    <a:pt x="2181" y="1799"/>
                  </a:lnTo>
                  <a:lnTo>
                    <a:pt x="2184" y="1821"/>
                  </a:lnTo>
                  <a:lnTo>
                    <a:pt x="2184" y="1933"/>
                  </a:lnTo>
                  <a:lnTo>
                    <a:pt x="2181" y="1955"/>
                  </a:lnTo>
                  <a:lnTo>
                    <a:pt x="2173" y="1976"/>
                  </a:lnTo>
                  <a:lnTo>
                    <a:pt x="2160" y="1992"/>
                  </a:lnTo>
                  <a:lnTo>
                    <a:pt x="2142" y="2005"/>
                  </a:lnTo>
                  <a:lnTo>
                    <a:pt x="2122" y="2014"/>
                  </a:lnTo>
                  <a:lnTo>
                    <a:pt x="2101" y="2018"/>
                  </a:lnTo>
                  <a:lnTo>
                    <a:pt x="168" y="2018"/>
                  </a:lnTo>
                  <a:lnTo>
                    <a:pt x="137" y="2014"/>
                  </a:lnTo>
                  <a:lnTo>
                    <a:pt x="109" y="2006"/>
                  </a:lnTo>
                  <a:lnTo>
                    <a:pt x="83" y="1994"/>
                  </a:lnTo>
                  <a:lnTo>
                    <a:pt x="60" y="1978"/>
                  </a:lnTo>
                  <a:lnTo>
                    <a:pt x="40" y="1957"/>
                  </a:lnTo>
                  <a:lnTo>
                    <a:pt x="23" y="1934"/>
                  </a:lnTo>
                  <a:lnTo>
                    <a:pt x="10" y="1908"/>
                  </a:lnTo>
                  <a:lnTo>
                    <a:pt x="3" y="1879"/>
                  </a:lnTo>
                  <a:lnTo>
                    <a:pt x="0" y="1850"/>
                  </a:lnTo>
                  <a:lnTo>
                    <a:pt x="0" y="170"/>
                  </a:lnTo>
                  <a:lnTo>
                    <a:pt x="3" y="139"/>
                  </a:lnTo>
                  <a:lnTo>
                    <a:pt x="10" y="110"/>
                  </a:lnTo>
                  <a:lnTo>
                    <a:pt x="23" y="84"/>
                  </a:lnTo>
                  <a:lnTo>
                    <a:pt x="40" y="61"/>
                  </a:lnTo>
                  <a:lnTo>
                    <a:pt x="60" y="40"/>
                  </a:lnTo>
                  <a:lnTo>
                    <a:pt x="83" y="24"/>
                  </a:lnTo>
                  <a:lnTo>
                    <a:pt x="109" y="12"/>
                  </a:lnTo>
                  <a:lnTo>
                    <a:pt x="137" y="4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1" name="Freeform 27">
              <a:extLst>
                <a:ext uri="{FF2B5EF4-FFF2-40B4-BE49-F238E27FC236}">
                  <a16:creationId xmlns:a16="http://schemas.microsoft.com/office/drawing/2014/main" id="{31782277-3C23-4B59-AAEB-27E060B78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81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2" name="Freeform 28">
              <a:extLst>
                <a:ext uri="{FF2B5EF4-FFF2-40B4-BE49-F238E27FC236}">
                  <a16:creationId xmlns:a16="http://schemas.microsoft.com/office/drawing/2014/main" id="{3BC00466-4A8D-4017-B7BB-B715C5C83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317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3" name="Freeform 29">
              <a:extLst>
                <a:ext uri="{FF2B5EF4-FFF2-40B4-BE49-F238E27FC236}">
                  <a16:creationId xmlns:a16="http://schemas.microsoft.com/office/drawing/2014/main" id="{61D387CA-1DF1-49B6-8A3C-B37DD9962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253"/>
              <a:ext cx="144" cy="40"/>
            </a:xfrm>
            <a:custGeom>
              <a:avLst/>
              <a:gdLst>
                <a:gd name="T0" fmla="*/ 85 w 1008"/>
                <a:gd name="T1" fmla="*/ 0 h 280"/>
                <a:gd name="T2" fmla="*/ 925 w 1008"/>
                <a:gd name="T3" fmla="*/ 0 h 280"/>
                <a:gd name="T4" fmla="*/ 946 w 1008"/>
                <a:gd name="T5" fmla="*/ 2 h 280"/>
                <a:gd name="T6" fmla="*/ 966 w 1008"/>
                <a:gd name="T7" fmla="*/ 11 h 280"/>
                <a:gd name="T8" fmla="*/ 984 w 1008"/>
                <a:gd name="T9" fmla="*/ 24 h 280"/>
                <a:gd name="T10" fmla="*/ 997 w 1008"/>
                <a:gd name="T11" fmla="*/ 40 h 280"/>
                <a:gd name="T12" fmla="*/ 1005 w 1008"/>
                <a:gd name="T13" fmla="*/ 61 h 280"/>
                <a:gd name="T14" fmla="*/ 1008 w 1008"/>
                <a:gd name="T15" fmla="*/ 83 h 280"/>
                <a:gd name="T16" fmla="*/ 1008 w 1008"/>
                <a:gd name="T17" fmla="*/ 195 h 280"/>
                <a:gd name="T18" fmla="*/ 1005 w 1008"/>
                <a:gd name="T19" fmla="*/ 217 h 280"/>
                <a:gd name="T20" fmla="*/ 997 w 1008"/>
                <a:gd name="T21" fmla="*/ 238 h 280"/>
                <a:gd name="T22" fmla="*/ 984 w 1008"/>
                <a:gd name="T23" fmla="*/ 254 h 280"/>
                <a:gd name="T24" fmla="*/ 966 w 1008"/>
                <a:gd name="T25" fmla="*/ 267 h 280"/>
                <a:gd name="T26" fmla="*/ 946 w 1008"/>
                <a:gd name="T27" fmla="*/ 276 h 280"/>
                <a:gd name="T28" fmla="*/ 925 w 1008"/>
                <a:gd name="T29" fmla="*/ 280 h 280"/>
                <a:gd name="T30" fmla="*/ 85 w 1008"/>
                <a:gd name="T31" fmla="*/ 280 h 280"/>
                <a:gd name="T32" fmla="*/ 62 w 1008"/>
                <a:gd name="T33" fmla="*/ 276 h 280"/>
                <a:gd name="T34" fmla="*/ 42 w 1008"/>
                <a:gd name="T35" fmla="*/ 267 h 280"/>
                <a:gd name="T36" fmla="*/ 24 w 1008"/>
                <a:gd name="T37" fmla="*/ 254 h 280"/>
                <a:gd name="T38" fmla="*/ 11 w 1008"/>
                <a:gd name="T39" fmla="*/ 238 h 280"/>
                <a:gd name="T40" fmla="*/ 3 w 1008"/>
                <a:gd name="T41" fmla="*/ 217 h 280"/>
                <a:gd name="T42" fmla="*/ 0 w 1008"/>
                <a:gd name="T43" fmla="*/ 195 h 280"/>
                <a:gd name="T44" fmla="*/ 0 w 1008"/>
                <a:gd name="T45" fmla="*/ 83 h 280"/>
                <a:gd name="T46" fmla="*/ 3 w 1008"/>
                <a:gd name="T47" fmla="*/ 61 h 280"/>
                <a:gd name="T48" fmla="*/ 11 w 1008"/>
                <a:gd name="T49" fmla="*/ 40 h 280"/>
                <a:gd name="T50" fmla="*/ 24 w 1008"/>
                <a:gd name="T51" fmla="*/ 24 h 280"/>
                <a:gd name="T52" fmla="*/ 42 w 1008"/>
                <a:gd name="T53" fmla="*/ 11 h 280"/>
                <a:gd name="T54" fmla="*/ 62 w 1008"/>
                <a:gd name="T55" fmla="*/ 2 h 280"/>
                <a:gd name="T56" fmla="*/ 85 w 1008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8" h="280">
                  <a:moveTo>
                    <a:pt x="85" y="0"/>
                  </a:moveTo>
                  <a:lnTo>
                    <a:pt x="925" y="0"/>
                  </a:lnTo>
                  <a:lnTo>
                    <a:pt x="946" y="2"/>
                  </a:lnTo>
                  <a:lnTo>
                    <a:pt x="966" y="11"/>
                  </a:lnTo>
                  <a:lnTo>
                    <a:pt x="984" y="24"/>
                  </a:lnTo>
                  <a:lnTo>
                    <a:pt x="997" y="40"/>
                  </a:lnTo>
                  <a:lnTo>
                    <a:pt x="1005" y="61"/>
                  </a:lnTo>
                  <a:lnTo>
                    <a:pt x="1008" y="83"/>
                  </a:lnTo>
                  <a:lnTo>
                    <a:pt x="1008" y="195"/>
                  </a:lnTo>
                  <a:lnTo>
                    <a:pt x="1005" y="217"/>
                  </a:lnTo>
                  <a:lnTo>
                    <a:pt x="997" y="238"/>
                  </a:lnTo>
                  <a:lnTo>
                    <a:pt x="984" y="254"/>
                  </a:lnTo>
                  <a:lnTo>
                    <a:pt x="966" y="267"/>
                  </a:lnTo>
                  <a:lnTo>
                    <a:pt x="946" y="276"/>
                  </a:lnTo>
                  <a:lnTo>
                    <a:pt x="925" y="280"/>
                  </a:lnTo>
                  <a:lnTo>
                    <a:pt x="85" y="280"/>
                  </a:lnTo>
                  <a:lnTo>
                    <a:pt x="62" y="276"/>
                  </a:lnTo>
                  <a:lnTo>
                    <a:pt x="42" y="267"/>
                  </a:lnTo>
                  <a:lnTo>
                    <a:pt x="24" y="254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3"/>
                  </a:lnTo>
                  <a:lnTo>
                    <a:pt x="3" y="61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74" name="Text Box 2">
            <a:extLst>
              <a:ext uri="{FF2B5EF4-FFF2-40B4-BE49-F238E27FC236}">
                <a16:creationId xmlns:a16="http://schemas.microsoft.com/office/drawing/2014/main" id="{E641C3FA-A0B0-47F9-B214-79A61D1E8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0939" y="4516944"/>
            <a:ext cx="1563768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just" defTabSz="609585" fontAlgn="base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</a:pPr>
            <a:r>
              <a:rPr lang="es-CO" altLang="es-CO" sz="2133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500 </a:t>
            </a:r>
            <a:r>
              <a:rPr lang="es-CO" altLang="es-CO" sz="1600" dirty="0">
                <a:solidFill>
                  <a:srgbClr val="253D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Asistentes</a:t>
            </a:r>
          </a:p>
        </p:txBody>
      </p:sp>
      <p:grpSp>
        <p:nvGrpSpPr>
          <p:cNvPr id="75" name="Group 101">
            <a:extLst>
              <a:ext uri="{FF2B5EF4-FFF2-40B4-BE49-F238E27FC236}">
                <a16:creationId xmlns:a16="http://schemas.microsoft.com/office/drawing/2014/main" id="{6785C53D-740D-44A8-A360-86B6A3CDF8F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182980" y="4518777"/>
            <a:ext cx="588890" cy="534455"/>
            <a:chOff x="3285" y="1484"/>
            <a:chExt cx="476" cy="432"/>
          </a:xfrm>
          <a:solidFill>
            <a:srgbClr val="FF0353"/>
          </a:solidFill>
        </p:grpSpPr>
        <p:sp>
          <p:nvSpPr>
            <p:cNvPr id="76" name="Freeform 103">
              <a:extLst>
                <a:ext uri="{FF2B5EF4-FFF2-40B4-BE49-F238E27FC236}">
                  <a16:creationId xmlns:a16="http://schemas.microsoft.com/office/drawing/2014/main" id="{C294298D-46B1-498B-BADB-0DAD9CFE9B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43" y="1484"/>
              <a:ext cx="160" cy="160"/>
            </a:xfrm>
            <a:custGeom>
              <a:avLst/>
              <a:gdLst>
                <a:gd name="T0" fmla="*/ 518 w 1120"/>
                <a:gd name="T1" fmla="*/ 283 h 1120"/>
                <a:gd name="T2" fmla="*/ 442 w 1120"/>
                <a:gd name="T3" fmla="*/ 305 h 1120"/>
                <a:gd name="T4" fmla="*/ 376 w 1120"/>
                <a:gd name="T5" fmla="*/ 348 h 1120"/>
                <a:gd name="T6" fmla="*/ 325 w 1120"/>
                <a:gd name="T7" fmla="*/ 407 h 1120"/>
                <a:gd name="T8" fmla="*/ 291 w 1120"/>
                <a:gd name="T9" fmla="*/ 480 h 1120"/>
                <a:gd name="T10" fmla="*/ 280 w 1120"/>
                <a:gd name="T11" fmla="*/ 560 h 1120"/>
                <a:gd name="T12" fmla="*/ 291 w 1120"/>
                <a:gd name="T13" fmla="*/ 641 h 1120"/>
                <a:gd name="T14" fmla="*/ 325 w 1120"/>
                <a:gd name="T15" fmla="*/ 713 h 1120"/>
                <a:gd name="T16" fmla="*/ 376 w 1120"/>
                <a:gd name="T17" fmla="*/ 772 h 1120"/>
                <a:gd name="T18" fmla="*/ 442 w 1120"/>
                <a:gd name="T19" fmla="*/ 815 h 1120"/>
                <a:gd name="T20" fmla="*/ 518 w 1120"/>
                <a:gd name="T21" fmla="*/ 838 h 1120"/>
                <a:gd name="T22" fmla="*/ 602 w 1120"/>
                <a:gd name="T23" fmla="*/ 838 h 1120"/>
                <a:gd name="T24" fmla="*/ 678 w 1120"/>
                <a:gd name="T25" fmla="*/ 815 h 1120"/>
                <a:gd name="T26" fmla="*/ 744 w 1120"/>
                <a:gd name="T27" fmla="*/ 772 h 1120"/>
                <a:gd name="T28" fmla="*/ 795 w 1120"/>
                <a:gd name="T29" fmla="*/ 713 h 1120"/>
                <a:gd name="T30" fmla="*/ 829 w 1120"/>
                <a:gd name="T31" fmla="*/ 641 h 1120"/>
                <a:gd name="T32" fmla="*/ 840 w 1120"/>
                <a:gd name="T33" fmla="*/ 560 h 1120"/>
                <a:gd name="T34" fmla="*/ 829 w 1120"/>
                <a:gd name="T35" fmla="*/ 480 h 1120"/>
                <a:gd name="T36" fmla="*/ 795 w 1120"/>
                <a:gd name="T37" fmla="*/ 407 h 1120"/>
                <a:gd name="T38" fmla="*/ 744 w 1120"/>
                <a:gd name="T39" fmla="*/ 348 h 1120"/>
                <a:gd name="T40" fmla="*/ 678 w 1120"/>
                <a:gd name="T41" fmla="*/ 305 h 1120"/>
                <a:gd name="T42" fmla="*/ 602 w 1120"/>
                <a:gd name="T43" fmla="*/ 283 h 1120"/>
                <a:gd name="T44" fmla="*/ 560 w 1120"/>
                <a:gd name="T45" fmla="*/ 0 h 1120"/>
                <a:gd name="T46" fmla="*/ 673 w 1120"/>
                <a:gd name="T47" fmla="*/ 11 h 1120"/>
                <a:gd name="T48" fmla="*/ 778 w 1120"/>
                <a:gd name="T49" fmla="*/ 44 h 1120"/>
                <a:gd name="T50" fmla="*/ 873 w 1120"/>
                <a:gd name="T51" fmla="*/ 96 h 1120"/>
                <a:gd name="T52" fmla="*/ 956 w 1120"/>
                <a:gd name="T53" fmla="*/ 164 h 1120"/>
                <a:gd name="T54" fmla="*/ 1024 w 1120"/>
                <a:gd name="T55" fmla="*/ 247 h 1120"/>
                <a:gd name="T56" fmla="*/ 1076 w 1120"/>
                <a:gd name="T57" fmla="*/ 342 h 1120"/>
                <a:gd name="T58" fmla="*/ 1109 w 1120"/>
                <a:gd name="T59" fmla="*/ 447 h 1120"/>
                <a:gd name="T60" fmla="*/ 1120 w 1120"/>
                <a:gd name="T61" fmla="*/ 560 h 1120"/>
                <a:gd name="T62" fmla="*/ 1109 w 1120"/>
                <a:gd name="T63" fmla="*/ 673 h 1120"/>
                <a:gd name="T64" fmla="*/ 1076 w 1120"/>
                <a:gd name="T65" fmla="*/ 778 h 1120"/>
                <a:gd name="T66" fmla="*/ 1024 w 1120"/>
                <a:gd name="T67" fmla="*/ 874 h 1120"/>
                <a:gd name="T68" fmla="*/ 956 w 1120"/>
                <a:gd name="T69" fmla="*/ 956 h 1120"/>
                <a:gd name="T70" fmla="*/ 873 w 1120"/>
                <a:gd name="T71" fmla="*/ 1024 h 1120"/>
                <a:gd name="T72" fmla="*/ 778 w 1120"/>
                <a:gd name="T73" fmla="*/ 1076 h 1120"/>
                <a:gd name="T74" fmla="*/ 673 w 1120"/>
                <a:gd name="T75" fmla="*/ 1109 h 1120"/>
                <a:gd name="T76" fmla="*/ 560 w 1120"/>
                <a:gd name="T77" fmla="*/ 1120 h 1120"/>
                <a:gd name="T78" fmla="*/ 447 w 1120"/>
                <a:gd name="T79" fmla="*/ 1109 h 1120"/>
                <a:gd name="T80" fmla="*/ 342 w 1120"/>
                <a:gd name="T81" fmla="*/ 1076 h 1120"/>
                <a:gd name="T82" fmla="*/ 247 w 1120"/>
                <a:gd name="T83" fmla="*/ 1024 h 1120"/>
                <a:gd name="T84" fmla="*/ 164 w 1120"/>
                <a:gd name="T85" fmla="*/ 956 h 1120"/>
                <a:gd name="T86" fmla="*/ 96 w 1120"/>
                <a:gd name="T87" fmla="*/ 874 h 1120"/>
                <a:gd name="T88" fmla="*/ 44 w 1120"/>
                <a:gd name="T89" fmla="*/ 778 h 1120"/>
                <a:gd name="T90" fmla="*/ 11 w 1120"/>
                <a:gd name="T91" fmla="*/ 673 h 1120"/>
                <a:gd name="T92" fmla="*/ 0 w 1120"/>
                <a:gd name="T93" fmla="*/ 560 h 1120"/>
                <a:gd name="T94" fmla="*/ 11 w 1120"/>
                <a:gd name="T95" fmla="*/ 447 h 1120"/>
                <a:gd name="T96" fmla="*/ 44 w 1120"/>
                <a:gd name="T97" fmla="*/ 342 h 1120"/>
                <a:gd name="T98" fmla="*/ 96 w 1120"/>
                <a:gd name="T99" fmla="*/ 247 h 1120"/>
                <a:gd name="T100" fmla="*/ 164 w 1120"/>
                <a:gd name="T101" fmla="*/ 164 h 1120"/>
                <a:gd name="T102" fmla="*/ 247 w 1120"/>
                <a:gd name="T103" fmla="*/ 96 h 1120"/>
                <a:gd name="T104" fmla="*/ 342 w 1120"/>
                <a:gd name="T105" fmla="*/ 44 h 1120"/>
                <a:gd name="T106" fmla="*/ 447 w 1120"/>
                <a:gd name="T107" fmla="*/ 11 h 1120"/>
                <a:gd name="T108" fmla="*/ 560 w 1120"/>
                <a:gd name="T109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20" h="1120">
                  <a:moveTo>
                    <a:pt x="560" y="280"/>
                  </a:moveTo>
                  <a:lnTo>
                    <a:pt x="518" y="283"/>
                  </a:lnTo>
                  <a:lnTo>
                    <a:pt x="480" y="291"/>
                  </a:lnTo>
                  <a:lnTo>
                    <a:pt x="442" y="305"/>
                  </a:lnTo>
                  <a:lnTo>
                    <a:pt x="407" y="325"/>
                  </a:lnTo>
                  <a:lnTo>
                    <a:pt x="376" y="348"/>
                  </a:lnTo>
                  <a:lnTo>
                    <a:pt x="348" y="377"/>
                  </a:lnTo>
                  <a:lnTo>
                    <a:pt x="325" y="407"/>
                  </a:lnTo>
                  <a:lnTo>
                    <a:pt x="305" y="442"/>
                  </a:lnTo>
                  <a:lnTo>
                    <a:pt x="291" y="480"/>
                  </a:lnTo>
                  <a:lnTo>
                    <a:pt x="283" y="519"/>
                  </a:lnTo>
                  <a:lnTo>
                    <a:pt x="280" y="560"/>
                  </a:lnTo>
                  <a:lnTo>
                    <a:pt x="283" y="602"/>
                  </a:lnTo>
                  <a:lnTo>
                    <a:pt x="291" y="641"/>
                  </a:lnTo>
                  <a:lnTo>
                    <a:pt x="305" y="678"/>
                  </a:lnTo>
                  <a:lnTo>
                    <a:pt x="325" y="713"/>
                  </a:lnTo>
                  <a:lnTo>
                    <a:pt x="348" y="744"/>
                  </a:lnTo>
                  <a:lnTo>
                    <a:pt x="376" y="772"/>
                  </a:lnTo>
                  <a:lnTo>
                    <a:pt x="407" y="795"/>
                  </a:lnTo>
                  <a:lnTo>
                    <a:pt x="442" y="815"/>
                  </a:lnTo>
                  <a:lnTo>
                    <a:pt x="480" y="829"/>
                  </a:lnTo>
                  <a:lnTo>
                    <a:pt x="518" y="838"/>
                  </a:lnTo>
                  <a:lnTo>
                    <a:pt x="560" y="841"/>
                  </a:lnTo>
                  <a:lnTo>
                    <a:pt x="602" y="838"/>
                  </a:lnTo>
                  <a:lnTo>
                    <a:pt x="640" y="829"/>
                  </a:lnTo>
                  <a:lnTo>
                    <a:pt x="678" y="815"/>
                  </a:lnTo>
                  <a:lnTo>
                    <a:pt x="713" y="795"/>
                  </a:lnTo>
                  <a:lnTo>
                    <a:pt x="744" y="772"/>
                  </a:lnTo>
                  <a:lnTo>
                    <a:pt x="772" y="744"/>
                  </a:lnTo>
                  <a:lnTo>
                    <a:pt x="795" y="713"/>
                  </a:lnTo>
                  <a:lnTo>
                    <a:pt x="815" y="678"/>
                  </a:lnTo>
                  <a:lnTo>
                    <a:pt x="829" y="641"/>
                  </a:lnTo>
                  <a:lnTo>
                    <a:pt x="837" y="602"/>
                  </a:lnTo>
                  <a:lnTo>
                    <a:pt x="840" y="560"/>
                  </a:lnTo>
                  <a:lnTo>
                    <a:pt x="837" y="519"/>
                  </a:lnTo>
                  <a:lnTo>
                    <a:pt x="829" y="480"/>
                  </a:lnTo>
                  <a:lnTo>
                    <a:pt x="815" y="442"/>
                  </a:lnTo>
                  <a:lnTo>
                    <a:pt x="795" y="407"/>
                  </a:lnTo>
                  <a:lnTo>
                    <a:pt x="772" y="377"/>
                  </a:lnTo>
                  <a:lnTo>
                    <a:pt x="744" y="348"/>
                  </a:lnTo>
                  <a:lnTo>
                    <a:pt x="713" y="325"/>
                  </a:lnTo>
                  <a:lnTo>
                    <a:pt x="678" y="305"/>
                  </a:lnTo>
                  <a:lnTo>
                    <a:pt x="640" y="291"/>
                  </a:lnTo>
                  <a:lnTo>
                    <a:pt x="602" y="283"/>
                  </a:lnTo>
                  <a:lnTo>
                    <a:pt x="560" y="280"/>
                  </a:lnTo>
                  <a:close/>
                  <a:moveTo>
                    <a:pt x="560" y="0"/>
                  </a:moveTo>
                  <a:lnTo>
                    <a:pt x="617" y="3"/>
                  </a:lnTo>
                  <a:lnTo>
                    <a:pt x="673" y="11"/>
                  </a:lnTo>
                  <a:lnTo>
                    <a:pt x="726" y="25"/>
                  </a:lnTo>
                  <a:lnTo>
                    <a:pt x="778" y="44"/>
                  </a:lnTo>
                  <a:lnTo>
                    <a:pt x="827" y="68"/>
                  </a:lnTo>
                  <a:lnTo>
                    <a:pt x="873" y="96"/>
                  </a:lnTo>
                  <a:lnTo>
                    <a:pt x="916" y="128"/>
                  </a:lnTo>
                  <a:lnTo>
                    <a:pt x="956" y="164"/>
                  </a:lnTo>
                  <a:lnTo>
                    <a:pt x="992" y="204"/>
                  </a:lnTo>
                  <a:lnTo>
                    <a:pt x="1024" y="247"/>
                  </a:lnTo>
                  <a:lnTo>
                    <a:pt x="1053" y="293"/>
                  </a:lnTo>
                  <a:lnTo>
                    <a:pt x="1076" y="342"/>
                  </a:lnTo>
                  <a:lnTo>
                    <a:pt x="1095" y="394"/>
                  </a:lnTo>
                  <a:lnTo>
                    <a:pt x="1109" y="447"/>
                  </a:lnTo>
                  <a:lnTo>
                    <a:pt x="1117" y="503"/>
                  </a:lnTo>
                  <a:lnTo>
                    <a:pt x="1120" y="560"/>
                  </a:lnTo>
                  <a:lnTo>
                    <a:pt x="1117" y="617"/>
                  </a:lnTo>
                  <a:lnTo>
                    <a:pt x="1109" y="673"/>
                  </a:lnTo>
                  <a:lnTo>
                    <a:pt x="1095" y="727"/>
                  </a:lnTo>
                  <a:lnTo>
                    <a:pt x="1076" y="778"/>
                  </a:lnTo>
                  <a:lnTo>
                    <a:pt x="1053" y="827"/>
                  </a:lnTo>
                  <a:lnTo>
                    <a:pt x="1024" y="874"/>
                  </a:lnTo>
                  <a:lnTo>
                    <a:pt x="992" y="916"/>
                  </a:lnTo>
                  <a:lnTo>
                    <a:pt x="956" y="956"/>
                  </a:lnTo>
                  <a:lnTo>
                    <a:pt x="916" y="993"/>
                  </a:lnTo>
                  <a:lnTo>
                    <a:pt x="873" y="1024"/>
                  </a:lnTo>
                  <a:lnTo>
                    <a:pt x="827" y="1053"/>
                  </a:lnTo>
                  <a:lnTo>
                    <a:pt x="778" y="1076"/>
                  </a:lnTo>
                  <a:lnTo>
                    <a:pt x="726" y="1096"/>
                  </a:lnTo>
                  <a:lnTo>
                    <a:pt x="673" y="1109"/>
                  </a:lnTo>
                  <a:lnTo>
                    <a:pt x="617" y="1118"/>
                  </a:lnTo>
                  <a:lnTo>
                    <a:pt x="560" y="1120"/>
                  </a:lnTo>
                  <a:lnTo>
                    <a:pt x="503" y="1118"/>
                  </a:lnTo>
                  <a:lnTo>
                    <a:pt x="447" y="1109"/>
                  </a:lnTo>
                  <a:lnTo>
                    <a:pt x="394" y="1096"/>
                  </a:lnTo>
                  <a:lnTo>
                    <a:pt x="342" y="1076"/>
                  </a:lnTo>
                  <a:lnTo>
                    <a:pt x="293" y="1053"/>
                  </a:lnTo>
                  <a:lnTo>
                    <a:pt x="247" y="1024"/>
                  </a:lnTo>
                  <a:lnTo>
                    <a:pt x="204" y="993"/>
                  </a:lnTo>
                  <a:lnTo>
                    <a:pt x="164" y="956"/>
                  </a:lnTo>
                  <a:lnTo>
                    <a:pt x="128" y="916"/>
                  </a:lnTo>
                  <a:lnTo>
                    <a:pt x="96" y="874"/>
                  </a:lnTo>
                  <a:lnTo>
                    <a:pt x="67" y="827"/>
                  </a:lnTo>
                  <a:lnTo>
                    <a:pt x="44" y="778"/>
                  </a:lnTo>
                  <a:lnTo>
                    <a:pt x="25" y="727"/>
                  </a:lnTo>
                  <a:lnTo>
                    <a:pt x="11" y="673"/>
                  </a:lnTo>
                  <a:lnTo>
                    <a:pt x="3" y="617"/>
                  </a:lnTo>
                  <a:lnTo>
                    <a:pt x="0" y="560"/>
                  </a:lnTo>
                  <a:lnTo>
                    <a:pt x="3" y="503"/>
                  </a:lnTo>
                  <a:lnTo>
                    <a:pt x="11" y="447"/>
                  </a:lnTo>
                  <a:lnTo>
                    <a:pt x="25" y="394"/>
                  </a:lnTo>
                  <a:lnTo>
                    <a:pt x="44" y="342"/>
                  </a:lnTo>
                  <a:lnTo>
                    <a:pt x="67" y="293"/>
                  </a:lnTo>
                  <a:lnTo>
                    <a:pt x="96" y="247"/>
                  </a:lnTo>
                  <a:lnTo>
                    <a:pt x="128" y="204"/>
                  </a:lnTo>
                  <a:lnTo>
                    <a:pt x="164" y="164"/>
                  </a:lnTo>
                  <a:lnTo>
                    <a:pt x="204" y="128"/>
                  </a:lnTo>
                  <a:lnTo>
                    <a:pt x="247" y="96"/>
                  </a:lnTo>
                  <a:lnTo>
                    <a:pt x="293" y="68"/>
                  </a:lnTo>
                  <a:lnTo>
                    <a:pt x="342" y="44"/>
                  </a:lnTo>
                  <a:lnTo>
                    <a:pt x="394" y="25"/>
                  </a:lnTo>
                  <a:lnTo>
                    <a:pt x="447" y="11"/>
                  </a:lnTo>
                  <a:lnTo>
                    <a:pt x="503" y="3"/>
                  </a:lnTo>
                  <a:lnTo>
                    <a:pt x="5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7" name="Freeform 104">
              <a:extLst>
                <a:ext uri="{FF2B5EF4-FFF2-40B4-BE49-F238E27FC236}">
                  <a16:creationId xmlns:a16="http://schemas.microsoft.com/office/drawing/2014/main" id="{08BECB7A-D0AC-4E93-8DAD-A5262F875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8" y="1509"/>
              <a:ext cx="115" cy="142"/>
            </a:xfrm>
            <a:custGeom>
              <a:avLst/>
              <a:gdLst>
                <a:gd name="T0" fmla="*/ 545 w 805"/>
                <a:gd name="T1" fmla="*/ 2 h 991"/>
                <a:gd name="T2" fmla="*/ 638 w 805"/>
                <a:gd name="T3" fmla="*/ 21 h 991"/>
                <a:gd name="T4" fmla="*/ 725 w 805"/>
                <a:gd name="T5" fmla="*/ 56 h 991"/>
                <a:gd name="T6" fmla="*/ 782 w 805"/>
                <a:gd name="T7" fmla="*/ 93 h 991"/>
                <a:gd name="T8" fmla="*/ 800 w 805"/>
                <a:gd name="T9" fmla="*/ 124 h 991"/>
                <a:gd name="T10" fmla="*/ 805 w 805"/>
                <a:gd name="T11" fmla="*/ 160 h 991"/>
                <a:gd name="T12" fmla="*/ 792 w 805"/>
                <a:gd name="T13" fmla="*/ 196 h 991"/>
                <a:gd name="T14" fmla="*/ 700 w 805"/>
                <a:gd name="T15" fmla="*/ 291 h 991"/>
                <a:gd name="T16" fmla="*/ 670 w 805"/>
                <a:gd name="T17" fmla="*/ 311 h 991"/>
                <a:gd name="T18" fmla="*/ 636 w 805"/>
                <a:gd name="T19" fmla="*/ 317 h 991"/>
                <a:gd name="T20" fmla="*/ 602 w 805"/>
                <a:gd name="T21" fmla="*/ 308 h 991"/>
                <a:gd name="T22" fmla="*/ 545 w 805"/>
                <a:gd name="T23" fmla="*/ 285 h 991"/>
                <a:gd name="T24" fmla="*/ 484 w 805"/>
                <a:gd name="T25" fmla="*/ 280 h 991"/>
                <a:gd name="T26" fmla="*/ 424 w 805"/>
                <a:gd name="T27" fmla="*/ 292 h 991"/>
                <a:gd name="T28" fmla="*/ 368 w 805"/>
                <a:gd name="T29" fmla="*/ 322 h 991"/>
                <a:gd name="T30" fmla="*/ 321 w 805"/>
                <a:gd name="T31" fmla="*/ 369 h 991"/>
                <a:gd name="T32" fmla="*/ 290 w 805"/>
                <a:gd name="T33" fmla="*/ 428 h 991"/>
                <a:gd name="T34" fmla="*/ 280 w 805"/>
                <a:gd name="T35" fmla="*/ 495 h 991"/>
                <a:gd name="T36" fmla="*/ 290 w 805"/>
                <a:gd name="T37" fmla="*/ 562 h 991"/>
                <a:gd name="T38" fmla="*/ 321 w 805"/>
                <a:gd name="T39" fmla="*/ 621 h 991"/>
                <a:gd name="T40" fmla="*/ 368 w 805"/>
                <a:gd name="T41" fmla="*/ 669 h 991"/>
                <a:gd name="T42" fmla="*/ 424 w 805"/>
                <a:gd name="T43" fmla="*/ 699 h 991"/>
                <a:gd name="T44" fmla="*/ 484 w 805"/>
                <a:gd name="T45" fmla="*/ 711 h 991"/>
                <a:gd name="T46" fmla="*/ 545 w 805"/>
                <a:gd name="T47" fmla="*/ 705 h 991"/>
                <a:gd name="T48" fmla="*/ 602 w 805"/>
                <a:gd name="T49" fmla="*/ 682 h 991"/>
                <a:gd name="T50" fmla="*/ 636 w 805"/>
                <a:gd name="T51" fmla="*/ 673 h 991"/>
                <a:gd name="T52" fmla="*/ 670 w 805"/>
                <a:gd name="T53" fmla="*/ 679 h 991"/>
                <a:gd name="T54" fmla="*/ 700 w 805"/>
                <a:gd name="T55" fmla="*/ 700 h 991"/>
                <a:gd name="T56" fmla="*/ 792 w 805"/>
                <a:gd name="T57" fmla="*/ 795 h 991"/>
                <a:gd name="T58" fmla="*/ 805 w 805"/>
                <a:gd name="T59" fmla="*/ 830 h 991"/>
                <a:gd name="T60" fmla="*/ 800 w 805"/>
                <a:gd name="T61" fmla="*/ 867 h 991"/>
                <a:gd name="T62" fmla="*/ 781 w 805"/>
                <a:gd name="T63" fmla="*/ 898 h 991"/>
                <a:gd name="T64" fmla="*/ 724 w 805"/>
                <a:gd name="T65" fmla="*/ 935 h 991"/>
                <a:gd name="T66" fmla="*/ 636 w 805"/>
                <a:gd name="T67" fmla="*/ 971 h 991"/>
                <a:gd name="T68" fmla="*/ 543 w 805"/>
                <a:gd name="T69" fmla="*/ 988 h 991"/>
                <a:gd name="T70" fmla="*/ 450 w 805"/>
                <a:gd name="T71" fmla="*/ 989 h 991"/>
                <a:gd name="T72" fmla="*/ 360 w 805"/>
                <a:gd name="T73" fmla="*/ 972 h 991"/>
                <a:gd name="T74" fmla="*/ 273 w 805"/>
                <a:gd name="T75" fmla="*/ 938 h 991"/>
                <a:gd name="T76" fmla="*/ 193 w 805"/>
                <a:gd name="T77" fmla="*/ 887 h 991"/>
                <a:gd name="T78" fmla="*/ 121 w 805"/>
                <a:gd name="T79" fmla="*/ 820 h 991"/>
                <a:gd name="T80" fmla="*/ 62 w 805"/>
                <a:gd name="T81" fmla="*/ 737 h 991"/>
                <a:gd name="T82" fmla="*/ 23 w 805"/>
                <a:gd name="T83" fmla="*/ 646 h 991"/>
                <a:gd name="T84" fmla="*/ 2 w 805"/>
                <a:gd name="T85" fmla="*/ 549 h 991"/>
                <a:gd name="T86" fmla="*/ 2 w 805"/>
                <a:gd name="T87" fmla="*/ 450 h 991"/>
                <a:gd name="T88" fmla="*/ 21 w 805"/>
                <a:gd name="T89" fmla="*/ 352 h 991"/>
                <a:gd name="T90" fmla="*/ 58 w 805"/>
                <a:gd name="T91" fmla="*/ 261 h 991"/>
                <a:gd name="T92" fmla="*/ 116 w 805"/>
                <a:gd name="T93" fmla="*/ 176 h 991"/>
                <a:gd name="T94" fmla="*/ 189 w 805"/>
                <a:gd name="T95" fmla="*/ 106 h 991"/>
                <a:gd name="T96" fmla="*/ 271 w 805"/>
                <a:gd name="T97" fmla="*/ 54 h 991"/>
                <a:gd name="T98" fmla="*/ 359 w 805"/>
                <a:gd name="T99" fmla="*/ 19 h 991"/>
                <a:gd name="T100" fmla="*/ 451 w 805"/>
                <a:gd name="T101" fmla="*/ 2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05" h="991">
                  <a:moveTo>
                    <a:pt x="498" y="0"/>
                  </a:moveTo>
                  <a:lnTo>
                    <a:pt x="545" y="2"/>
                  </a:lnTo>
                  <a:lnTo>
                    <a:pt x="592" y="9"/>
                  </a:lnTo>
                  <a:lnTo>
                    <a:pt x="638" y="21"/>
                  </a:lnTo>
                  <a:lnTo>
                    <a:pt x="682" y="36"/>
                  </a:lnTo>
                  <a:lnTo>
                    <a:pt x="725" y="56"/>
                  </a:lnTo>
                  <a:lnTo>
                    <a:pt x="767" y="81"/>
                  </a:lnTo>
                  <a:lnTo>
                    <a:pt x="782" y="93"/>
                  </a:lnTo>
                  <a:lnTo>
                    <a:pt x="793" y="108"/>
                  </a:lnTo>
                  <a:lnTo>
                    <a:pt x="800" y="124"/>
                  </a:lnTo>
                  <a:lnTo>
                    <a:pt x="805" y="143"/>
                  </a:lnTo>
                  <a:lnTo>
                    <a:pt x="805" y="160"/>
                  </a:lnTo>
                  <a:lnTo>
                    <a:pt x="800" y="178"/>
                  </a:lnTo>
                  <a:lnTo>
                    <a:pt x="792" y="196"/>
                  </a:lnTo>
                  <a:lnTo>
                    <a:pt x="780" y="211"/>
                  </a:lnTo>
                  <a:lnTo>
                    <a:pt x="700" y="291"/>
                  </a:lnTo>
                  <a:lnTo>
                    <a:pt x="686" y="303"/>
                  </a:lnTo>
                  <a:lnTo>
                    <a:pt x="670" y="311"/>
                  </a:lnTo>
                  <a:lnTo>
                    <a:pt x="654" y="316"/>
                  </a:lnTo>
                  <a:lnTo>
                    <a:pt x="636" y="317"/>
                  </a:lnTo>
                  <a:lnTo>
                    <a:pt x="619" y="315"/>
                  </a:lnTo>
                  <a:lnTo>
                    <a:pt x="602" y="308"/>
                  </a:lnTo>
                  <a:lnTo>
                    <a:pt x="574" y="294"/>
                  </a:lnTo>
                  <a:lnTo>
                    <a:pt x="545" y="285"/>
                  </a:lnTo>
                  <a:lnTo>
                    <a:pt x="514" y="280"/>
                  </a:lnTo>
                  <a:lnTo>
                    <a:pt x="484" y="280"/>
                  </a:lnTo>
                  <a:lnTo>
                    <a:pt x="453" y="284"/>
                  </a:lnTo>
                  <a:lnTo>
                    <a:pt x="424" y="292"/>
                  </a:lnTo>
                  <a:lnTo>
                    <a:pt x="394" y="305"/>
                  </a:lnTo>
                  <a:lnTo>
                    <a:pt x="368" y="322"/>
                  </a:lnTo>
                  <a:lnTo>
                    <a:pt x="343" y="342"/>
                  </a:lnTo>
                  <a:lnTo>
                    <a:pt x="321" y="369"/>
                  </a:lnTo>
                  <a:lnTo>
                    <a:pt x="304" y="397"/>
                  </a:lnTo>
                  <a:lnTo>
                    <a:pt x="290" y="428"/>
                  </a:lnTo>
                  <a:lnTo>
                    <a:pt x="282" y="461"/>
                  </a:lnTo>
                  <a:lnTo>
                    <a:pt x="280" y="495"/>
                  </a:lnTo>
                  <a:lnTo>
                    <a:pt x="282" y="530"/>
                  </a:lnTo>
                  <a:lnTo>
                    <a:pt x="290" y="562"/>
                  </a:lnTo>
                  <a:lnTo>
                    <a:pt x="304" y="593"/>
                  </a:lnTo>
                  <a:lnTo>
                    <a:pt x="321" y="621"/>
                  </a:lnTo>
                  <a:lnTo>
                    <a:pt x="343" y="648"/>
                  </a:lnTo>
                  <a:lnTo>
                    <a:pt x="368" y="669"/>
                  </a:lnTo>
                  <a:lnTo>
                    <a:pt x="394" y="685"/>
                  </a:lnTo>
                  <a:lnTo>
                    <a:pt x="424" y="699"/>
                  </a:lnTo>
                  <a:lnTo>
                    <a:pt x="453" y="707"/>
                  </a:lnTo>
                  <a:lnTo>
                    <a:pt x="484" y="711"/>
                  </a:lnTo>
                  <a:lnTo>
                    <a:pt x="514" y="710"/>
                  </a:lnTo>
                  <a:lnTo>
                    <a:pt x="545" y="705"/>
                  </a:lnTo>
                  <a:lnTo>
                    <a:pt x="574" y="697"/>
                  </a:lnTo>
                  <a:lnTo>
                    <a:pt x="602" y="682"/>
                  </a:lnTo>
                  <a:lnTo>
                    <a:pt x="619" y="676"/>
                  </a:lnTo>
                  <a:lnTo>
                    <a:pt x="636" y="673"/>
                  </a:lnTo>
                  <a:lnTo>
                    <a:pt x="654" y="674"/>
                  </a:lnTo>
                  <a:lnTo>
                    <a:pt x="670" y="679"/>
                  </a:lnTo>
                  <a:lnTo>
                    <a:pt x="686" y="687"/>
                  </a:lnTo>
                  <a:lnTo>
                    <a:pt x="700" y="700"/>
                  </a:lnTo>
                  <a:lnTo>
                    <a:pt x="780" y="780"/>
                  </a:lnTo>
                  <a:lnTo>
                    <a:pt x="792" y="795"/>
                  </a:lnTo>
                  <a:lnTo>
                    <a:pt x="800" y="813"/>
                  </a:lnTo>
                  <a:lnTo>
                    <a:pt x="805" y="830"/>
                  </a:lnTo>
                  <a:lnTo>
                    <a:pt x="805" y="848"/>
                  </a:lnTo>
                  <a:lnTo>
                    <a:pt x="800" y="867"/>
                  </a:lnTo>
                  <a:lnTo>
                    <a:pt x="792" y="883"/>
                  </a:lnTo>
                  <a:lnTo>
                    <a:pt x="781" y="898"/>
                  </a:lnTo>
                  <a:lnTo>
                    <a:pt x="766" y="910"/>
                  </a:lnTo>
                  <a:lnTo>
                    <a:pt x="724" y="935"/>
                  </a:lnTo>
                  <a:lnTo>
                    <a:pt x="680" y="955"/>
                  </a:lnTo>
                  <a:lnTo>
                    <a:pt x="636" y="971"/>
                  </a:lnTo>
                  <a:lnTo>
                    <a:pt x="590" y="982"/>
                  </a:lnTo>
                  <a:lnTo>
                    <a:pt x="543" y="988"/>
                  </a:lnTo>
                  <a:lnTo>
                    <a:pt x="496" y="991"/>
                  </a:lnTo>
                  <a:lnTo>
                    <a:pt x="450" y="989"/>
                  </a:lnTo>
                  <a:lnTo>
                    <a:pt x="404" y="982"/>
                  </a:lnTo>
                  <a:lnTo>
                    <a:pt x="360" y="972"/>
                  </a:lnTo>
                  <a:lnTo>
                    <a:pt x="316" y="957"/>
                  </a:lnTo>
                  <a:lnTo>
                    <a:pt x="273" y="938"/>
                  </a:lnTo>
                  <a:lnTo>
                    <a:pt x="232" y="915"/>
                  </a:lnTo>
                  <a:lnTo>
                    <a:pt x="193" y="887"/>
                  </a:lnTo>
                  <a:lnTo>
                    <a:pt x="156" y="855"/>
                  </a:lnTo>
                  <a:lnTo>
                    <a:pt x="121" y="820"/>
                  </a:lnTo>
                  <a:lnTo>
                    <a:pt x="90" y="780"/>
                  </a:lnTo>
                  <a:lnTo>
                    <a:pt x="62" y="737"/>
                  </a:lnTo>
                  <a:lnTo>
                    <a:pt x="41" y="693"/>
                  </a:lnTo>
                  <a:lnTo>
                    <a:pt x="23" y="646"/>
                  </a:lnTo>
                  <a:lnTo>
                    <a:pt x="10" y="598"/>
                  </a:lnTo>
                  <a:lnTo>
                    <a:pt x="2" y="549"/>
                  </a:lnTo>
                  <a:lnTo>
                    <a:pt x="0" y="499"/>
                  </a:lnTo>
                  <a:lnTo>
                    <a:pt x="2" y="450"/>
                  </a:lnTo>
                  <a:lnTo>
                    <a:pt x="8" y="401"/>
                  </a:lnTo>
                  <a:lnTo>
                    <a:pt x="21" y="352"/>
                  </a:lnTo>
                  <a:lnTo>
                    <a:pt x="37" y="306"/>
                  </a:lnTo>
                  <a:lnTo>
                    <a:pt x="58" y="261"/>
                  </a:lnTo>
                  <a:lnTo>
                    <a:pt x="85" y="217"/>
                  </a:lnTo>
                  <a:lnTo>
                    <a:pt x="116" y="176"/>
                  </a:lnTo>
                  <a:lnTo>
                    <a:pt x="152" y="139"/>
                  </a:lnTo>
                  <a:lnTo>
                    <a:pt x="189" y="106"/>
                  </a:lnTo>
                  <a:lnTo>
                    <a:pt x="229" y="78"/>
                  </a:lnTo>
                  <a:lnTo>
                    <a:pt x="271" y="54"/>
                  </a:lnTo>
                  <a:lnTo>
                    <a:pt x="314" y="34"/>
                  </a:lnTo>
                  <a:lnTo>
                    <a:pt x="359" y="19"/>
                  </a:lnTo>
                  <a:lnTo>
                    <a:pt x="405" y="8"/>
                  </a:lnTo>
                  <a:lnTo>
                    <a:pt x="451" y="2"/>
                  </a:lnTo>
                  <a:lnTo>
                    <a:pt x="4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8" name="Freeform 105">
              <a:extLst>
                <a:ext uri="{FF2B5EF4-FFF2-40B4-BE49-F238E27FC236}">
                  <a16:creationId xmlns:a16="http://schemas.microsoft.com/office/drawing/2014/main" id="{A61C5FCE-AAF2-44B9-AF1C-2DD5A3844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" y="1509"/>
              <a:ext cx="115" cy="142"/>
            </a:xfrm>
            <a:custGeom>
              <a:avLst/>
              <a:gdLst>
                <a:gd name="T0" fmla="*/ 358 w 803"/>
                <a:gd name="T1" fmla="*/ 3 h 992"/>
                <a:gd name="T2" fmla="*/ 455 w 803"/>
                <a:gd name="T3" fmla="*/ 23 h 992"/>
                <a:gd name="T4" fmla="*/ 544 w 803"/>
                <a:gd name="T5" fmla="*/ 60 h 992"/>
                <a:gd name="T6" fmla="*/ 626 w 803"/>
                <a:gd name="T7" fmla="*/ 116 h 992"/>
                <a:gd name="T8" fmla="*/ 697 w 803"/>
                <a:gd name="T9" fmla="*/ 189 h 992"/>
                <a:gd name="T10" fmla="*/ 752 w 803"/>
                <a:gd name="T11" fmla="*/ 276 h 992"/>
                <a:gd name="T12" fmla="*/ 788 w 803"/>
                <a:gd name="T13" fmla="*/ 371 h 992"/>
                <a:gd name="T14" fmla="*/ 803 w 803"/>
                <a:gd name="T15" fmla="*/ 471 h 992"/>
                <a:gd name="T16" fmla="*/ 798 w 803"/>
                <a:gd name="T17" fmla="*/ 571 h 992"/>
                <a:gd name="T18" fmla="*/ 772 w 803"/>
                <a:gd name="T19" fmla="*/ 670 h 992"/>
                <a:gd name="T20" fmla="*/ 727 w 803"/>
                <a:gd name="T21" fmla="*/ 762 h 992"/>
                <a:gd name="T22" fmla="*/ 662 w 803"/>
                <a:gd name="T23" fmla="*/ 842 h 992"/>
                <a:gd name="T24" fmla="*/ 587 w 803"/>
                <a:gd name="T25" fmla="*/ 906 h 992"/>
                <a:gd name="T26" fmla="*/ 501 w 803"/>
                <a:gd name="T27" fmla="*/ 953 h 992"/>
                <a:gd name="T28" fmla="*/ 407 w 803"/>
                <a:gd name="T29" fmla="*/ 982 h 992"/>
                <a:gd name="T30" fmla="*/ 308 w 803"/>
                <a:gd name="T31" fmla="*/ 992 h 992"/>
                <a:gd name="T32" fmla="*/ 212 w 803"/>
                <a:gd name="T33" fmla="*/ 983 h 992"/>
                <a:gd name="T34" fmla="*/ 121 w 803"/>
                <a:gd name="T35" fmla="*/ 955 h 992"/>
                <a:gd name="T36" fmla="*/ 37 w 803"/>
                <a:gd name="T37" fmla="*/ 911 h 992"/>
                <a:gd name="T38" fmla="*/ 11 w 803"/>
                <a:gd name="T39" fmla="*/ 884 h 992"/>
                <a:gd name="T40" fmla="*/ 0 w 803"/>
                <a:gd name="T41" fmla="*/ 849 h 992"/>
                <a:gd name="T42" fmla="*/ 3 w 803"/>
                <a:gd name="T43" fmla="*/ 813 h 992"/>
                <a:gd name="T44" fmla="*/ 23 w 803"/>
                <a:gd name="T45" fmla="*/ 781 h 992"/>
                <a:gd name="T46" fmla="*/ 119 w 803"/>
                <a:gd name="T47" fmla="*/ 688 h 992"/>
                <a:gd name="T48" fmla="*/ 150 w 803"/>
                <a:gd name="T49" fmla="*/ 675 h 992"/>
                <a:gd name="T50" fmla="*/ 184 w 803"/>
                <a:gd name="T51" fmla="*/ 676 h 992"/>
                <a:gd name="T52" fmla="*/ 229 w 803"/>
                <a:gd name="T53" fmla="*/ 696 h 992"/>
                <a:gd name="T54" fmla="*/ 290 w 803"/>
                <a:gd name="T55" fmla="*/ 709 h 992"/>
                <a:gd name="T56" fmla="*/ 351 w 803"/>
                <a:gd name="T57" fmla="*/ 706 h 992"/>
                <a:gd name="T58" fmla="*/ 410 w 803"/>
                <a:gd name="T59" fmla="*/ 685 h 992"/>
                <a:gd name="T60" fmla="*/ 461 w 803"/>
                <a:gd name="T61" fmla="*/ 649 h 992"/>
                <a:gd name="T62" fmla="*/ 501 w 803"/>
                <a:gd name="T63" fmla="*/ 594 h 992"/>
                <a:gd name="T64" fmla="*/ 521 w 803"/>
                <a:gd name="T65" fmla="*/ 531 h 992"/>
                <a:gd name="T66" fmla="*/ 521 w 803"/>
                <a:gd name="T67" fmla="*/ 462 h 992"/>
                <a:gd name="T68" fmla="*/ 501 w 803"/>
                <a:gd name="T69" fmla="*/ 398 h 992"/>
                <a:gd name="T70" fmla="*/ 461 w 803"/>
                <a:gd name="T71" fmla="*/ 343 h 992"/>
                <a:gd name="T72" fmla="*/ 410 w 803"/>
                <a:gd name="T73" fmla="*/ 307 h 992"/>
                <a:gd name="T74" fmla="*/ 351 w 803"/>
                <a:gd name="T75" fmla="*/ 286 h 992"/>
                <a:gd name="T76" fmla="*/ 290 w 803"/>
                <a:gd name="T77" fmla="*/ 283 h 992"/>
                <a:gd name="T78" fmla="*/ 229 w 803"/>
                <a:gd name="T79" fmla="*/ 296 h 992"/>
                <a:gd name="T80" fmla="*/ 185 w 803"/>
                <a:gd name="T81" fmla="*/ 316 h 992"/>
                <a:gd name="T82" fmla="*/ 150 w 803"/>
                <a:gd name="T83" fmla="*/ 317 h 992"/>
                <a:gd name="T84" fmla="*/ 119 w 803"/>
                <a:gd name="T85" fmla="*/ 304 h 992"/>
                <a:gd name="T86" fmla="*/ 23 w 803"/>
                <a:gd name="T87" fmla="*/ 211 h 992"/>
                <a:gd name="T88" fmla="*/ 3 w 803"/>
                <a:gd name="T89" fmla="*/ 179 h 992"/>
                <a:gd name="T90" fmla="*/ 0 w 803"/>
                <a:gd name="T91" fmla="*/ 143 h 992"/>
                <a:gd name="T92" fmla="*/ 11 w 803"/>
                <a:gd name="T93" fmla="*/ 108 h 992"/>
                <a:gd name="T94" fmla="*/ 37 w 803"/>
                <a:gd name="T95" fmla="*/ 81 h 992"/>
                <a:gd name="T96" fmla="*/ 121 w 803"/>
                <a:gd name="T97" fmla="*/ 37 h 992"/>
                <a:gd name="T98" fmla="*/ 212 w 803"/>
                <a:gd name="T99" fmla="*/ 9 h 992"/>
                <a:gd name="T100" fmla="*/ 308 w 803"/>
                <a:gd name="T101" fmla="*/ 0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03" h="992">
                  <a:moveTo>
                    <a:pt x="308" y="0"/>
                  </a:moveTo>
                  <a:lnTo>
                    <a:pt x="358" y="3"/>
                  </a:lnTo>
                  <a:lnTo>
                    <a:pt x="407" y="10"/>
                  </a:lnTo>
                  <a:lnTo>
                    <a:pt x="455" y="23"/>
                  </a:lnTo>
                  <a:lnTo>
                    <a:pt x="501" y="39"/>
                  </a:lnTo>
                  <a:lnTo>
                    <a:pt x="544" y="60"/>
                  </a:lnTo>
                  <a:lnTo>
                    <a:pt x="587" y="86"/>
                  </a:lnTo>
                  <a:lnTo>
                    <a:pt x="626" y="116"/>
                  </a:lnTo>
                  <a:lnTo>
                    <a:pt x="662" y="150"/>
                  </a:lnTo>
                  <a:lnTo>
                    <a:pt x="697" y="189"/>
                  </a:lnTo>
                  <a:lnTo>
                    <a:pt x="727" y="231"/>
                  </a:lnTo>
                  <a:lnTo>
                    <a:pt x="752" y="276"/>
                  </a:lnTo>
                  <a:lnTo>
                    <a:pt x="772" y="323"/>
                  </a:lnTo>
                  <a:lnTo>
                    <a:pt x="788" y="371"/>
                  </a:lnTo>
                  <a:lnTo>
                    <a:pt x="798" y="421"/>
                  </a:lnTo>
                  <a:lnTo>
                    <a:pt x="803" y="471"/>
                  </a:lnTo>
                  <a:lnTo>
                    <a:pt x="803" y="521"/>
                  </a:lnTo>
                  <a:lnTo>
                    <a:pt x="798" y="571"/>
                  </a:lnTo>
                  <a:lnTo>
                    <a:pt x="788" y="621"/>
                  </a:lnTo>
                  <a:lnTo>
                    <a:pt x="772" y="670"/>
                  </a:lnTo>
                  <a:lnTo>
                    <a:pt x="752" y="717"/>
                  </a:lnTo>
                  <a:lnTo>
                    <a:pt x="727" y="762"/>
                  </a:lnTo>
                  <a:lnTo>
                    <a:pt x="697" y="804"/>
                  </a:lnTo>
                  <a:lnTo>
                    <a:pt x="662" y="842"/>
                  </a:lnTo>
                  <a:lnTo>
                    <a:pt x="626" y="876"/>
                  </a:lnTo>
                  <a:lnTo>
                    <a:pt x="587" y="906"/>
                  </a:lnTo>
                  <a:lnTo>
                    <a:pt x="544" y="932"/>
                  </a:lnTo>
                  <a:lnTo>
                    <a:pt x="501" y="953"/>
                  </a:lnTo>
                  <a:lnTo>
                    <a:pt x="455" y="969"/>
                  </a:lnTo>
                  <a:lnTo>
                    <a:pt x="407" y="982"/>
                  </a:lnTo>
                  <a:lnTo>
                    <a:pt x="358" y="989"/>
                  </a:lnTo>
                  <a:lnTo>
                    <a:pt x="308" y="992"/>
                  </a:lnTo>
                  <a:lnTo>
                    <a:pt x="259" y="990"/>
                  </a:lnTo>
                  <a:lnTo>
                    <a:pt x="212" y="983"/>
                  </a:lnTo>
                  <a:lnTo>
                    <a:pt x="166" y="972"/>
                  </a:lnTo>
                  <a:lnTo>
                    <a:pt x="121" y="955"/>
                  </a:lnTo>
                  <a:lnTo>
                    <a:pt x="78" y="936"/>
                  </a:lnTo>
                  <a:lnTo>
                    <a:pt x="37" y="911"/>
                  </a:lnTo>
                  <a:lnTo>
                    <a:pt x="22" y="899"/>
                  </a:lnTo>
                  <a:lnTo>
                    <a:pt x="11" y="884"/>
                  </a:lnTo>
                  <a:lnTo>
                    <a:pt x="3" y="868"/>
                  </a:lnTo>
                  <a:lnTo>
                    <a:pt x="0" y="849"/>
                  </a:lnTo>
                  <a:lnTo>
                    <a:pt x="0" y="831"/>
                  </a:lnTo>
                  <a:lnTo>
                    <a:pt x="3" y="813"/>
                  </a:lnTo>
                  <a:lnTo>
                    <a:pt x="11" y="796"/>
                  </a:lnTo>
                  <a:lnTo>
                    <a:pt x="23" y="781"/>
                  </a:lnTo>
                  <a:lnTo>
                    <a:pt x="104" y="700"/>
                  </a:lnTo>
                  <a:lnTo>
                    <a:pt x="119" y="688"/>
                  </a:lnTo>
                  <a:lnTo>
                    <a:pt x="134" y="680"/>
                  </a:lnTo>
                  <a:lnTo>
                    <a:pt x="150" y="675"/>
                  </a:lnTo>
                  <a:lnTo>
                    <a:pt x="168" y="674"/>
                  </a:lnTo>
                  <a:lnTo>
                    <a:pt x="184" y="676"/>
                  </a:lnTo>
                  <a:lnTo>
                    <a:pt x="200" y="682"/>
                  </a:lnTo>
                  <a:lnTo>
                    <a:pt x="229" y="696"/>
                  </a:lnTo>
                  <a:lnTo>
                    <a:pt x="258" y="705"/>
                  </a:lnTo>
                  <a:lnTo>
                    <a:pt x="290" y="709"/>
                  </a:lnTo>
                  <a:lnTo>
                    <a:pt x="320" y="710"/>
                  </a:lnTo>
                  <a:lnTo>
                    <a:pt x="351" y="706"/>
                  </a:lnTo>
                  <a:lnTo>
                    <a:pt x="381" y="698"/>
                  </a:lnTo>
                  <a:lnTo>
                    <a:pt x="410" y="685"/>
                  </a:lnTo>
                  <a:lnTo>
                    <a:pt x="436" y="669"/>
                  </a:lnTo>
                  <a:lnTo>
                    <a:pt x="461" y="649"/>
                  </a:lnTo>
                  <a:lnTo>
                    <a:pt x="483" y="622"/>
                  </a:lnTo>
                  <a:lnTo>
                    <a:pt x="501" y="594"/>
                  </a:lnTo>
                  <a:lnTo>
                    <a:pt x="513" y="563"/>
                  </a:lnTo>
                  <a:lnTo>
                    <a:pt x="521" y="531"/>
                  </a:lnTo>
                  <a:lnTo>
                    <a:pt x="524" y="496"/>
                  </a:lnTo>
                  <a:lnTo>
                    <a:pt x="521" y="462"/>
                  </a:lnTo>
                  <a:lnTo>
                    <a:pt x="513" y="429"/>
                  </a:lnTo>
                  <a:lnTo>
                    <a:pt x="501" y="398"/>
                  </a:lnTo>
                  <a:lnTo>
                    <a:pt x="483" y="370"/>
                  </a:lnTo>
                  <a:lnTo>
                    <a:pt x="461" y="343"/>
                  </a:lnTo>
                  <a:lnTo>
                    <a:pt x="436" y="323"/>
                  </a:lnTo>
                  <a:lnTo>
                    <a:pt x="410" y="307"/>
                  </a:lnTo>
                  <a:lnTo>
                    <a:pt x="381" y="294"/>
                  </a:lnTo>
                  <a:lnTo>
                    <a:pt x="351" y="286"/>
                  </a:lnTo>
                  <a:lnTo>
                    <a:pt x="320" y="283"/>
                  </a:lnTo>
                  <a:lnTo>
                    <a:pt x="290" y="283"/>
                  </a:lnTo>
                  <a:lnTo>
                    <a:pt x="258" y="288"/>
                  </a:lnTo>
                  <a:lnTo>
                    <a:pt x="229" y="296"/>
                  </a:lnTo>
                  <a:lnTo>
                    <a:pt x="200" y="310"/>
                  </a:lnTo>
                  <a:lnTo>
                    <a:pt x="185" y="316"/>
                  </a:lnTo>
                  <a:lnTo>
                    <a:pt x="168" y="319"/>
                  </a:lnTo>
                  <a:lnTo>
                    <a:pt x="150" y="317"/>
                  </a:lnTo>
                  <a:lnTo>
                    <a:pt x="134" y="313"/>
                  </a:lnTo>
                  <a:lnTo>
                    <a:pt x="119" y="304"/>
                  </a:lnTo>
                  <a:lnTo>
                    <a:pt x="104" y="292"/>
                  </a:lnTo>
                  <a:lnTo>
                    <a:pt x="23" y="211"/>
                  </a:lnTo>
                  <a:lnTo>
                    <a:pt x="11" y="196"/>
                  </a:lnTo>
                  <a:lnTo>
                    <a:pt x="3" y="179"/>
                  </a:lnTo>
                  <a:lnTo>
                    <a:pt x="0" y="161"/>
                  </a:lnTo>
                  <a:lnTo>
                    <a:pt x="0" y="143"/>
                  </a:lnTo>
                  <a:lnTo>
                    <a:pt x="3" y="125"/>
                  </a:lnTo>
                  <a:lnTo>
                    <a:pt x="11" y="108"/>
                  </a:lnTo>
                  <a:lnTo>
                    <a:pt x="22" y="94"/>
                  </a:lnTo>
                  <a:lnTo>
                    <a:pt x="37" y="81"/>
                  </a:lnTo>
                  <a:lnTo>
                    <a:pt x="78" y="57"/>
                  </a:lnTo>
                  <a:lnTo>
                    <a:pt x="121" y="37"/>
                  </a:lnTo>
                  <a:lnTo>
                    <a:pt x="166" y="22"/>
                  </a:lnTo>
                  <a:lnTo>
                    <a:pt x="212" y="9"/>
                  </a:lnTo>
                  <a:lnTo>
                    <a:pt x="259" y="3"/>
                  </a:lnTo>
                  <a:lnTo>
                    <a:pt x="3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9" name="Freeform 106">
              <a:extLst>
                <a:ext uri="{FF2B5EF4-FFF2-40B4-BE49-F238E27FC236}">
                  <a16:creationId xmlns:a16="http://schemas.microsoft.com/office/drawing/2014/main" id="{4E7DB93C-1268-423D-B6C4-7ACFAC35D3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9" y="1678"/>
              <a:ext cx="228" cy="238"/>
            </a:xfrm>
            <a:custGeom>
              <a:avLst/>
              <a:gdLst>
                <a:gd name="T0" fmla="*/ 1266 w 1602"/>
                <a:gd name="T1" fmla="*/ 0 h 1664"/>
                <a:gd name="T2" fmla="*/ 1356 w 1602"/>
                <a:gd name="T3" fmla="*/ 12 h 1664"/>
                <a:gd name="T4" fmla="*/ 1435 w 1602"/>
                <a:gd name="T5" fmla="*/ 46 h 1664"/>
                <a:gd name="T6" fmla="*/ 1504 w 1602"/>
                <a:gd name="T7" fmla="*/ 98 h 1664"/>
                <a:gd name="T8" fmla="*/ 1556 w 1602"/>
                <a:gd name="T9" fmla="*/ 166 h 1664"/>
                <a:gd name="T10" fmla="*/ 1590 w 1602"/>
                <a:gd name="T11" fmla="*/ 247 h 1664"/>
                <a:gd name="T12" fmla="*/ 1602 w 1602"/>
                <a:gd name="T13" fmla="*/ 336 h 1664"/>
                <a:gd name="T14" fmla="*/ 1599 w 1602"/>
                <a:gd name="T15" fmla="*/ 1602 h 1664"/>
                <a:gd name="T16" fmla="*/ 1578 w 1602"/>
                <a:gd name="T17" fmla="*/ 1640 h 1664"/>
                <a:gd name="T18" fmla="*/ 1540 w 1602"/>
                <a:gd name="T19" fmla="*/ 1661 h 1664"/>
                <a:gd name="T20" fmla="*/ 1406 w 1602"/>
                <a:gd name="T21" fmla="*/ 1664 h 1664"/>
                <a:gd name="T22" fmla="*/ 1364 w 1602"/>
                <a:gd name="T23" fmla="*/ 1652 h 1664"/>
                <a:gd name="T24" fmla="*/ 1334 w 1602"/>
                <a:gd name="T25" fmla="*/ 1622 h 1664"/>
                <a:gd name="T26" fmla="*/ 1322 w 1602"/>
                <a:gd name="T27" fmla="*/ 1579 h 1664"/>
                <a:gd name="T28" fmla="*/ 1319 w 1602"/>
                <a:gd name="T29" fmla="*/ 366 h 1664"/>
                <a:gd name="T30" fmla="*/ 1298 w 1602"/>
                <a:gd name="T31" fmla="*/ 322 h 1664"/>
                <a:gd name="T32" fmla="*/ 1259 w 1602"/>
                <a:gd name="T33" fmla="*/ 291 h 1664"/>
                <a:gd name="T34" fmla="*/ 1210 w 1602"/>
                <a:gd name="T35" fmla="*/ 280 h 1664"/>
                <a:gd name="T36" fmla="*/ 366 w 1602"/>
                <a:gd name="T37" fmla="*/ 283 h 1664"/>
                <a:gd name="T38" fmla="*/ 321 w 1602"/>
                <a:gd name="T39" fmla="*/ 305 h 1664"/>
                <a:gd name="T40" fmla="*/ 291 w 1602"/>
                <a:gd name="T41" fmla="*/ 342 h 1664"/>
                <a:gd name="T42" fmla="*/ 280 w 1602"/>
                <a:gd name="T43" fmla="*/ 392 h 1664"/>
                <a:gd name="T44" fmla="*/ 277 w 1602"/>
                <a:gd name="T45" fmla="*/ 1602 h 1664"/>
                <a:gd name="T46" fmla="*/ 255 w 1602"/>
                <a:gd name="T47" fmla="*/ 1640 h 1664"/>
                <a:gd name="T48" fmla="*/ 218 w 1602"/>
                <a:gd name="T49" fmla="*/ 1661 h 1664"/>
                <a:gd name="T50" fmla="*/ 84 w 1602"/>
                <a:gd name="T51" fmla="*/ 1664 h 1664"/>
                <a:gd name="T52" fmla="*/ 41 w 1602"/>
                <a:gd name="T53" fmla="*/ 1652 h 1664"/>
                <a:gd name="T54" fmla="*/ 11 w 1602"/>
                <a:gd name="T55" fmla="*/ 1622 h 1664"/>
                <a:gd name="T56" fmla="*/ 0 w 1602"/>
                <a:gd name="T57" fmla="*/ 1579 h 1664"/>
                <a:gd name="T58" fmla="*/ 3 w 1602"/>
                <a:gd name="T59" fmla="*/ 290 h 1664"/>
                <a:gd name="T60" fmla="*/ 26 w 1602"/>
                <a:gd name="T61" fmla="*/ 205 h 1664"/>
                <a:gd name="T62" fmla="*/ 70 w 1602"/>
                <a:gd name="T63" fmla="*/ 131 h 1664"/>
                <a:gd name="T64" fmla="*/ 130 w 1602"/>
                <a:gd name="T65" fmla="*/ 71 h 1664"/>
                <a:gd name="T66" fmla="*/ 205 w 1602"/>
                <a:gd name="T67" fmla="*/ 27 h 1664"/>
                <a:gd name="T68" fmla="*/ 290 w 1602"/>
                <a:gd name="T69" fmla="*/ 3 h 1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02" h="1664">
                  <a:moveTo>
                    <a:pt x="336" y="0"/>
                  </a:moveTo>
                  <a:lnTo>
                    <a:pt x="1266" y="0"/>
                  </a:lnTo>
                  <a:lnTo>
                    <a:pt x="1312" y="3"/>
                  </a:lnTo>
                  <a:lnTo>
                    <a:pt x="1356" y="12"/>
                  </a:lnTo>
                  <a:lnTo>
                    <a:pt x="1397" y="27"/>
                  </a:lnTo>
                  <a:lnTo>
                    <a:pt x="1435" y="46"/>
                  </a:lnTo>
                  <a:lnTo>
                    <a:pt x="1472" y="71"/>
                  </a:lnTo>
                  <a:lnTo>
                    <a:pt x="1504" y="98"/>
                  </a:lnTo>
                  <a:lnTo>
                    <a:pt x="1532" y="131"/>
                  </a:lnTo>
                  <a:lnTo>
                    <a:pt x="1556" y="166"/>
                  </a:lnTo>
                  <a:lnTo>
                    <a:pt x="1576" y="205"/>
                  </a:lnTo>
                  <a:lnTo>
                    <a:pt x="1590" y="247"/>
                  </a:lnTo>
                  <a:lnTo>
                    <a:pt x="1599" y="290"/>
                  </a:lnTo>
                  <a:lnTo>
                    <a:pt x="1602" y="336"/>
                  </a:lnTo>
                  <a:lnTo>
                    <a:pt x="1602" y="1579"/>
                  </a:lnTo>
                  <a:lnTo>
                    <a:pt x="1599" y="1602"/>
                  </a:lnTo>
                  <a:lnTo>
                    <a:pt x="1591" y="1622"/>
                  </a:lnTo>
                  <a:lnTo>
                    <a:pt x="1578" y="1640"/>
                  </a:lnTo>
                  <a:lnTo>
                    <a:pt x="1561" y="1652"/>
                  </a:lnTo>
                  <a:lnTo>
                    <a:pt x="1540" y="1661"/>
                  </a:lnTo>
                  <a:lnTo>
                    <a:pt x="1518" y="1664"/>
                  </a:lnTo>
                  <a:lnTo>
                    <a:pt x="1406" y="1664"/>
                  </a:lnTo>
                  <a:lnTo>
                    <a:pt x="1384" y="1661"/>
                  </a:lnTo>
                  <a:lnTo>
                    <a:pt x="1364" y="1652"/>
                  </a:lnTo>
                  <a:lnTo>
                    <a:pt x="1347" y="1640"/>
                  </a:lnTo>
                  <a:lnTo>
                    <a:pt x="1334" y="1622"/>
                  </a:lnTo>
                  <a:lnTo>
                    <a:pt x="1325" y="1602"/>
                  </a:lnTo>
                  <a:lnTo>
                    <a:pt x="1322" y="1579"/>
                  </a:lnTo>
                  <a:lnTo>
                    <a:pt x="1322" y="392"/>
                  </a:lnTo>
                  <a:lnTo>
                    <a:pt x="1319" y="366"/>
                  </a:lnTo>
                  <a:lnTo>
                    <a:pt x="1311" y="342"/>
                  </a:lnTo>
                  <a:lnTo>
                    <a:pt x="1298" y="322"/>
                  </a:lnTo>
                  <a:lnTo>
                    <a:pt x="1281" y="305"/>
                  </a:lnTo>
                  <a:lnTo>
                    <a:pt x="1259" y="291"/>
                  </a:lnTo>
                  <a:lnTo>
                    <a:pt x="1236" y="283"/>
                  </a:lnTo>
                  <a:lnTo>
                    <a:pt x="1210" y="280"/>
                  </a:lnTo>
                  <a:lnTo>
                    <a:pt x="392" y="280"/>
                  </a:lnTo>
                  <a:lnTo>
                    <a:pt x="366" y="283"/>
                  </a:lnTo>
                  <a:lnTo>
                    <a:pt x="343" y="291"/>
                  </a:lnTo>
                  <a:lnTo>
                    <a:pt x="321" y="305"/>
                  </a:lnTo>
                  <a:lnTo>
                    <a:pt x="304" y="322"/>
                  </a:lnTo>
                  <a:lnTo>
                    <a:pt x="291" y="342"/>
                  </a:lnTo>
                  <a:lnTo>
                    <a:pt x="283" y="366"/>
                  </a:lnTo>
                  <a:lnTo>
                    <a:pt x="280" y="392"/>
                  </a:lnTo>
                  <a:lnTo>
                    <a:pt x="280" y="1579"/>
                  </a:lnTo>
                  <a:lnTo>
                    <a:pt x="277" y="1602"/>
                  </a:lnTo>
                  <a:lnTo>
                    <a:pt x="268" y="1622"/>
                  </a:lnTo>
                  <a:lnTo>
                    <a:pt x="255" y="1640"/>
                  </a:lnTo>
                  <a:lnTo>
                    <a:pt x="238" y="1652"/>
                  </a:lnTo>
                  <a:lnTo>
                    <a:pt x="218" y="1661"/>
                  </a:lnTo>
                  <a:lnTo>
                    <a:pt x="196" y="1664"/>
                  </a:lnTo>
                  <a:lnTo>
                    <a:pt x="84" y="1664"/>
                  </a:lnTo>
                  <a:lnTo>
                    <a:pt x="62" y="1661"/>
                  </a:lnTo>
                  <a:lnTo>
                    <a:pt x="41" y="1652"/>
                  </a:lnTo>
                  <a:lnTo>
                    <a:pt x="24" y="1640"/>
                  </a:lnTo>
                  <a:lnTo>
                    <a:pt x="11" y="1622"/>
                  </a:lnTo>
                  <a:lnTo>
                    <a:pt x="3" y="1602"/>
                  </a:lnTo>
                  <a:lnTo>
                    <a:pt x="0" y="1579"/>
                  </a:lnTo>
                  <a:lnTo>
                    <a:pt x="0" y="336"/>
                  </a:lnTo>
                  <a:lnTo>
                    <a:pt x="3" y="290"/>
                  </a:lnTo>
                  <a:lnTo>
                    <a:pt x="12" y="247"/>
                  </a:lnTo>
                  <a:lnTo>
                    <a:pt x="26" y="205"/>
                  </a:lnTo>
                  <a:lnTo>
                    <a:pt x="46" y="166"/>
                  </a:lnTo>
                  <a:lnTo>
                    <a:pt x="70" y="131"/>
                  </a:lnTo>
                  <a:lnTo>
                    <a:pt x="98" y="98"/>
                  </a:lnTo>
                  <a:lnTo>
                    <a:pt x="130" y="71"/>
                  </a:lnTo>
                  <a:lnTo>
                    <a:pt x="167" y="46"/>
                  </a:lnTo>
                  <a:lnTo>
                    <a:pt x="205" y="27"/>
                  </a:lnTo>
                  <a:lnTo>
                    <a:pt x="246" y="12"/>
                  </a:lnTo>
                  <a:lnTo>
                    <a:pt x="290" y="3"/>
                  </a:lnTo>
                  <a:lnTo>
                    <a:pt x="3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0" name="Freeform 107">
              <a:extLst>
                <a:ext uri="{FF2B5EF4-FFF2-40B4-BE49-F238E27FC236}">
                  <a16:creationId xmlns:a16="http://schemas.microsoft.com/office/drawing/2014/main" id="{DB18B527-CCC5-4544-B416-162DCEF76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" y="1695"/>
              <a:ext cx="90" cy="221"/>
            </a:xfrm>
            <a:custGeom>
              <a:avLst/>
              <a:gdLst>
                <a:gd name="T0" fmla="*/ 336 w 630"/>
                <a:gd name="T1" fmla="*/ 0 h 1549"/>
                <a:gd name="T2" fmla="*/ 545 w 630"/>
                <a:gd name="T3" fmla="*/ 0 h 1549"/>
                <a:gd name="T4" fmla="*/ 567 w 630"/>
                <a:gd name="T5" fmla="*/ 3 h 1549"/>
                <a:gd name="T6" fmla="*/ 588 w 630"/>
                <a:gd name="T7" fmla="*/ 12 h 1549"/>
                <a:gd name="T8" fmla="*/ 604 w 630"/>
                <a:gd name="T9" fmla="*/ 25 h 1549"/>
                <a:gd name="T10" fmla="*/ 617 w 630"/>
                <a:gd name="T11" fmla="*/ 42 h 1549"/>
                <a:gd name="T12" fmla="*/ 626 w 630"/>
                <a:gd name="T13" fmla="*/ 61 h 1549"/>
                <a:gd name="T14" fmla="*/ 630 w 630"/>
                <a:gd name="T15" fmla="*/ 84 h 1549"/>
                <a:gd name="T16" fmla="*/ 630 w 630"/>
                <a:gd name="T17" fmla="*/ 196 h 1549"/>
                <a:gd name="T18" fmla="*/ 626 w 630"/>
                <a:gd name="T19" fmla="*/ 218 h 1549"/>
                <a:gd name="T20" fmla="*/ 617 w 630"/>
                <a:gd name="T21" fmla="*/ 239 h 1549"/>
                <a:gd name="T22" fmla="*/ 604 w 630"/>
                <a:gd name="T23" fmla="*/ 255 h 1549"/>
                <a:gd name="T24" fmla="*/ 588 w 630"/>
                <a:gd name="T25" fmla="*/ 268 h 1549"/>
                <a:gd name="T26" fmla="*/ 567 w 630"/>
                <a:gd name="T27" fmla="*/ 277 h 1549"/>
                <a:gd name="T28" fmla="*/ 545 w 630"/>
                <a:gd name="T29" fmla="*/ 280 h 1549"/>
                <a:gd name="T30" fmla="*/ 392 w 630"/>
                <a:gd name="T31" fmla="*/ 280 h 1549"/>
                <a:gd name="T32" fmla="*/ 367 w 630"/>
                <a:gd name="T33" fmla="*/ 283 h 1549"/>
                <a:gd name="T34" fmla="*/ 342 w 630"/>
                <a:gd name="T35" fmla="*/ 292 h 1549"/>
                <a:gd name="T36" fmla="*/ 322 w 630"/>
                <a:gd name="T37" fmla="*/ 305 h 1549"/>
                <a:gd name="T38" fmla="*/ 305 w 630"/>
                <a:gd name="T39" fmla="*/ 322 h 1549"/>
                <a:gd name="T40" fmla="*/ 291 w 630"/>
                <a:gd name="T41" fmla="*/ 342 h 1549"/>
                <a:gd name="T42" fmla="*/ 283 w 630"/>
                <a:gd name="T43" fmla="*/ 366 h 1549"/>
                <a:gd name="T44" fmla="*/ 280 w 630"/>
                <a:gd name="T45" fmla="*/ 392 h 1549"/>
                <a:gd name="T46" fmla="*/ 280 w 630"/>
                <a:gd name="T47" fmla="*/ 1464 h 1549"/>
                <a:gd name="T48" fmla="*/ 277 w 630"/>
                <a:gd name="T49" fmla="*/ 1487 h 1549"/>
                <a:gd name="T50" fmla="*/ 269 w 630"/>
                <a:gd name="T51" fmla="*/ 1507 h 1549"/>
                <a:gd name="T52" fmla="*/ 256 w 630"/>
                <a:gd name="T53" fmla="*/ 1525 h 1549"/>
                <a:gd name="T54" fmla="*/ 239 w 630"/>
                <a:gd name="T55" fmla="*/ 1537 h 1549"/>
                <a:gd name="T56" fmla="*/ 218 w 630"/>
                <a:gd name="T57" fmla="*/ 1546 h 1549"/>
                <a:gd name="T58" fmla="*/ 196 w 630"/>
                <a:gd name="T59" fmla="*/ 1549 h 1549"/>
                <a:gd name="T60" fmla="*/ 85 w 630"/>
                <a:gd name="T61" fmla="*/ 1549 h 1549"/>
                <a:gd name="T62" fmla="*/ 62 w 630"/>
                <a:gd name="T63" fmla="*/ 1546 h 1549"/>
                <a:gd name="T64" fmla="*/ 42 w 630"/>
                <a:gd name="T65" fmla="*/ 1537 h 1549"/>
                <a:gd name="T66" fmla="*/ 25 w 630"/>
                <a:gd name="T67" fmla="*/ 1525 h 1549"/>
                <a:gd name="T68" fmla="*/ 11 w 630"/>
                <a:gd name="T69" fmla="*/ 1507 h 1549"/>
                <a:gd name="T70" fmla="*/ 3 w 630"/>
                <a:gd name="T71" fmla="*/ 1487 h 1549"/>
                <a:gd name="T72" fmla="*/ 0 w 630"/>
                <a:gd name="T73" fmla="*/ 1464 h 1549"/>
                <a:gd name="T74" fmla="*/ 0 w 630"/>
                <a:gd name="T75" fmla="*/ 336 h 1549"/>
                <a:gd name="T76" fmla="*/ 3 w 630"/>
                <a:gd name="T77" fmla="*/ 291 h 1549"/>
                <a:gd name="T78" fmla="*/ 13 w 630"/>
                <a:gd name="T79" fmla="*/ 247 h 1549"/>
                <a:gd name="T80" fmla="*/ 27 w 630"/>
                <a:gd name="T81" fmla="*/ 205 h 1549"/>
                <a:gd name="T82" fmla="*/ 46 w 630"/>
                <a:gd name="T83" fmla="*/ 166 h 1549"/>
                <a:gd name="T84" fmla="*/ 71 w 630"/>
                <a:gd name="T85" fmla="*/ 131 h 1549"/>
                <a:gd name="T86" fmla="*/ 99 w 630"/>
                <a:gd name="T87" fmla="*/ 98 h 1549"/>
                <a:gd name="T88" fmla="*/ 131 w 630"/>
                <a:gd name="T89" fmla="*/ 71 h 1549"/>
                <a:gd name="T90" fmla="*/ 166 w 630"/>
                <a:gd name="T91" fmla="*/ 46 h 1549"/>
                <a:gd name="T92" fmla="*/ 206 w 630"/>
                <a:gd name="T93" fmla="*/ 27 h 1549"/>
                <a:gd name="T94" fmla="*/ 247 w 630"/>
                <a:gd name="T95" fmla="*/ 13 h 1549"/>
                <a:gd name="T96" fmla="*/ 290 w 630"/>
                <a:gd name="T97" fmla="*/ 3 h 1549"/>
                <a:gd name="T98" fmla="*/ 336 w 630"/>
                <a:gd name="T99" fmla="*/ 0 h 1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30" h="1549">
                  <a:moveTo>
                    <a:pt x="336" y="0"/>
                  </a:moveTo>
                  <a:lnTo>
                    <a:pt x="545" y="0"/>
                  </a:lnTo>
                  <a:lnTo>
                    <a:pt x="567" y="3"/>
                  </a:lnTo>
                  <a:lnTo>
                    <a:pt x="588" y="12"/>
                  </a:lnTo>
                  <a:lnTo>
                    <a:pt x="604" y="25"/>
                  </a:lnTo>
                  <a:lnTo>
                    <a:pt x="617" y="42"/>
                  </a:lnTo>
                  <a:lnTo>
                    <a:pt x="626" y="61"/>
                  </a:lnTo>
                  <a:lnTo>
                    <a:pt x="630" y="84"/>
                  </a:lnTo>
                  <a:lnTo>
                    <a:pt x="630" y="196"/>
                  </a:lnTo>
                  <a:lnTo>
                    <a:pt x="626" y="218"/>
                  </a:lnTo>
                  <a:lnTo>
                    <a:pt x="617" y="239"/>
                  </a:lnTo>
                  <a:lnTo>
                    <a:pt x="604" y="255"/>
                  </a:lnTo>
                  <a:lnTo>
                    <a:pt x="588" y="268"/>
                  </a:lnTo>
                  <a:lnTo>
                    <a:pt x="567" y="277"/>
                  </a:lnTo>
                  <a:lnTo>
                    <a:pt x="545" y="280"/>
                  </a:lnTo>
                  <a:lnTo>
                    <a:pt x="392" y="280"/>
                  </a:lnTo>
                  <a:lnTo>
                    <a:pt x="367" y="283"/>
                  </a:lnTo>
                  <a:lnTo>
                    <a:pt x="342" y="292"/>
                  </a:lnTo>
                  <a:lnTo>
                    <a:pt x="322" y="305"/>
                  </a:lnTo>
                  <a:lnTo>
                    <a:pt x="305" y="322"/>
                  </a:lnTo>
                  <a:lnTo>
                    <a:pt x="291" y="342"/>
                  </a:lnTo>
                  <a:lnTo>
                    <a:pt x="283" y="366"/>
                  </a:lnTo>
                  <a:lnTo>
                    <a:pt x="280" y="392"/>
                  </a:lnTo>
                  <a:lnTo>
                    <a:pt x="280" y="1464"/>
                  </a:lnTo>
                  <a:lnTo>
                    <a:pt x="277" y="1487"/>
                  </a:lnTo>
                  <a:lnTo>
                    <a:pt x="269" y="1507"/>
                  </a:lnTo>
                  <a:lnTo>
                    <a:pt x="256" y="1525"/>
                  </a:lnTo>
                  <a:lnTo>
                    <a:pt x="239" y="1537"/>
                  </a:lnTo>
                  <a:lnTo>
                    <a:pt x="218" y="1546"/>
                  </a:lnTo>
                  <a:lnTo>
                    <a:pt x="196" y="1549"/>
                  </a:lnTo>
                  <a:lnTo>
                    <a:pt x="85" y="1549"/>
                  </a:lnTo>
                  <a:lnTo>
                    <a:pt x="62" y="1546"/>
                  </a:lnTo>
                  <a:lnTo>
                    <a:pt x="42" y="1537"/>
                  </a:lnTo>
                  <a:lnTo>
                    <a:pt x="25" y="1525"/>
                  </a:lnTo>
                  <a:lnTo>
                    <a:pt x="11" y="1507"/>
                  </a:lnTo>
                  <a:lnTo>
                    <a:pt x="3" y="1487"/>
                  </a:lnTo>
                  <a:lnTo>
                    <a:pt x="0" y="1464"/>
                  </a:lnTo>
                  <a:lnTo>
                    <a:pt x="0" y="336"/>
                  </a:lnTo>
                  <a:lnTo>
                    <a:pt x="3" y="291"/>
                  </a:lnTo>
                  <a:lnTo>
                    <a:pt x="13" y="247"/>
                  </a:lnTo>
                  <a:lnTo>
                    <a:pt x="27" y="205"/>
                  </a:lnTo>
                  <a:lnTo>
                    <a:pt x="46" y="166"/>
                  </a:lnTo>
                  <a:lnTo>
                    <a:pt x="71" y="131"/>
                  </a:lnTo>
                  <a:lnTo>
                    <a:pt x="99" y="98"/>
                  </a:lnTo>
                  <a:lnTo>
                    <a:pt x="131" y="71"/>
                  </a:lnTo>
                  <a:lnTo>
                    <a:pt x="166" y="46"/>
                  </a:lnTo>
                  <a:lnTo>
                    <a:pt x="206" y="27"/>
                  </a:lnTo>
                  <a:lnTo>
                    <a:pt x="247" y="13"/>
                  </a:lnTo>
                  <a:lnTo>
                    <a:pt x="290" y="3"/>
                  </a:lnTo>
                  <a:lnTo>
                    <a:pt x="3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1" name="Freeform 108">
              <a:extLst>
                <a:ext uri="{FF2B5EF4-FFF2-40B4-BE49-F238E27FC236}">
                  <a16:creationId xmlns:a16="http://schemas.microsoft.com/office/drawing/2014/main" id="{C6B43EA9-8727-4234-9559-778F0273F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" y="1695"/>
              <a:ext cx="90" cy="221"/>
            </a:xfrm>
            <a:custGeom>
              <a:avLst/>
              <a:gdLst>
                <a:gd name="T0" fmla="*/ 85 w 630"/>
                <a:gd name="T1" fmla="*/ 0 h 1549"/>
                <a:gd name="T2" fmla="*/ 294 w 630"/>
                <a:gd name="T3" fmla="*/ 0 h 1549"/>
                <a:gd name="T4" fmla="*/ 340 w 630"/>
                <a:gd name="T5" fmla="*/ 3 h 1549"/>
                <a:gd name="T6" fmla="*/ 383 w 630"/>
                <a:gd name="T7" fmla="*/ 13 h 1549"/>
                <a:gd name="T8" fmla="*/ 424 w 630"/>
                <a:gd name="T9" fmla="*/ 27 h 1549"/>
                <a:gd name="T10" fmla="*/ 464 w 630"/>
                <a:gd name="T11" fmla="*/ 46 h 1549"/>
                <a:gd name="T12" fmla="*/ 499 w 630"/>
                <a:gd name="T13" fmla="*/ 71 h 1549"/>
                <a:gd name="T14" fmla="*/ 531 w 630"/>
                <a:gd name="T15" fmla="*/ 98 h 1549"/>
                <a:gd name="T16" fmla="*/ 559 w 630"/>
                <a:gd name="T17" fmla="*/ 131 h 1549"/>
                <a:gd name="T18" fmla="*/ 584 w 630"/>
                <a:gd name="T19" fmla="*/ 166 h 1549"/>
                <a:gd name="T20" fmla="*/ 603 w 630"/>
                <a:gd name="T21" fmla="*/ 205 h 1549"/>
                <a:gd name="T22" fmla="*/ 617 w 630"/>
                <a:gd name="T23" fmla="*/ 247 h 1549"/>
                <a:gd name="T24" fmla="*/ 627 w 630"/>
                <a:gd name="T25" fmla="*/ 291 h 1549"/>
                <a:gd name="T26" fmla="*/ 630 w 630"/>
                <a:gd name="T27" fmla="*/ 336 h 1549"/>
                <a:gd name="T28" fmla="*/ 630 w 630"/>
                <a:gd name="T29" fmla="*/ 1464 h 1549"/>
                <a:gd name="T30" fmla="*/ 627 w 630"/>
                <a:gd name="T31" fmla="*/ 1487 h 1549"/>
                <a:gd name="T32" fmla="*/ 619 w 630"/>
                <a:gd name="T33" fmla="*/ 1507 h 1549"/>
                <a:gd name="T34" fmla="*/ 605 w 630"/>
                <a:gd name="T35" fmla="*/ 1525 h 1549"/>
                <a:gd name="T36" fmla="*/ 588 w 630"/>
                <a:gd name="T37" fmla="*/ 1537 h 1549"/>
                <a:gd name="T38" fmla="*/ 568 w 630"/>
                <a:gd name="T39" fmla="*/ 1546 h 1549"/>
                <a:gd name="T40" fmla="*/ 545 w 630"/>
                <a:gd name="T41" fmla="*/ 1549 h 1549"/>
                <a:gd name="T42" fmla="*/ 434 w 630"/>
                <a:gd name="T43" fmla="*/ 1549 h 1549"/>
                <a:gd name="T44" fmla="*/ 412 w 630"/>
                <a:gd name="T45" fmla="*/ 1546 h 1549"/>
                <a:gd name="T46" fmla="*/ 391 w 630"/>
                <a:gd name="T47" fmla="*/ 1537 h 1549"/>
                <a:gd name="T48" fmla="*/ 374 w 630"/>
                <a:gd name="T49" fmla="*/ 1525 h 1549"/>
                <a:gd name="T50" fmla="*/ 361 w 630"/>
                <a:gd name="T51" fmla="*/ 1507 h 1549"/>
                <a:gd name="T52" fmla="*/ 353 w 630"/>
                <a:gd name="T53" fmla="*/ 1487 h 1549"/>
                <a:gd name="T54" fmla="*/ 350 w 630"/>
                <a:gd name="T55" fmla="*/ 1464 h 1549"/>
                <a:gd name="T56" fmla="*/ 350 w 630"/>
                <a:gd name="T57" fmla="*/ 392 h 1549"/>
                <a:gd name="T58" fmla="*/ 347 w 630"/>
                <a:gd name="T59" fmla="*/ 366 h 1549"/>
                <a:gd name="T60" fmla="*/ 339 w 630"/>
                <a:gd name="T61" fmla="*/ 342 h 1549"/>
                <a:gd name="T62" fmla="*/ 325 w 630"/>
                <a:gd name="T63" fmla="*/ 322 h 1549"/>
                <a:gd name="T64" fmla="*/ 308 w 630"/>
                <a:gd name="T65" fmla="*/ 305 h 1549"/>
                <a:gd name="T66" fmla="*/ 288 w 630"/>
                <a:gd name="T67" fmla="*/ 292 h 1549"/>
                <a:gd name="T68" fmla="*/ 263 w 630"/>
                <a:gd name="T69" fmla="*/ 283 h 1549"/>
                <a:gd name="T70" fmla="*/ 238 w 630"/>
                <a:gd name="T71" fmla="*/ 280 h 1549"/>
                <a:gd name="T72" fmla="*/ 85 w 630"/>
                <a:gd name="T73" fmla="*/ 280 h 1549"/>
                <a:gd name="T74" fmla="*/ 63 w 630"/>
                <a:gd name="T75" fmla="*/ 277 h 1549"/>
                <a:gd name="T76" fmla="*/ 42 w 630"/>
                <a:gd name="T77" fmla="*/ 268 h 1549"/>
                <a:gd name="T78" fmla="*/ 26 w 630"/>
                <a:gd name="T79" fmla="*/ 255 h 1549"/>
                <a:gd name="T80" fmla="*/ 13 w 630"/>
                <a:gd name="T81" fmla="*/ 239 h 1549"/>
                <a:gd name="T82" fmla="*/ 4 w 630"/>
                <a:gd name="T83" fmla="*/ 218 h 1549"/>
                <a:gd name="T84" fmla="*/ 0 w 630"/>
                <a:gd name="T85" fmla="*/ 196 h 1549"/>
                <a:gd name="T86" fmla="*/ 0 w 630"/>
                <a:gd name="T87" fmla="*/ 84 h 1549"/>
                <a:gd name="T88" fmla="*/ 4 w 630"/>
                <a:gd name="T89" fmla="*/ 61 h 1549"/>
                <a:gd name="T90" fmla="*/ 13 w 630"/>
                <a:gd name="T91" fmla="*/ 42 h 1549"/>
                <a:gd name="T92" fmla="*/ 26 w 630"/>
                <a:gd name="T93" fmla="*/ 25 h 1549"/>
                <a:gd name="T94" fmla="*/ 42 w 630"/>
                <a:gd name="T95" fmla="*/ 12 h 1549"/>
                <a:gd name="T96" fmla="*/ 63 w 630"/>
                <a:gd name="T97" fmla="*/ 3 h 1549"/>
                <a:gd name="T98" fmla="*/ 85 w 630"/>
                <a:gd name="T99" fmla="*/ 0 h 1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30" h="1549">
                  <a:moveTo>
                    <a:pt x="85" y="0"/>
                  </a:moveTo>
                  <a:lnTo>
                    <a:pt x="294" y="0"/>
                  </a:lnTo>
                  <a:lnTo>
                    <a:pt x="340" y="3"/>
                  </a:lnTo>
                  <a:lnTo>
                    <a:pt x="383" y="13"/>
                  </a:lnTo>
                  <a:lnTo>
                    <a:pt x="424" y="27"/>
                  </a:lnTo>
                  <a:lnTo>
                    <a:pt x="464" y="46"/>
                  </a:lnTo>
                  <a:lnTo>
                    <a:pt x="499" y="71"/>
                  </a:lnTo>
                  <a:lnTo>
                    <a:pt x="531" y="98"/>
                  </a:lnTo>
                  <a:lnTo>
                    <a:pt x="559" y="131"/>
                  </a:lnTo>
                  <a:lnTo>
                    <a:pt x="584" y="166"/>
                  </a:lnTo>
                  <a:lnTo>
                    <a:pt x="603" y="205"/>
                  </a:lnTo>
                  <a:lnTo>
                    <a:pt x="617" y="247"/>
                  </a:lnTo>
                  <a:lnTo>
                    <a:pt x="627" y="291"/>
                  </a:lnTo>
                  <a:lnTo>
                    <a:pt x="630" y="336"/>
                  </a:lnTo>
                  <a:lnTo>
                    <a:pt x="630" y="1464"/>
                  </a:lnTo>
                  <a:lnTo>
                    <a:pt x="627" y="1487"/>
                  </a:lnTo>
                  <a:lnTo>
                    <a:pt x="619" y="1507"/>
                  </a:lnTo>
                  <a:lnTo>
                    <a:pt x="605" y="1525"/>
                  </a:lnTo>
                  <a:lnTo>
                    <a:pt x="588" y="1537"/>
                  </a:lnTo>
                  <a:lnTo>
                    <a:pt x="568" y="1546"/>
                  </a:lnTo>
                  <a:lnTo>
                    <a:pt x="545" y="1549"/>
                  </a:lnTo>
                  <a:lnTo>
                    <a:pt x="434" y="1549"/>
                  </a:lnTo>
                  <a:lnTo>
                    <a:pt x="412" y="1546"/>
                  </a:lnTo>
                  <a:lnTo>
                    <a:pt x="391" y="1537"/>
                  </a:lnTo>
                  <a:lnTo>
                    <a:pt x="374" y="1525"/>
                  </a:lnTo>
                  <a:lnTo>
                    <a:pt x="361" y="1507"/>
                  </a:lnTo>
                  <a:lnTo>
                    <a:pt x="353" y="1487"/>
                  </a:lnTo>
                  <a:lnTo>
                    <a:pt x="350" y="1464"/>
                  </a:lnTo>
                  <a:lnTo>
                    <a:pt x="350" y="392"/>
                  </a:lnTo>
                  <a:lnTo>
                    <a:pt x="347" y="366"/>
                  </a:lnTo>
                  <a:lnTo>
                    <a:pt x="339" y="342"/>
                  </a:lnTo>
                  <a:lnTo>
                    <a:pt x="325" y="322"/>
                  </a:lnTo>
                  <a:lnTo>
                    <a:pt x="308" y="305"/>
                  </a:lnTo>
                  <a:lnTo>
                    <a:pt x="288" y="292"/>
                  </a:lnTo>
                  <a:lnTo>
                    <a:pt x="263" y="283"/>
                  </a:lnTo>
                  <a:lnTo>
                    <a:pt x="238" y="280"/>
                  </a:lnTo>
                  <a:lnTo>
                    <a:pt x="85" y="280"/>
                  </a:lnTo>
                  <a:lnTo>
                    <a:pt x="63" y="277"/>
                  </a:lnTo>
                  <a:lnTo>
                    <a:pt x="42" y="268"/>
                  </a:lnTo>
                  <a:lnTo>
                    <a:pt x="26" y="255"/>
                  </a:lnTo>
                  <a:lnTo>
                    <a:pt x="13" y="239"/>
                  </a:lnTo>
                  <a:lnTo>
                    <a:pt x="4" y="218"/>
                  </a:lnTo>
                  <a:lnTo>
                    <a:pt x="0" y="196"/>
                  </a:lnTo>
                  <a:lnTo>
                    <a:pt x="0" y="84"/>
                  </a:lnTo>
                  <a:lnTo>
                    <a:pt x="4" y="61"/>
                  </a:lnTo>
                  <a:lnTo>
                    <a:pt x="13" y="42"/>
                  </a:lnTo>
                  <a:lnTo>
                    <a:pt x="26" y="25"/>
                  </a:lnTo>
                  <a:lnTo>
                    <a:pt x="42" y="12"/>
                  </a:lnTo>
                  <a:lnTo>
                    <a:pt x="63" y="3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2" name="Freeform 109">
              <a:extLst>
                <a:ext uri="{FF2B5EF4-FFF2-40B4-BE49-F238E27FC236}">
                  <a16:creationId xmlns:a16="http://schemas.microsoft.com/office/drawing/2014/main" id="{35E36910-EF13-4A16-809C-A82D310BA2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3" y="1752"/>
              <a:ext cx="41" cy="40"/>
            </a:xfrm>
            <a:custGeom>
              <a:avLst/>
              <a:gdLst>
                <a:gd name="T0" fmla="*/ 83 w 287"/>
                <a:gd name="T1" fmla="*/ 0 h 280"/>
                <a:gd name="T2" fmla="*/ 204 w 287"/>
                <a:gd name="T3" fmla="*/ 0 h 280"/>
                <a:gd name="T4" fmla="*/ 226 w 287"/>
                <a:gd name="T5" fmla="*/ 3 h 280"/>
                <a:gd name="T6" fmla="*/ 246 w 287"/>
                <a:gd name="T7" fmla="*/ 11 h 280"/>
                <a:gd name="T8" fmla="*/ 263 w 287"/>
                <a:gd name="T9" fmla="*/ 24 h 280"/>
                <a:gd name="T10" fmla="*/ 276 w 287"/>
                <a:gd name="T11" fmla="*/ 41 h 280"/>
                <a:gd name="T12" fmla="*/ 284 w 287"/>
                <a:gd name="T13" fmla="*/ 62 h 280"/>
                <a:gd name="T14" fmla="*/ 287 w 287"/>
                <a:gd name="T15" fmla="*/ 84 h 280"/>
                <a:gd name="T16" fmla="*/ 287 w 287"/>
                <a:gd name="T17" fmla="*/ 195 h 280"/>
                <a:gd name="T18" fmla="*/ 284 w 287"/>
                <a:gd name="T19" fmla="*/ 217 h 280"/>
                <a:gd name="T20" fmla="*/ 276 w 287"/>
                <a:gd name="T21" fmla="*/ 238 h 280"/>
                <a:gd name="T22" fmla="*/ 263 w 287"/>
                <a:gd name="T23" fmla="*/ 255 h 280"/>
                <a:gd name="T24" fmla="*/ 246 w 287"/>
                <a:gd name="T25" fmla="*/ 268 h 280"/>
                <a:gd name="T26" fmla="*/ 226 w 287"/>
                <a:gd name="T27" fmla="*/ 276 h 280"/>
                <a:gd name="T28" fmla="*/ 204 w 287"/>
                <a:gd name="T29" fmla="*/ 280 h 280"/>
                <a:gd name="T30" fmla="*/ 83 w 287"/>
                <a:gd name="T31" fmla="*/ 280 h 280"/>
                <a:gd name="T32" fmla="*/ 62 w 287"/>
                <a:gd name="T33" fmla="*/ 276 h 280"/>
                <a:gd name="T34" fmla="*/ 42 w 287"/>
                <a:gd name="T35" fmla="*/ 268 h 280"/>
                <a:gd name="T36" fmla="*/ 24 w 287"/>
                <a:gd name="T37" fmla="*/ 255 h 280"/>
                <a:gd name="T38" fmla="*/ 11 w 287"/>
                <a:gd name="T39" fmla="*/ 238 h 280"/>
                <a:gd name="T40" fmla="*/ 3 w 287"/>
                <a:gd name="T41" fmla="*/ 217 h 280"/>
                <a:gd name="T42" fmla="*/ 0 w 287"/>
                <a:gd name="T43" fmla="*/ 195 h 280"/>
                <a:gd name="T44" fmla="*/ 0 w 287"/>
                <a:gd name="T45" fmla="*/ 84 h 280"/>
                <a:gd name="T46" fmla="*/ 3 w 287"/>
                <a:gd name="T47" fmla="*/ 62 h 280"/>
                <a:gd name="T48" fmla="*/ 11 w 287"/>
                <a:gd name="T49" fmla="*/ 41 h 280"/>
                <a:gd name="T50" fmla="*/ 24 w 287"/>
                <a:gd name="T51" fmla="*/ 24 h 280"/>
                <a:gd name="T52" fmla="*/ 42 w 287"/>
                <a:gd name="T53" fmla="*/ 11 h 280"/>
                <a:gd name="T54" fmla="*/ 62 w 287"/>
                <a:gd name="T55" fmla="*/ 3 h 280"/>
                <a:gd name="T56" fmla="*/ 83 w 287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" h="280">
                  <a:moveTo>
                    <a:pt x="83" y="0"/>
                  </a:moveTo>
                  <a:lnTo>
                    <a:pt x="204" y="0"/>
                  </a:lnTo>
                  <a:lnTo>
                    <a:pt x="226" y="3"/>
                  </a:lnTo>
                  <a:lnTo>
                    <a:pt x="246" y="11"/>
                  </a:lnTo>
                  <a:lnTo>
                    <a:pt x="263" y="24"/>
                  </a:lnTo>
                  <a:lnTo>
                    <a:pt x="276" y="41"/>
                  </a:lnTo>
                  <a:lnTo>
                    <a:pt x="284" y="62"/>
                  </a:lnTo>
                  <a:lnTo>
                    <a:pt x="287" y="84"/>
                  </a:lnTo>
                  <a:lnTo>
                    <a:pt x="287" y="195"/>
                  </a:lnTo>
                  <a:lnTo>
                    <a:pt x="284" y="217"/>
                  </a:lnTo>
                  <a:lnTo>
                    <a:pt x="276" y="238"/>
                  </a:lnTo>
                  <a:lnTo>
                    <a:pt x="263" y="255"/>
                  </a:lnTo>
                  <a:lnTo>
                    <a:pt x="246" y="268"/>
                  </a:lnTo>
                  <a:lnTo>
                    <a:pt x="226" y="276"/>
                  </a:lnTo>
                  <a:lnTo>
                    <a:pt x="204" y="280"/>
                  </a:lnTo>
                  <a:lnTo>
                    <a:pt x="83" y="280"/>
                  </a:lnTo>
                  <a:lnTo>
                    <a:pt x="62" y="276"/>
                  </a:lnTo>
                  <a:lnTo>
                    <a:pt x="42" y="268"/>
                  </a:lnTo>
                  <a:lnTo>
                    <a:pt x="24" y="255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4"/>
                  </a:lnTo>
                  <a:lnTo>
                    <a:pt x="3" y="62"/>
                  </a:lnTo>
                  <a:lnTo>
                    <a:pt x="11" y="41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3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pic>
        <p:nvPicPr>
          <p:cNvPr id="83" name="Picture 2" descr="Resultado de imagen para inncluster logo">
            <a:extLst>
              <a:ext uri="{FF2B5EF4-FFF2-40B4-BE49-F238E27FC236}">
                <a16:creationId xmlns:a16="http://schemas.microsoft.com/office/drawing/2014/main" id="{FE95E015-1644-4A7E-B38C-F15D139FB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51" y="2850996"/>
            <a:ext cx="2055126" cy="115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90C1B169-5ED0-4439-AD20-CFF5106741F5}"/>
              </a:ext>
            </a:extLst>
          </p:cNvPr>
          <p:cNvSpPr/>
          <p:nvPr/>
        </p:nvSpPr>
        <p:spPr>
          <a:xfrm>
            <a:off x="4757770" y="3173680"/>
            <a:ext cx="37304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Evento coordinado por el gobierno nacional y las cámaras coordinadoras del País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141057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58" grpId="0"/>
      <p:bldP spid="59" grpId="0"/>
      <p:bldP spid="74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404B10B2-8381-864D-ADF2-A46F0265CC3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3" name="Imagen 2" descr="Imagen que contiene tabla, hecho de madera, computadora&#10;&#10;Descripción generada automáticamente">
            <a:extLst>
              <a:ext uri="{FF2B5EF4-FFF2-40B4-BE49-F238E27FC236}">
                <a16:creationId xmlns:a16="http://schemas.microsoft.com/office/drawing/2014/main" id="{22470438-162B-4811-9651-E4F5423E62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7267" b="10379"/>
          <a:stretch/>
        </p:blipFill>
        <p:spPr>
          <a:xfrm>
            <a:off x="0" y="0"/>
            <a:ext cx="12192000" cy="6865405"/>
          </a:xfrm>
          <a:prstGeom prst="rect">
            <a:avLst/>
          </a:prstGeom>
        </p:spPr>
      </p:pic>
      <p:pic>
        <p:nvPicPr>
          <p:cNvPr id="6" name="Picture 6" descr="icono-plan-accion.png">
            <a:extLst>
              <a:ext uri="{FF2B5EF4-FFF2-40B4-BE49-F238E27FC236}">
                <a16:creationId xmlns:a16="http://schemas.microsoft.com/office/drawing/2014/main" id="{8FB05160-DD69-A24D-A1BD-593ADD69D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934" y="3139334"/>
            <a:ext cx="15367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adroTexto 10">
            <a:extLst>
              <a:ext uri="{FF2B5EF4-FFF2-40B4-BE49-F238E27FC236}">
                <a16:creationId xmlns:a16="http://schemas.microsoft.com/office/drawing/2014/main" id="{A416652D-2190-1540-A3CF-E627F5923350}"/>
              </a:ext>
            </a:extLst>
          </p:cNvPr>
          <p:cNvSpPr txBox="1"/>
          <p:nvPr/>
        </p:nvSpPr>
        <p:spPr>
          <a:xfrm>
            <a:off x="2569634" y="3600723"/>
            <a:ext cx="9086212" cy="6885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s-CO"/>
            </a:defPPr>
            <a:lvl1pPr>
              <a:lnSpc>
                <a:spcPct val="80000"/>
              </a:lnSpc>
              <a:defRPr sz="4000">
                <a:solidFill>
                  <a:srgbClr val="FFC724"/>
                </a:solidFill>
                <a:latin typeface="AmpleSoft Bold"/>
                <a:cs typeface="AmpleSoft Bold"/>
              </a:defRPr>
            </a:lvl1pPr>
            <a:lvl2pPr marL="0" lvl="1">
              <a:lnSpc>
                <a:spcPct val="80000"/>
              </a:lnSpc>
              <a:defRPr sz="4000" b="1">
                <a:solidFill>
                  <a:prstClr val="white"/>
                </a:solidFill>
                <a:latin typeface="AmpleSoft-Bold" panose="02000000000000000000" pitchFamily="2" charset="0"/>
                <a:cs typeface="AmpleSoft Bold"/>
              </a:defRPr>
            </a:lvl2pPr>
          </a:lstStyle>
          <a:p>
            <a:pPr lvl="1" defTabSz="1219170">
              <a:defRPr/>
            </a:pPr>
            <a:r>
              <a:rPr lang="es-MX" sz="4800" dirty="0">
                <a:solidFill>
                  <a:srgbClr val="FFFFFF"/>
                </a:solidFill>
                <a:latin typeface="+mj-lt"/>
              </a:rPr>
              <a:t>Fortalecimiento Corporativo</a:t>
            </a:r>
          </a:p>
        </p:txBody>
      </p:sp>
    </p:spTree>
  </p:cSld>
  <p:clrMapOvr>
    <a:masterClrMapping/>
  </p:clrMapOvr>
  <p:transition spd="slow">
    <p:wip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 Box 2">
            <a:extLst>
              <a:ext uri="{FF2B5EF4-FFF2-40B4-BE49-F238E27FC236}">
                <a16:creationId xmlns:a16="http://schemas.microsoft.com/office/drawing/2014/main" id="{515101FC-7D55-4920-921C-9D0BDB15A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078" y="2140093"/>
            <a:ext cx="321922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31417" marR="0" lvl="1" indent="-228594" algn="l" defTabSz="8127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Ubicación de las áreas de entorno empresarial, contabilidad, tesorería, inteligencia de mercados y FECCC</a:t>
            </a:r>
          </a:p>
          <a:p>
            <a:pPr marL="228594" marR="0" lvl="0" indent="-228594" algn="l" defTabSz="8127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O" altLang="es-CO" sz="16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16" name="TextBox 80">
            <a:extLst>
              <a:ext uri="{FF2B5EF4-FFF2-40B4-BE49-F238E27FC236}">
                <a16:creationId xmlns:a16="http://schemas.microsoft.com/office/drawing/2014/main" id="{B580D334-69C7-4DF6-B792-A2CC4C029E66}"/>
              </a:ext>
            </a:extLst>
          </p:cNvPr>
          <p:cNvSpPr txBox="1"/>
          <p:nvPr/>
        </p:nvSpPr>
        <p:spPr>
          <a:xfrm>
            <a:off x="207193" y="1823066"/>
            <a:ext cx="2949975" cy="420564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marL="0" marR="0" lvl="0" indent="0" algn="ctr" defTabSz="8127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2133" b="0" i="0" u="none" strike="noStrike" kern="1200" cap="none" spc="0" normalizeH="0" baseline="0" noProof="0" dirty="0">
                <a:ln>
                  <a:noFill/>
                </a:ln>
                <a:solidFill>
                  <a:srgbClr val="FF0353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Remodelación piso 12</a:t>
            </a:r>
          </a:p>
        </p:txBody>
      </p:sp>
      <p:sp>
        <p:nvSpPr>
          <p:cNvPr id="117" name="TextBox 80">
            <a:extLst>
              <a:ext uri="{FF2B5EF4-FFF2-40B4-BE49-F238E27FC236}">
                <a16:creationId xmlns:a16="http://schemas.microsoft.com/office/drawing/2014/main" id="{CB421F3C-B9B5-42F6-A0CA-06439C2212E1}"/>
              </a:ext>
            </a:extLst>
          </p:cNvPr>
          <p:cNvSpPr txBox="1"/>
          <p:nvPr/>
        </p:nvSpPr>
        <p:spPr>
          <a:xfrm>
            <a:off x="3504339" y="1811128"/>
            <a:ext cx="3210307" cy="420564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marL="0" marR="0" lvl="0" indent="0" algn="ctr" defTabSz="8127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2133" b="0" i="0" u="none" strike="noStrike" kern="1200" cap="none" spc="0" normalizeH="0" baseline="0" noProof="0" dirty="0">
                <a:ln>
                  <a:noFill/>
                </a:ln>
                <a:solidFill>
                  <a:srgbClr val="FF0353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Remodelación Oficina 702</a:t>
            </a:r>
          </a:p>
        </p:txBody>
      </p:sp>
      <p:sp>
        <p:nvSpPr>
          <p:cNvPr id="118" name="Text Box 2">
            <a:extLst>
              <a:ext uri="{FF2B5EF4-FFF2-40B4-BE49-F238E27FC236}">
                <a16:creationId xmlns:a16="http://schemas.microsoft.com/office/drawing/2014/main" id="{71EA1627-E9A2-4E10-B53B-932600259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1964" y="2211018"/>
            <a:ext cx="376082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31417" marR="0" lvl="1" indent="-228594" algn="l" defTabSz="8127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Ubicación del personal de la unidad de emprendimiento e innovación. </a:t>
            </a:r>
            <a:endParaRPr kumimoji="1" lang="es-ES_tradnl" sz="16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19" name="TextBox 80">
            <a:extLst>
              <a:ext uri="{FF2B5EF4-FFF2-40B4-BE49-F238E27FC236}">
                <a16:creationId xmlns:a16="http://schemas.microsoft.com/office/drawing/2014/main" id="{46786C9D-7D64-4FA4-8017-48428CA4EF1A}"/>
              </a:ext>
            </a:extLst>
          </p:cNvPr>
          <p:cNvSpPr txBox="1"/>
          <p:nvPr/>
        </p:nvSpPr>
        <p:spPr>
          <a:xfrm>
            <a:off x="136950" y="3548930"/>
            <a:ext cx="2949975" cy="74879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marL="0" marR="0" lvl="0" indent="0" algn="ctr" defTabSz="8127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2133" b="0" i="0" u="none" strike="noStrike" kern="1200" cap="none" spc="0" normalizeH="0" baseline="0" noProof="0" dirty="0">
                <a:ln>
                  <a:noFill/>
                </a:ln>
                <a:solidFill>
                  <a:srgbClr val="FF0353"/>
                </a:solidFill>
                <a:effectLst/>
                <a:uLnTx/>
                <a:uFillTx/>
                <a:latin typeface="AmpleSoft-Bold"/>
                <a:ea typeface="+mn-ea"/>
                <a:cs typeface="+mn-cs"/>
              </a:rPr>
              <a:t>Remodelación Baños CAE</a:t>
            </a:r>
          </a:p>
        </p:txBody>
      </p:sp>
      <p:sp>
        <p:nvSpPr>
          <p:cNvPr id="120" name="Text Box 2">
            <a:extLst>
              <a:ext uri="{FF2B5EF4-FFF2-40B4-BE49-F238E27FC236}">
                <a16:creationId xmlns:a16="http://schemas.microsoft.com/office/drawing/2014/main" id="{0874FF2C-72AF-4C3F-A4C1-83688B293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078" y="4169359"/>
            <a:ext cx="30550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31417" marR="0" lvl="1" indent="-228594" algn="l" defTabSz="8127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Optimizar y mejorar las condiciones de este espacio </a:t>
            </a:r>
            <a:endParaRPr kumimoji="1" lang="es-ES_tradnl" sz="16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21" name="TextBox 80">
            <a:extLst>
              <a:ext uri="{FF2B5EF4-FFF2-40B4-BE49-F238E27FC236}">
                <a16:creationId xmlns:a16="http://schemas.microsoft.com/office/drawing/2014/main" id="{02FD9797-7A2A-4B0B-B527-3B49C6F5667E}"/>
              </a:ext>
            </a:extLst>
          </p:cNvPr>
          <p:cNvSpPr txBox="1"/>
          <p:nvPr/>
        </p:nvSpPr>
        <p:spPr>
          <a:xfrm>
            <a:off x="3408307" y="3553269"/>
            <a:ext cx="3282220" cy="74879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marL="0" marR="0" lvl="0" indent="0" algn="ctr" defTabSz="8127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2133" b="0" i="0" u="none" strike="noStrike" kern="1200" cap="none" spc="0" normalizeH="0" baseline="0" noProof="0" dirty="0">
                <a:ln>
                  <a:noFill/>
                </a:ln>
                <a:solidFill>
                  <a:srgbClr val="FF0353"/>
                </a:solidFill>
                <a:effectLst/>
                <a:uLnTx/>
                <a:uFillTx/>
                <a:latin typeface="AmpleSoft-Bold"/>
                <a:ea typeface="+mn-ea"/>
                <a:cs typeface="+mn-cs"/>
              </a:rPr>
              <a:t>Adecuación puestos de trabajo piso 18</a:t>
            </a:r>
          </a:p>
        </p:txBody>
      </p:sp>
      <p:sp>
        <p:nvSpPr>
          <p:cNvPr id="122" name="Text Box 2">
            <a:extLst>
              <a:ext uri="{FF2B5EF4-FFF2-40B4-BE49-F238E27FC236}">
                <a16:creationId xmlns:a16="http://schemas.microsoft.com/office/drawing/2014/main" id="{7950E0FE-B0FF-4403-802F-F95B9DC90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4109" y="4192547"/>
            <a:ext cx="380894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31417" marR="0" lvl="1" indent="-228594" algn="l" defTabSz="8127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Creación de dos salas de reuniones</a:t>
            </a:r>
          </a:p>
          <a:p>
            <a:pPr marL="231417" marR="0" lvl="1" indent="-228594" algn="l" defTabSz="8127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Oficina para jefatura de formalización</a:t>
            </a:r>
          </a:p>
        </p:txBody>
      </p:sp>
      <p:sp>
        <p:nvSpPr>
          <p:cNvPr id="123" name="TextBox 80">
            <a:extLst>
              <a:ext uri="{FF2B5EF4-FFF2-40B4-BE49-F238E27FC236}">
                <a16:creationId xmlns:a16="http://schemas.microsoft.com/office/drawing/2014/main" id="{D18C5062-DCEC-4BAD-8DEB-B7E41FBA9155}"/>
              </a:ext>
            </a:extLst>
          </p:cNvPr>
          <p:cNvSpPr txBox="1"/>
          <p:nvPr/>
        </p:nvSpPr>
        <p:spPr>
          <a:xfrm>
            <a:off x="7818085" y="2614655"/>
            <a:ext cx="2949975" cy="152894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marL="380990" marR="0" lvl="0" indent="-380990" algn="l" defTabSz="8127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altLang="es-CO" sz="1867" b="0" i="0" u="none" strike="noStrike" kern="1200" cap="none" spc="0" normalizeH="0" baseline="0" noProof="0" dirty="0">
                <a:ln>
                  <a:noFill/>
                </a:ln>
                <a:solidFill>
                  <a:srgbClr val="FF0353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Mejoramiento del espacio físico para la productividad</a:t>
            </a:r>
          </a:p>
          <a:p>
            <a:pPr marL="380990" marR="0" lvl="0" indent="-380990" algn="l" defTabSz="8127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altLang="es-CO" sz="1867" b="0" i="0" u="none" strike="noStrike" kern="1200" cap="none" spc="0" normalizeH="0" baseline="0" noProof="0" dirty="0">
                <a:ln>
                  <a:noFill/>
                </a:ln>
                <a:solidFill>
                  <a:srgbClr val="FF0353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Bienestar</a:t>
            </a:r>
          </a:p>
          <a:p>
            <a:pPr marL="380990" marR="0" lvl="0" indent="-380990" algn="l" defTabSz="8127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altLang="es-CO" sz="1867" b="0" i="0" u="none" strike="noStrike" kern="1200" cap="none" spc="0" normalizeH="0" baseline="0" noProof="0" dirty="0">
                <a:ln>
                  <a:noFill/>
                </a:ln>
                <a:solidFill>
                  <a:srgbClr val="FF0353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Salud en el trabajo</a:t>
            </a:r>
          </a:p>
        </p:txBody>
      </p:sp>
      <p:sp>
        <p:nvSpPr>
          <p:cNvPr id="124" name="CuadroTexto 123">
            <a:extLst>
              <a:ext uri="{FF2B5EF4-FFF2-40B4-BE49-F238E27FC236}">
                <a16:creationId xmlns:a16="http://schemas.microsoft.com/office/drawing/2014/main" id="{4FAF7785-851C-4A12-A74A-4E5AD2DD0D64}"/>
              </a:ext>
            </a:extLst>
          </p:cNvPr>
          <p:cNvSpPr txBox="1"/>
          <p:nvPr/>
        </p:nvSpPr>
        <p:spPr>
          <a:xfrm>
            <a:off x="322916" y="343986"/>
            <a:ext cx="9983905" cy="1009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333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 panose="02000000000000000000" pitchFamily="50" charset="0"/>
                <a:ea typeface="ＭＳ Ｐゴシック" charset="0"/>
                <a:cs typeface="+mn-cs"/>
              </a:rPr>
              <a:t>Fortalecimiento Corporativo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FFC724"/>
                </a:solidFill>
                <a:effectLst/>
                <a:uLnTx/>
                <a:uFillTx/>
                <a:latin typeface="Calibri"/>
                <a:ea typeface="+mn-ea"/>
                <a:cs typeface="AmpleSoft Bold"/>
              </a:rPr>
              <a:t>—</a:t>
            </a:r>
            <a:endParaRPr kumimoji="0" lang="da-DK" sz="3200" b="0" i="0" u="none" strike="noStrike" kern="1200" cap="none" spc="0" normalizeH="0" baseline="0" noProof="0" dirty="0">
              <a:ln>
                <a:noFill/>
              </a:ln>
              <a:solidFill>
                <a:srgbClr val="FFC724"/>
              </a:solidFill>
              <a:effectLst/>
              <a:uLnTx/>
              <a:uFillTx/>
              <a:latin typeface="Calibri"/>
              <a:ea typeface="+mn-ea"/>
              <a:cs typeface="AmpleSoft Bold"/>
            </a:endParaRPr>
          </a:p>
        </p:txBody>
      </p:sp>
      <p:cxnSp>
        <p:nvCxnSpPr>
          <p:cNvPr id="125" name="Conector recto 124">
            <a:extLst>
              <a:ext uri="{FF2B5EF4-FFF2-40B4-BE49-F238E27FC236}">
                <a16:creationId xmlns:a16="http://schemas.microsoft.com/office/drawing/2014/main" id="{C197B177-7FC8-47E3-9F37-973CD89A7FEF}"/>
              </a:ext>
            </a:extLst>
          </p:cNvPr>
          <p:cNvCxnSpPr>
            <a:cxnSpLocks/>
          </p:cNvCxnSpPr>
          <p:nvPr/>
        </p:nvCxnSpPr>
        <p:spPr>
          <a:xfrm flipV="1">
            <a:off x="7333291" y="1915982"/>
            <a:ext cx="0" cy="3278870"/>
          </a:xfrm>
          <a:prstGeom prst="line">
            <a:avLst/>
          </a:prstGeom>
          <a:ln>
            <a:solidFill>
              <a:srgbClr val="FF0353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TextBox 80">
            <a:extLst>
              <a:ext uri="{FF2B5EF4-FFF2-40B4-BE49-F238E27FC236}">
                <a16:creationId xmlns:a16="http://schemas.microsoft.com/office/drawing/2014/main" id="{5D231F15-7E98-416B-B9E0-1643F4FB3AA0}"/>
              </a:ext>
            </a:extLst>
          </p:cNvPr>
          <p:cNvSpPr txBox="1"/>
          <p:nvPr/>
        </p:nvSpPr>
        <p:spPr>
          <a:xfrm>
            <a:off x="3460244" y="5322434"/>
            <a:ext cx="3210307" cy="420564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marL="0" marR="0" lvl="0" indent="0" algn="l" defTabSz="8127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2133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+mn-cs"/>
              </a:rPr>
              <a:t>Renovación de activos</a:t>
            </a:r>
          </a:p>
        </p:txBody>
      </p:sp>
      <p:sp>
        <p:nvSpPr>
          <p:cNvPr id="127" name="Text Box 2">
            <a:extLst>
              <a:ext uri="{FF2B5EF4-FFF2-40B4-BE49-F238E27FC236}">
                <a16:creationId xmlns:a16="http://schemas.microsoft.com/office/drawing/2014/main" id="{D7E4E770-639F-4E3E-BE59-ABCB7A997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3854" y="5631523"/>
            <a:ext cx="380893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88573" marR="0" lvl="1" algn="l" defTabSz="8127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Cambio por obsolescencia del aire acondicionado de la sede Aguablanca</a:t>
            </a:r>
          </a:p>
          <a:p>
            <a:pPr marL="288573" marR="0" lvl="1" algn="l" defTabSz="8127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buFont typeface="Arial" panose="020B0604020202020204" pitchFamily="34" charset="0"/>
              <a:buChar char="•"/>
              <a:tabLst/>
              <a:defRPr/>
            </a:pPr>
            <a:r>
              <a:rPr lang="es-ES_tradnl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Actualización tecnológica </a:t>
            </a:r>
            <a:endParaRPr kumimoji="0" lang="es-ES_tradnl" sz="16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cxnSp>
        <p:nvCxnSpPr>
          <p:cNvPr id="128" name="Conector recto 127">
            <a:extLst>
              <a:ext uri="{FF2B5EF4-FFF2-40B4-BE49-F238E27FC236}">
                <a16:creationId xmlns:a16="http://schemas.microsoft.com/office/drawing/2014/main" id="{4C64F4C3-1439-4CCF-A6C3-91E96E18E0E0}"/>
              </a:ext>
            </a:extLst>
          </p:cNvPr>
          <p:cNvCxnSpPr>
            <a:cxnSpLocks/>
          </p:cNvCxnSpPr>
          <p:nvPr/>
        </p:nvCxnSpPr>
        <p:spPr>
          <a:xfrm flipV="1">
            <a:off x="7338130" y="5411870"/>
            <a:ext cx="0" cy="1329599"/>
          </a:xfrm>
          <a:prstGeom prst="line">
            <a:avLst/>
          </a:prstGeom>
          <a:ln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9" name="TextBox 80">
            <a:extLst>
              <a:ext uri="{FF2B5EF4-FFF2-40B4-BE49-F238E27FC236}">
                <a16:creationId xmlns:a16="http://schemas.microsoft.com/office/drawing/2014/main" id="{F2975F92-CF5F-4F97-B0E7-DCF6C6F63E27}"/>
              </a:ext>
            </a:extLst>
          </p:cNvPr>
          <p:cNvSpPr txBox="1"/>
          <p:nvPr/>
        </p:nvSpPr>
        <p:spPr>
          <a:xfrm>
            <a:off x="8682259" y="5863681"/>
            <a:ext cx="1111766" cy="6669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marR="0" lvl="0" algn="l" defTabSz="8127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s-CO" altLang="es-CO" sz="1867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Eficiencia</a:t>
            </a:r>
            <a:endParaRPr kumimoji="0" lang="es-CO" altLang="es-CO" sz="1867" b="0" i="0" u="none" strike="noStrike" kern="1200" cap="none" spc="0" normalizeH="0" baseline="0" noProof="0" dirty="0">
              <a:ln>
                <a:noFill/>
              </a:ln>
              <a:solidFill>
                <a:srgbClr val="253D90"/>
              </a:solidFill>
              <a:effectLst/>
              <a:uLnTx/>
              <a:uFillTx/>
              <a:latin typeface="AmpleSoft-Bold"/>
              <a:ea typeface="+mn-ea"/>
              <a:cs typeface="+mn-cs"/>
            </a:endParaRPr>
          </a:p>
          <a:p>
            <a:pPr marL="380990" marR="0" lvl="0" indent="-380990" algn="l" defTabSz="8127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O" altLang="es-CO" sz="1867" b="0" i="0" u="none" strike="noStrike" kern="1200" cap="none" spc="0" normalizeH="0" baseline="0" noProof="0" dirty="0">
              <a:ln>
                <a:noFill/>
              </a:ln>
              <a:solidFill>
                <a:srgbClr val="253D90"/>
              </a:solidFill>
              <a:effectLst/>
              <a:uLnTx/>
              <a:uFillTx/>
              <a:latin typeface="AmpleSoft-Bold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18" name="Group 155">
            <a:extLst>
              <a:ext uri="{FF2B5EF4-FFF2-40B4-BE49-F238E27FC236}">
                <a16:creationId xmlns:a16="http://schemas.microsoft.com/office/drawing/2014/main" id="{6242EA10-9344-4C58-B6E0-EF6D346C6E4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95719" y="3165811"/>
            <a:ext cx="329749" cy="329749"/>
            <a:chOff x="3291" y="2116"/>
            <a:chExt cx="480" cy="480"/>
          </a:xfrm>
          <a:solidFill>
            <a:schemeClr val="accent5"/>
          </a:solidFill>
        </p:grpSpPr>
        <p:sp>
          <p:nvSpPr>
            <p:cNvPr id="19" name="Freeform 157">
              <a:extLst>
                <a:ext uri="{FF2B5EF4-FFF2-40B4-BE49-F238E27FC236}">
                  <a16:creationId xmlns:a16="http://schemas.microsoft.com/office/drawing/2014/main" id="{A0BD5E40-F5C0-4647-B7F9-0FECDD9F4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58">
              <a:extLst>
                <a:ext uri="{FF2B5EF4-FFF2-40B4-BE49-F238E27FC236}">
                  <a16:creationId xmlns:a16="http://schemas.microsoft.com/office/drawing/2014/main" id="{2122CF4A-3A8C-46F2-BC1A-D2521EEF1F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Rectángulo 20">
            <a:extLst>
              <a:ext uri="{FF2B5EF4-FFF2-40B4-BE49-F238E27FC236}">
                <a16:creationId xmlns:a16="http://schemas.microsoft.com/office/drawing/2014/main" id="{87763EB5-3F9A-4E72-A0CF-E377AC816FB9}"/>
              </a:ext>
            </a:extLst>
          </p:cNvPr>
          <p:cNvSpPr/>
          <p:nvPr/>
        </p:nvSpPr>
        <p:spPr>
          <a:xfrm>
            <a:off x="696878" y="3171637"/>
            <a:ext cx="22266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+mn-cs"/>
              </a:rPr>
              <a:t>260.0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 MM de gasto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+mn-cs"/>
              </a:rPr>
              <a:t> </a:t>
            </a:r>
            <a:endParaRPr kumimoji="0" lang="es-ES_tradnl" sz="1600" b="0" i="0" u="none" strike="noStrike" kern="1200" cap="none" spc="0" normalizeH="0" baseline="0" noProof="0" dirty="0">
              <a:ln>
                <a:noFill/>
              </a:ln>
              <a:solidFill>
                <a:srgbClr val="253D90"/>
              </a:solidFill>
              <a:effectLst/>
              <a:uLnTx/>
              <a:uFillTx/>
              <a:latin typeface="AmpleSoft-Bold"/>
              <a:ea typeface="+mn-ea"/>
              <a:cs typeface="+mn-cs"/>
            </a:endParaRPr>
          </a:p>
        </p:txBody>
      </p:sp>
      <p:grpSp>
        <p:nvGrpSpPr>
          <p:cNvPr id="22" name="Group 155">
            <a:extLst>
              <a:ext uri="{FF2B5EF4-FFF2-40B4-BE49-F238E27FC236}">
                <a16:creationId xmlns:a16="http://schemas.microsoft.com/office/drawing/2014/main" id="{0D7661EB-C4E2-4A1E-8A22-863C8323340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543113" y="2748371"/>
            <a:ext cx="329749" cy="329749"/>
            <a:chOff x="3291" y="2116"/>
            <a:chExt cx="480" cy="480"/>
          </a:xfrm>
          <a:solidFill>
            <a:schemeClr val="accent5"/>
          </a:solidFill>
        </p:grpSpPr>
        <p:sp>
          <p:nvSpPr>
            <p:cNvPr id="23" name="Freeform 157">
              <a:extLst>
                <a:ext uri="{FF2B5EF4-FFF2-40B4-BE49-F238E27FC236}">
                  <a16:creationId xmlns:a16="http://schemas.microsoft.com/office/drawing/2014/main" id="{C67D4EA6-BA8A-4374-8D22-D5CDEE0EF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158">
              <a:extLst>
                <a:ext uri="{FF2B5EF4-FFF2-40B4-BE49-F238E27FC236}">
                  <a16:creationId xmlns:a16="http://schemas.microsoft.com/office/drawing/2014/main" id="{A66821F9-947B-4376-B9C4-7B6F401192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5" name="Rectángulo 24">
            <a:extLst>
              <a:ext uri="{FF2B5EF4-FFF2-40B4-BE49-F238E27FC236}">
                <a16:creationId xmlns:a16="http://schemas.microsoft.com/office/drawing/2014/main" id="{3F2AA7CF-1BC3-419A-BF61-832FF1DA2048}"/>
              </a:ext>
            </a:extLst>
          </p:cNvPr>
          <p:cNvSpPr/>
          <p:nvPr/>
        </p:nvSpPr>
        <p:spPr>
          <a:xfrm>
            <a:off x="3844272" y="2754197"/>
            <a:ext cx="19428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+mn-cs"/>
              </a:rPr>
              <a:t>70.8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 MM de gasto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+mn-cs"/>
              </a:rPr>
              <a:t> </a:t>
            </a:r>
            <a:endParaRPr kumimoji="0" lang="es-ES_tradnl" sz="1600" b="0" i="0" u="none" strike="noStrike" kern="1200" cap="none" spc="0" normalizeH="0" baseline="0" noProof="0" dirty="0">
              <a:ln>
                <a:noFill/>
              </a:ln>
              <a:solidFill>
                <a:srgbClr val="253D90"/>
              </a:solidFill>
              <a:effectLst/>
              <a:uLnTx/>
              <a:uFillTx/>
              <a:latin typeface="AmpleSoft-Bold"/>
              <a:ea typeface="+mn-ea"/>
              <a:cs typeface="+mn-cs"/>
            </a:endParaRPr>
          </a:p>
        </p:txBody>
      </p:sp>
      <p:grpSp>
        <p:nvGrpSpPr>
          <p:cNvPr id="26" name="Group 155">
            <a:extLst>
              <a:ext uri="{FF2B5EF4-FFF2-40B4-BE49-F238E27FC236}">
                <a16:creationId xmlns:a16="http://schemas.microsoft.com/office/drawing/2014/main" id="{4689227B-FCD9-4BC3-99D6-1504FA78D17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02347" y="4736194"/>
            <a:ext cx="329749" cy="329749"/>
            <a:chOff x="3291" y="2116"/>
            <a:chExt cx="480" cy="480"/>
          </a:xfrm>
          <a:solidFill>
            <a:schemeClr val="accent5"/>
          </a:solidFill>
        </p:grpSpPr>
        <p:sp>
          <p:nvSpPr>
            <p:cNvPr id="27" name="Freeform 157">
              <a:extLst>
                <a:ext uri="{FF2B5EF4-FFF2-40B4-BE49-F238E27FC236}">
                  <a16:creationId xmlns:a16="http://schemas.microsoft.com/office/drawing/2014/main" id="{DA68E8B2-F3EC-463F-A146-9500218B4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 158">
              <a:extLst>
                <a:ext uri="{FF2B5EF4-FFF2-40B4-BE49-F238E27FC236}">
                  <a16:creationId xmlns:a16="http://schemas.microsoft.com/office/drawing/2014/main" id="{58B94DD3-09D6-4449-BEAD-5084A45934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9" name="Rectángulo 28">
            <a:extLst>
              <a:ext uri="{FF2B5EF4-FFF2-40B4-BE49-F238E27FC236}">
                <a16:creationId xmlns:a16="http://schemas.microsoft.com/office/drawing/2014/main" id="{ECE2741A-3163-44C1-A637-3F23D183FA17}"/>
              </a:ext>
            </a:extLst>
          </p:cNvPr>
          <p:cNvSpPr/>
          <p:nvPr/>
        </p:nvSpPr>
        <p:spPr>
          <a:xfrm>
            <a:off x="703506" y="4742020"/>
            <a:ext cx="20359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60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+mn-cs"/>
              </a:rPr>
              <a:t>.0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 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kumimoji="0" lang="es-ES_tradnl" sz="1600" b="0" i="0" u="none" strike="noStrike" kern="1200" cap="none" spc="0" normalizeH="0" baseline="0" noProof="0" dirty="0">
              <a:ln>
                <a:noFill/>
              </a:ln>
              <a:solidFill>
                <a:srgbClr val="253D90"/>
              </a:solidFill>
              <a:effectLst/>
              <a:uLnTx/>
              <a:uFillTx/>
              <a:latin typeface="AmpleSoft-Bold"/>
              <a:ea typeface="+mn-ea"/>
              <a:cs typeface="+mn-cs"/>
            </a:endParaRPr>
          </a:p>
        </p:txBody>
      </p:sp>
      <p:grpSp>
        <p:nvGrpSpPr>
          <p:cNvPr id="30" name="Group 155">
            <a:extLst>
              <a:ext uri="{FF2B5EF4-FFF2-40B4-BE49-F238E27FC236}">
                <a16:creationId xmlns:a16="http://schemas.microsoft.com/office/drawing/2014/main" id="{ECA74EB5-3E90-448B-AB0B-36DE71A1CF2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509985" y="4742821"/>
            <a:ext cx="329749" cy="329749"/>
            <a:chOff x="3291" y="2116"/>
            <a:chExt cx="480" cy="480"/>
          </a:xfrm>
          <a:solidFill>
            <a:schemeClr val="accent5"/>
          </a:solidFill>
        </p:grpSpPr>
        <p:sp>
          <p:nvSpPr>
            <p:cNvPr id="31" name="Freeform 157">
              <a:extLst>
                <a:ext uri="{FF2B5EF4-FFF2-40B4-BE49-F238E27FC236}">
                  <a16:creationId xmlns:a16="http://schemas.microsoft.com/office/drawing/2014/main" id="{9C300A5B-029D-4660-91B3-CA1D2632E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Freeform 158">
              <a:extLst>
                <a:ext uri="{FF2B5EF4-FFF2-40B4-BE49-F238E27FC236}">
                  <a16:creationId xmlns:a16="http://schemas.microsoft.com/office/drawing/2014/main" id="{DF763BEB-C493-43E0-BECF-D462D6C91B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3" name="Rectángulo 32">
            <a:extLst>
              <a:ext uri="{FF2B5EF4-FFF2-40B4-BE49-F238E27FC236}">
                <a16:creationId xmlns:a16="http://schemas.microsoft.com/office/drawing/2014/main" id="{18DBE5D4-A37B-42AB-8EE7-ADA8ACFCB694}"/>
              </a:ext>
            </a:extLst>
          </p:cNvPr>
          <p:cNvSpPr/>
          <p:nvPr/>
        </p:nvSpPr>
        <p:spPr>
          <a:xfrm>
            <a:off x="3811144" y="4748647"/>
            <a:ext cx="21463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+mn-cs"/>
              </a:rPr>
              <a:t>24.0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 MM de gasto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+mn-cs"/>
              </a:rPr>
              <a:t> </a:t>
            </a:r>
            <a:endParaRPr kumimoji="0" lang="es-ES_tradnl" sz="1600" b="0" i="0" u="none" strike="noStrike" kern="1200" cap="none" spc="0" normalizeH="0" baseline="0" noProof="0" dirty="0">
              <a:ln>
                <a:noFill/>
              </a:ln>
              <a:solidFill>
                <a:srgbClr val="253D90"/>
              </a:solidFill>
              <a:effectLst/>
              <a:uLnTx/>
              <a:uFillTx/>
              <a:latin typeface="AmpleSoft-Bold"/>
              <a:ea typeface="+mn-ea"/>
              <a:cs typeface="+mn-cs"/>
            </a:endParaRPr>
          </a:p>
        </p:txBody>
      </p:sp>
      <p:grpSp>
        <p:nvGrpSpPr>
          <p:cNvPr id="34" name="Group 155">
            <a:extLst>
              <a:ext uri="{FF2B5EF4-FFF2-40B4-BE49-F238E27FC236}">
                <a16:creationId xmlns:a16="http://schemas.microsoft.com/office/drawing/2014/main" id="{8565A6A5-FD79-43EB-A151-1D3A4D3291F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513310" y="6423013"/>
            <a:ext cx="329749" cy="329749"/>
            <a:chOff x="3291" y="2116"/>
            <a:chExt cx="480" cy="480"/>
          </a:xfrm>
          <a:solidFill>
            <a:schemeClr val="accent5"/>
          </a:solidFill>
        </p:grpSpPr>
        <p:sp>
          <p:nvSpPr>
            <p:cNvPr id="35" name="Freeform 157">
              <a:extLst>
                <a:ext uri="{FF2B5EF4-FFF2-40B4-BE49-F238E27FC236}">
                  <a16:creationId xmlns:a16="http://schemas.microsoft.com/office/drawing/2014/main" id="{193FDC15-AD47-4113-A1AC-A5F7F0063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Freeform 158">
              <a:extLst>
                <a:ext uri="{FF2B5EF4-FFF2-40B4-BE49-F238E27FC236}">
                  <a16:creationId xmlns:a16="http://schemas.microsoft.com/office/drawing/2014/main" id="{7F5F803D-0C8E-47C7-BC56-4926F51CC4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7" name="Rectángulo 36">
            <a:extLst>
              <a:ext uri="{FF2B5EF4-FFF2-40B4-BE49-F238E27FC236}">
                <a16:creationId xmlns:a16="http://schemas.microsoft.com/office/drawing/2014/main" id="{CDDD962A-59C7-4B59-BAC3-50184487260E}"/>
              </a:ext>
            </a:extLst>
          </p:cNvPr>
          <p:cNvSpPr/>
          <p:nvPr/>
        </p:nvSpPr>
        <p:spPr>
          <a:xfrm>
            <a:off x="3811144" y="6414208"/>
            <a:ext cx="23515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$103,0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 MM de gasto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+mn-cs"/>
              </a:rPr>
              <a:t> </a:t>
            </a:r>
            <a:endParaRPr kumimoji="0" lang="es-ES_tradnl" sz="1600" b="0" i="0" u="none" strike="noStrike" kern="1200" cap="none" spc="0" normalizeH="0" baseline="0" noProof="0" dirty="0">
              <a:ln>
                <a:noFill/>
              </a:ln>
              <a:solidFill>
                <a:srgbClr val="253D90"/>
              </a:solidFill>
              <a:effectLst/>
              <a:uLnTx/>
              <a:uFillTx/>
              <a:latin typeface="AmpleSoft-Bold"/>
              <a:ea typeface="+mn-ea"/>
              <a:cs typeface="+mn-cs"/>
            </a:endParaRPr>
          </a:p>
        </p:txBody>
      </p:sp>
      <p:sp>
        <p:nvSpPr>
          <p:cNvPr id="38" name="CuadroTexto 10">
            <a:extLst>
              <a:ext uri="{FF2B5EF4-FFF2-40B4-BE49-F238E27FC236}">
                <a16:creationId xmlns:a16="http://schemas.microsoft.com/office/drawing/2014/main" id="{F2D190B7-DC0D-4313-9F66-EBD0779A5DD3}"/>
              </a:ext>
            </a:extLst>
          </p:cNvPr>
          <p:cNvSpPr txBox="1"/>
          <p:nvPr/>
        </p:nvSpPr>
        <p:spPr>
          <a:xfrm>
            <a:off x="322916" y="1135416"/>
            <a:ext cx="749516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R="0" lvl="0" indent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Regular" panose="02000000000000000000" pitchFamily="50" charset="0"/>
                <a:ea typeface="ＭＳ Ｐゴシック" charset="0"/>
                <a:cs typeface="+mn-cs"/>
              </a:rPr>
              <a:t>Adecuación de la infraestructura</a:t>
            </a:r>
          </a:p>
        </p:txBody>
      </p:sp>
      <p:grpSp>
        <p:nvGrpSpPr>
          <p:cNvPr id="40" name="Group 10">
            <a:extLst>
              <a:ext uri="{FF2B5EF4-FFF2-40B4-BE49-F238E27FC236}">
                <a16:creationId xmlns:a16="http://schemas.microsoft.com/office/drawing/2014/main" id="{96787130-C7EA-424F-8B89-BF1402DB74A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879461" y="5136038"/>
            <a:ext cx="681848" cy="681848"/>
            <a:chOff x="1396" y="1080"/>
            <a:chExt cx="480" cy="480"/>
          </a:xfrm>
          <a:solidFill>
            <a:schemeClr val="accent1"/>
          </a:solidFill>
        </p:grpSpPr>
        <p:sp>
          <p:nvSpPr>
            <p:cNvPr id="41" name="Freeform 12">
              <a:extLst>
                <a:ext uri="{FF2B5EF4-FFF2-40B4-BE49-F238E27FC236}">
                  <a16:creationId xmlns:a16="http://schemas.microsoft.com/office/drawing/2014/main" id="{379C9884-A863-4614-8880-DE5172594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0" y="1080"/>
              <a:ext cx="317" cy="189"/>
            </a:xfrm>
            <a:custGeom>
              <a:avLst/>
              <a:gdLst>
                <a:gd name="T0" fmla="*/ 1061 w 2222"/>
                <a:gd name="T1" fmla="*/ 2 h 1321"/>
                <a:gd name="T2" fmla="*/ 1175 w 2222"/>
                <a:gd name="T3" fmla="*/ 21 h 1321"/>
                <a:gd name="T4" fmla="*/ 1281 w 2222"/>
                <a:gd name="T5" fmla="*/ 59 h 1321"/>
                <a:gd name="T6" fmla="*/ 1379 w 2222"/>
                <a:gd name="T7" fmla="*/ 113 h 1321"/>
                <a:gd name="T8" fmla="*/ 1467 w 2222"/>
                <a:gd name="T9" fmla="*/ 183 h 1321"/>
                <a:gd name="T10" fmla="*/ 1542 w 2222"/>
                <a:gd name="T11" fmla="*/ 268 h 1321"/>
                <a:gd name="T12" fmla="*/ 1898 w 2222"/>
                <a:gd name="T13" fmla="*/ 837 h 1321"/>
                <a:gd name="T14" fmla="*/ 1964 w 2222"/>
                <a:gd name="T15" fmla="*/ 645 h 1321"/>
                <a:gd name="T16" fmla="*/ 1993 w 2222"/>
                <a:gd name="T17" fmla="*/ 618 h 1321"/>
                <a:gd name="T18" fmla="*/ 2031 w 2222"/>
                <a:gd name="T19" fmla="*/ 610 h 1321"/>
                <a:gd name="T20" fmla="*/ 2170 w 2222"/>
                <a:gd name="T21" fmla="*/ 654 h 1321"/>
                <a:gd name="T22" fmla="*/ 2204 w 2222"/>
                <a:gd name="T23" fmla="*/ 676 h 1321"/>
                <a:gd name="T24" fmla="*/ 2221 w 2222"/>
                <a:gd name="T25" fmla="*/ 712 h 1321"/>
                <a:gd name="T26" fmla="*/ 2218 w 2222"/>
                <a:gd name="T27" fmla="*/ 751 h 1321"/>
                <a:gd name="T28" fmla="*/ 2040 w 2222"/>
                <a:gd name="T29" fmla="*/ 1286 h 1321"/>
                <a:gd name="T30" fmla="*/ 2014 w 2222"/>
                <a:gd name="T31" fmla="*/ 1311 h 1321"/>
                <a:gd name="T32" fmla="*/ 1978 w 2222"/>
                <a:gd name="T33" fmla="*/ 1321 h 1321"/>
                <a:gd name="T34" fmla="*/ 1391 w 2222"/>
                <a:gd name="T35" fmla="*/ 1184 h 1321"/>
                <a:gd name="T36" fmla="*/ 1355 w 2222"/>
                <a:gd name="T37" fmla="*/ 1165 h 1321"/>
                <a:gd name="T38" fmla="*/ 1335 w 2222"/>
                <a:gd name="T39" fmla="*/ 1132 h 1321"/>
                <a:gd name="T40" fmla="*/ 1334 w 2222"/>
                <a:gd name="T41" fmla="*/ 1091 h 1321"/>
                <a:gd name="T42" fmla="*/ 1369 w 2222"/>
                <a:gd name="T43" fmla="*/ 949 h 1321"/>
                <a:gd name="T44" fmla="*/ 1396 w 2222"/>
                <a:gd name="T45" fmla="*/ 919 h 1321"/>
                <a:gd name="T46" fmla="*/ 1433 w 2222"/>
                <a:gd name="T47" fmla="*/ 908 h 1321"/>
                <a:gd name="T48" fmla="*/ 1634 w 2222"/>
                <a:gd name="T49" fmla="*/ 953 h 1321"/>
                <a:gd name="T50" fmla="*/ 1304 w 2222"/>
                <a:gd name="T51" fmla="*/ 426 h 1321"/>
                <a:gd name="T52" fmla="*/ 1244 w 2222"/>
                <a:gd name="T53" fmla="*/ 365 h 1321"/>
                <a:gd name="T54" fmla="*/ 1172 w 2222"/>
                <a:gd name="T55" fmla="*/ 320 h 1321"/>
                <a:gd name="T56" fmla="*/ 1090 w 2222"/>
                <a:gd name="T57" fmla="*/ 291 h 1321"/>
                <a:gd name="T58" fmla="*/ 1003 w 2222"/>
                <a:gd name="T59" fmla="*/ 281 h 1321"/>
                <a:gd name="T60" fmla="*/ 915 w 2222"/>
                <a:gd name="T61" fmla="*/ 291 h 1321"/>
                <a:gd name="T62" fmla="*/ 834 w 2222"/>
                <a:gd name="T63" fmla="*/ 320 h 1321"/>
                <a:gd name="T64" fmla="*/ 761 w 2222"/>
                <a:gd name="T65" fmla="*/ 365 h 1321"/>
                <a:gd name="T66" fmla="*/ 701 w 2222"/>
                <a:gd name="T67" fmla="*/ 426 h 1321"/>
                <a:gd name="T68" fmla="*/ 676 w 2222"/>
                <a:gd name="T69" fmla="*/ 462 h 1321"/>
                <a:gd name="T70" fmla="*/ 246 w 2222"/>
                <a:gd name="T71" fmla="*/ 1117 h 1321"/>
                <a:gd name="T72" fmla="*/ 218 w 2222"/>
                <a:gd name="T73" fmla="*/ 1134 h 1321"/>
                <a:gd name="T74" fmla="*/ 184 w 2222"/>
                <a:gd name="T75" fmla="*/ 1137 h 1321"/>
                <a:gd name="T76" fmla="*/ 151 w 2222"/>
                <a:gd name="T77" fmla="*/ 1125 h 1321"/>
                <a:gd name="T78" fmla="*/ 19 w 2222"/>
                <a:gd name="T79" fmla="*/ 1031 h 1321"/>
                <a:gd name="T80" fmla="*/ 3 w 2222"/>
                <a:gd name="T81" fmla="*/ 1002 h 1321"/>
                <a:gd name="T82" fmla="*/ 0 w 2222"/>
                <a:gd name="T83" fmla="*/ 968 h 1321"/>
                <a:gd name="T84" fmla="*/ 12 w 2222"/>
                <a:gd name="T85" fmla="*/ 936 h 1321"/>
                <a:gd name="T86" fmla="*/ 430 w 2222"/>
                <a:gd name="T87" fmla="*/ 316 h 1321"/>
                <a:gd name="T88" fmla="*/ 499 w 2222"/>
                <a:gd name="T89" fmla="*/ 224 h 1321"/>
                <a:gd name="T90" fmla="*/ 581 w 2222"/>
                <a:gd name="T91" fmla="*/ 146 h 1321"/>
                <a:gd name="T92" fmla="*/ 674 w 2222"/>
                <a:gd name="T93" fmla="*/ 83 h 1321"/>
                <a:gd name="T94" fmla="*/ 777 w 2222"/>
                <a:gd name="T95" fmla="*/ 38 h 1321"/>
                <a:gd name="T96" fmla="*/ 887 w 2222"/>
                <a:gd name="T97" fmla="*/ 9 h 1321"/>
                <a:gd name="T98" fmla="*/ 1003 w 2222"/>
                <a:gd name="T99" fmla="*/ 0 h 1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22" h="1321">
                  <a:moveTo>
                    <a:pt x="1003" y="0"/>
                  </a:moveTo>
                  <a:lnTo>
                    <a:pt x="1061" y="2"/>
                  </a:lnTo>
                  <a:lnTo>
                    <a:pt x="1119" y="9"/>
                  </a:lnTo>
                  <a:lnTo>
                    <a:pt x="1175" y="21"/>
                  </a:lnTo>
                  <a:lnTo>
                    <a:pt x="1229" y="38"/>
                  </a:lnTo>
                  <a:lnTo>
                    <a:pt x="1281" y="59"/>
                  </a:lnTo>
                  <a:lnTo>
                    <a:pt x="1331" y="83"/>
                  </a:lnTo>
                  <a:lnTo>
                    <a:pt x="1379" y="113"/>
                  </a:lnTo>
                  <a:lnTo>
                    <a:pt x="1424" y="146"/>
                  </a:lnTo>
                  <a:lnTo>
                    <a:pt x="1467" y="183"/>
                  </a:lnTo>
                  <a:lnTo>
                    <a:pt x="1507" y="224"/>
                  </a:lnTo>
                  <a:lnTo>
                    <a:pt x="1542" y="268"/>
                  </a:lnTo>
                  <a:lnTo>
                    <a:pt x="1575" y="316"/>
                  </a:lnTo>
                  <a:lnTo>
                    <a:pt x="1898" y="837"/>
                  </a:lnTo>
                  <a:lnTo>
                    <a:pt x="1955" y="663"/>
                  </a:lnTo>
                  <a:lnTo>
                    <a:pt x="1964" y="645"/>
                  </a:lnTo>
                  <a:lnTo>
                    <a:pt x="1977" y="629"/>
                  </a:lnTo>
                  <a:lnTo>
                    <a:pt x="1993" y="618"/>
                  </a:lnTo>
                  <a:lnTo>
                    <a:pt x="2012" y="612"/>
                  </a:lnTo>
                  <a:lnTo>
                    <a:pt x="2031" y="610"/>
                  </a:lnTo>
                  <a:lnTo>
                    <a:pt x="2051" y="614"/>
                  </a:lnTo>
                  <a:lnTo>
                    <a:pt x="2170" y="654"/>
                  </a:lnTo>
                  <a:lnTo>
                    <a:pt x="2189" y="663"/>
                  </a:lnTo>
                  <a:lnTo>
                    <a:pt x="2204" y="676"/>
                  </a:lnTo>
                  <a:lnTo>
                    <a:pt x="2214" y="692"/>
                  </a:lnTo>
                  <a:lnTo>
                    <a:pt x="2221" y="712"/>
                  </a:lnTo>
                  <a:lnTo>
                    <a:pt x="2222" y="731"/>
                  </a:lnTo>
                  <a:lnTo>
                    <a:pt x="2218" y="751"/>
                  </a:lnTo>
                  <a:lnTo>
                    <a:pt x="2049" y="1269"/>
                  </a:lnTo>
                  <a:lnTo>
                    <a:pt x="2040" y="1286"/>
                  </a:lnTo>
                  <a:lnTo>
                    <a:pt x="2029" y="1300"/>
                  </a:lnTo>
                  <a:lnTo>
                    <a:pt x="2014" y="1311"/>
                  </a:lnTo>
                  <a:lnTo>
                    <a:pt x="1996" y="1319"/>
                  </a:lnTo>
                  <a:lnTo>
                    <a:pt x="1978" y="1321"/>
                  </a:lnTo>
                  <a:lnTo>
                    <a:pt x="1959" y="1320"/>
                  </a:lnTo>
                  <a:lnTo>
                    <a:pt x="1391" y="1184"/>
                  </a:lnTo>
                  <a:lnTo>
                    <a:pt x="1371" y="1177"/>
                  </a:lnTo>
                  <a:lnTo>
                    <a:pt x="1355" y="1165"/>
                  </a:lnTo>
                  <a:lnTo>
                    <a:pt x="1343" y="1150"/>
                  </a:lnTo>
                  <a:lnTo>
                    <a:pt x="1335" y="1132"/>
                  </a:lnTo>
                  <a:lnTo>
                    <a:pt x="1331" y="1112"/>
                  </a:lnTo>
                  <a:lnTo>
                    <a:pt x="1334" y="1091"/>
                  </a:lnTo>
                  <a:lnTo>
                    <a:pt x="1362" y="968"/>
                  </a:lnTo>
                  <a:lnTo>
                    <a:pt x="1369" y="949"/>
                  </a:lnTo>
                  <a:lnTo>
                    <a:pt x="1380" y="933"/>
                  </a:lnTo>
                  <a:lnTo>
                    <a:pt x="1396" y="919"/>
                  </a:lnTo>
                  <a:lnTo>
                    <a:pt x="1414" y="911"/>
                  </a:lnTo>
                  <a:lnTo>
                    <a:pt x="1433" y="908"/>
                  </a:lnTo>
                  <a:lnTo>
                    <a:pt x="1454" y="910"/>
                  </a:lnTo>
                  <a:lnTo>
                    <a:pt x="1634" y="953"/>
                  </a:lnTo>
                  <a:lnTo>
                    <a:pt x="1329" y="462"/>
                  </a:lnTo>
                  <a:lnTo>
                    <a:pt x="1304" y="426"/>
                  </a:lnTo>
                  <a:lnTo>
                    <a:pt x="1275" y="393"/>
                  </a:lnTo>
                  <a:lnTo>
                    <a:pt x="1244" y="365"/>
                  </a:lnTo>
                  <a:lnTo>
                    <a:pt x="1208" y="340"/>
                  </a:lnTo>
                  <a:lnTo>
                    <a:pt x="1172" y="320"/>
                  </a:lnTo>
                  <a:lnTo>
                    <a:pt x="1132" y="303"/>
                  </a:lnTo>
                  <a:lnTo>
                    <a:pt x="1090" y="291"/>
                  </a:lnTo>
                  <a:lnTo>
                    <a:pt x="1047" y="284"/>
                  </a:lnTo>
                  <a:lnTo>
                    <a:pt x="1003" y="281"/>
                  </a:lnTo>
                  <a:lnTo>
                    <a:pt x="958" y="284"/>
                  </a:lnTo>
                  <a:lnTo>
                    <a:pt x="915" y="291"/>
                  </a:lnTo>
                  <a:lnTo>
                    <a:pt x="873" y="303"/>
                  </a:lnTo>
                  <a:lnTo>
                    <a:pt x="834" y="320"/>
                  </a:lnTo>
                  <a:lnTo>
                    <a:pt x="797" y="340"/>
                  </a:lnTo>
                  <a:lnTo>
                    <a:pt x="761" y="365"/>
                  </a:lnTo>
                  <a:lnTo>
                    <a:pt x="730" y="393"/>
                  </a:lnTo>
                  <a:lnTo>
                    <a:pt x="701" y="426"/>
                  </a:lnTo>
                  <a:lnTo>
                    <a:pt x="676" y="461"/>
                  </a:lnTo>
                  <a:lnTo>
                    <a:pt x="676" y="462"/>
                  </a:lnTo>
                  <a:lnTo>
                    <a:pt x="257" y="1104"/>
                  </a:lnTo>
                  <a:lnTo>
                    <a:pt x="246" y="1117"/>
                  </a:lnTo>
                  <a:lnTo>
                    <a:pt x="233" y="1128"/>
                  </a:lnTo>
                  <a:lnTo>
                    <a:pt x="218" y="1134"/>
                  </a:lnTo>
                  <a:lnTo>
                    <a:pt x="200" y="1138"/>
                  </a:lnTo>
                  <a:lnTo>
                    <a:pt x="184" y="1137"/>
                  </a:lnTo>
                  <a:lnTo>
                    <a:pt x="167" y="1133"/>
                  </a:lnTo>
                  <a:lnTo>
                    <a:pt x="151" y="1125"/>
                  </a:lnTo>
                  <a:lnTo>
                    <a:pt x="32" y="1044"/>
                  </a:lnTo>
                  <a:lnTo>
                    <a:pt x="19" y="1031"/>
                  </a:lnTo>
                  <a:lnTo>
                    <a:pt x="9" y="1018"/>
                  </a:lnTo>
                  <a:lnTo>
                    <a:pt x="3" y="1002"/>
                  </a:lnTo>
                  <a:lnTo>
                    <a:pt x="0" y="986"/>
                  </a:lnTo>
                  <a:lnTo>
                    <a:pt x="0" y="968"/>
                  </a:lnTo>
                  <a:lnTo>
                    <a:pt x="4" y="952"/>
                  </a:lnTo>
                  <a:lnTo>
                    <a:pt x="12" y="936"/>
                  </a:lnTo>
                  <a:lnTo>
                    <a:pt x="430" y="316"/>
                  </a:lnTo>
                  <a:lnTo>
                    <a:pt x="430" y="316"/>
                  </a:lnTo>
                  <a:lnTo>
                    <a:pt x="463" y="268"/>
                  </a:lnTo>
                  <a:lnTo>
                    <a:pt x="499" y="224"/>
                  </a:lnTo>
                  <a:lnTo>
                    <a:pt x="538" y="183"/>
                  </a:lnTo>
                  <a:lnTo>
                    <a:pt x="581" y="146"/>
                  </a:lnTo>
                  <a:lnTo>
                    <a:pt x="626" y="113"/>
                  </a:lnTo>
                  <a:lnTo>
                    <a:pt x="674" y="83"/>
                  </a:lnTo>
                  <a:lnTo>
                    <a:pt x="725" y="59"/>
                  </a:lnTo>
                  <a:lnTo>
                    <a:pt x="777" y="38"/>
                  </a:lnTo>
                  <a:lnTo>
                    <a:pt x="831" y="21"/>
                  </a:lnTo>
                  <a:lnTo>
                    <a:pt x="887" y="9"/>
                  </a:lnTo>
                  <a:lnTo>
                    <a:pt x="945" y="2"/>
                  </a:lnTo>
                  <a:lnTo>
                    <a:pt x="10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2" name="Freeform 13">
              <a:extLst>
                <a:ext uri="{FF2B5EF4-FFF2-40B4-BE49-F238E27FC236}">
                  <a16:creationId xmlns:a16="http://schemas.microsoft.com/office/drawing/2014/main" id="{9A132A4E-DA89-4201-B811-BD7DA81DD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1" y="1285"/>
              <a:ext cx="245" cy="275"/>
            </a:xfrm>
            <a:custGeom>
              <a:avLst/>
              <a:gdLst>
                <a:gd name="T0" fmla="*/ 1283 w 1716"/>
                <a:gd name="T1" fmla="*/ 2 h 1922"/>
                <a:gd name="T2" fmla="*/ 1315 w 1716"/>
                <a:gd name="T3" fmla="*/ 18 h 1922"/>
                <a:gd name="T4" fmla="*/ 1338 w 1716"/>
                <a:gd name="T5" fmla="*/ 47 h 1922"/>
                <a:gd name="T6" fmla="*/ 1644 w 1716"/>
                <a:gd name="T7" fmla="*/ 663 h 1922"/>
                <a:gd name="T8" fmla="*/ 1690 w 1716"/>
                <a:gd name="T9" fmla="*/ 778 h 1922"/>
                <a:gd name="T10" fmla="*/ 1713 w 1716"/>
                <a:gd name="T11" fmla="*/ 897 h 1922"/>
                <a:gd name="T12" fmla="*/ 1714 w 1716"/>
                <a:gd name="T13" fmla="*/ 1018 h 1922"/>
                <a:gd name="T14" fmla="*/ 1693 w 1716"/>
                <a:gd name="T15" fmla="*/ 1136 h 1922"/>
                <a:gd name="T16" fmla="*/ 1649 w 1716"/>
                <a:gd name="T17" fmla="*/ 1251 h 1922"/>
                <a:gd name="T18" fmla="*/ 1587 w 1716"/>
                <a:gd name="T19" fmla="*/ 1353 h 1922"/>
                <a:gd name="T20" fmla="*/ 1513 w 1716"/>
                <a:gd name="T21" fmla="*/ 1437 h 1922"/>
                <a:gd name="T22" fmla="*/ 1428 w 1716"/>
                <a:gd name="T23" fmla="*/ 1508 h 1922"/>
                <a:gd name="T24" fmla="*/ 1333 w 1716"/>
                <a:gd name="T25" fmla="*/ 1561 h 1922"/>
                <a:gd name="T26" fmla="*/ 1229 w 1716"/>
                <a:gd name="T27" fmla="*/ 1597 h 1922"/>
                <a:gd name="T28" fmla="*/ 1119 w 1716"/>
                <a:gd name="T29" fmla="*/ 1616 h 1922"/>
                <a:gd name="T30" fmla="*/ 497 w 1716"/>
                <a:gd name="T31" fmla="*/ 1613 h 1922"/>
                <a:gd name="T32" fmla="*/ 592 w 1716"/>
                <a:gd name="T33" fmla="*/ 1714 h 1922"/>
                <a:gd name="T34" fmla="*/ 604 w 1716"/>
                <a:gd name="T35" fmla="*/ 1750 h 1922"/>
                <a:gd name="T36" fmla="*/ 599 w 1716"/>
                <a:gd name="T37" fmla="*/ 1787 h 1922"/>
                <a:gd name="T38" fmla="*/ 580 w 1716"/>
                <a:gd name="T39" fmla="*/ 1818 h 1922"/>
                <a:gd name="T40" fmla="*/ 485 w 1716"/>
                <a:gd name="T41" fmla="*/ 1910 h 1922"/>
                <a:gd name="T42" fmla="*/ 450 w 1716"/>
                <a:gd name="T43" fmla="*/ 1922 h 1922"/>
                <a:gd name="T44" fmla="*/ 414 w 1716"/>
                <a:gd name="T45" fmla="*/ 1917 h 1922"/>
                <a:gd name="T46" fmla="*/ 382 w 1716"/>
                <a:gd name="T47" fmla="*/ 1897 h 1922"/>
                <a:gd name="T48" fmla="*/ 13 w 1716"/>
                <a:gd name="T49" fmla="*/ 1514 h 1922"/>
                <a:gd name="T50" fmla="*/ 0 w 1716"/>
                <a:gd name="T51" fmla="*/ 1479 h 1922"/>
                <a:gd name="T52" fmla="*/ 4 w 1716"/>
                <a:gd name="T53" fmla="*/ 1442 h 1922"/>
                <a:gd name="T54" fmla="*/ 25 w 1716"/>
                <a:gd name="T55" fmla="*/ 1410 h 1922"/>
                <a:gd name="T56" fmla="*/ 435 w 1716"/>
                <a:gd name="T57" fmla="*/ 1001 h 1922"/>
                <a:gd name="T58" fmla="*/ 470 w 1716"/>
                <a:gd name="T59" fmla="*/ 989 h 1922"/>
                <a:gd name="T60" fmla="*/ 506 w 1716"/>
                <a:gd name="T61" fmla="*/ 993 h 1922"/>
                <a:gd name="T62" fmla="*/ 538 w 1716"/>
                <a:gd name="T63" fmla="*/ 1014 h 1922"/>
                <a:gd name="T64" fmla="*/ 629 w 1716"/>
                <a:gd name="T65" fmla="*/ 1108 h 1922"/>
                <a:gd name="T66" fmla="*/ 640 w 1716"/>
                <a:gd name="T67" fmla="*/ 1144 h 1922"/>
                <a:gd name="T68" fmla="*/ 636 w 1716"/>
                <a:gd name="T69" fmla="*/ 1181 h 1922"/>
                <a:gd name="T70" fmla="*/ 616 w 1716"/>
                <a:gd name="T71" fmla="*/ 1212 h 1922"/>
                <a:gd name="T72" fmla="*/ 1064 w 1716"/>
                <a:gd name="T73" fmla="*/ 1337 h 1922"/>
                <a:gd name="T74" fmla="*/ 1147 w 1716"/>
                <a:gd name="T75" fmla="*/ 1327 h 1922"/>
                <a:gd name="T76" fmla="*/ 1223 w 1716"/>
                <a:gd name="T77" fmla="*/ 1302 h 1922"/>
                <a:gd name="T78" fmla="*/ 1291 w 1716"/>
                <a:gd name="T79" fmla="*/ 1260 h 1922"/>
                <a:gd name="T80" fmla="*/ 1349 w 1716"/>
                <a:gd name="T81" fmla="*/ 1203 h 1922"/>
                <a:gd name="T82" fmla="*/ 1396 w 1716"/>
                <a:gd name="T83" fmla="*/ 1133 h 1922"/>
                <a:gd name="T84" fmla="*/ 1428 w 1716"/>
                <a:gd name="T85" fmla="*/ 1051 h 1922"/>
                <a:gd name="T86" fmla="*/ 1442 w 1716"/>
                <a:gd name="T87" fmla="*/ 958 h 1922"/>
                <a:gd name="T88" fmla="*/ 1437 w 1716"/>
                <a:gd name="T89" fmla="*/ 888 h 1922"/>
                <a:gd name="T90" fmla="*/ 1414 w 1716"/>
                <a:gd name="T91" fmla="*/ 821 h 1922"/>
                <a:gd name="T92" fmla="*/ 1396 w 1716"/>
                <a:gd name="T93" fmla="*/ 791 h 1922"/>
                <a:gd name="T94" fmla="*/ 1070 w 1716"/>
                <a:gd name="T95" fmla="*/ 153 h 1922"/>
                <a:gd name="T96" fmla="*/ 1069 w 1716"/>
                <a:gd name="T97" fmla="*/ 115 h 1922"/>
                <a:gd name="T98" fmla="*/ 1087 w 1716"/>
                <a:gd name="T99" fmla="*/ 80 h 1922"/>
                <a:gd name="T100" fmla="*/ 1118 w 1716"/>
                <a:gd name="T101" fmla="*/ 56 h 1922"/>
                <a:gd name="T102" fmla="*/ 1248 w 1716"/>
                <a:gd name="T103" fmla="*/ 1 h 1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16" h="1922">
                  <a:moveTo>
                    <a:pt x="1266" y="0"/>
                  </a:moveTo>
                  <a:lnTo>
                    <a:pt x="1283" y="2"/>
                  </a:lnTo>
                  <a:lnTo>
                    <a:pt x="1301" y="8"/>
                  </a:lnTo>
                  <a:lnTo>
                    <a:pt x="1315" y="18"/>
                  </a:lnTo>
                  <a:lnTo>
                    <a:pt x="1328" y="30"/>
                  </a:lnTo>
                  <a:lnTo>
                    <a:pt x="1338" y="47"/>
                  </a:lnTo>
                  <a:lnTo>
                    <a:pt x="1644" y="663"/>
                  </a:lnTo>
                  <a:lnTo>
                    <a:pt x="1644" y="663"/>
                  </a:lnTo>
                  <a:lnTo>
                    <a:pt x="1669" y="720"/>
                  </a:lnTo>
                  <a:lnTo>
                    <a:pt x="1690" y="778"/>
                  </a:lnTo>
                  <a:lnTo>
                    <a:pt x="1704" y="837"/>
                  </a:lnTo>
                  <a:lnTo>
                    <a:pt x="1713" y="897"/>
                  </a:lnTo>
                  <a:lnTo>
                    <a:pt x="1716" y="958"/>
                  </a:lnTo>
                  <a:lnTo>
                    <a:pt x="1714" y="1018"/>
                  </a:lnTo>
                  <a:lnTo>
                    <a:pt x="1706" y="1077"/>
                  </a:lnTo>
                  <a:lnTo>
                    <a:pt x="1693" y="1136"/>
                  </a:lnTo>
                  <a:lnTo>
                    <a:pt x="1673" y="1194"/>
                  </a:lnTo>
                  <a:lnTo>
                    <a:pt x="1649" y="1251"/>
                  </a:lnTo>
                  <a:lnTo>
                    <a:pt x="1619" y="1306"/>
                  </a:lnTo>
                  <a:lnTo>
                    <a:pt x="1587" y="1353"/>
                  </a:lnTo>
                  <a:lnTo>
                    <a:pt x="1552" y="1398"/>
                  </a:lnTo>
                  <a:lnTo>
                    <a:pt x="1513" y="1437"/>
                  </a:lnTo>
                  <a:lnTo>
                    <a:pt x="1473" y="1474"/>
                  </a:lnTo>
                  <a:lnTo>
                    <a:pt x="1428" y="1508"/>
                  </a:lnTo>
                  <a:lnTo>
                    <a:pt x="1382" y="1536"/>
                  </a:lnTo>
                  <a:lnTo>
                    <a:pt x="1333" y="1561"/>
                  </a:lnTo>
                  <a:lnTo>
                    <a:pt x="1282" y="1581"/>
                  </a:lnTo>
                  <a:lnTo>
                    <a:pt x="1229" y="1597"/>
                  </a:lnTo>
                  <a:lnTo>
                    <a:pt x="1175" y="1608"/>
                  </a:lnTo>
                  <a:lnTo>
                    <a:pt x="1119" y="1616"/>
                  </a:lnTo>
                  <a:lnTo>
                    <a:pt x="1062" y="1618"/>
                  </a:lnTo>
                  <a:lnTo>
                    <a:pt x="497" y="1613"/>
                  </a:lnTo>
                  <a:lnTo>
                    <a:pt x="580" y="1699"/>
                  </a:lnTo>
                  <a:lnTo>
                    <a:pt x="592" y="1714"/>
                  </a:lnTo>
                  <a:lnTo>
                    <a:pt x="600" y="1732"/>
                  </a:lnTo>
                  <a:lnTo>
                    <a:pt x="604" y="1750"/>
                  </a:lnTo>
                  <a:lnTo>
                    <a:pt x="604" y="1768"/>
                  </a:lnTo>
                  <a:lnTo>
                    <a:pt x="599" y="1787"/>
                  </a:lnTo>
                  <a:lnTo>
                    <a:pt x="592" y="1804"/>
                  </a:lnTo>
                  <a:lnTo>
                    <a:pt x="580" y="1818"/>
                  </a:lnTo>
                  <a:lnTo>
                    <a:pt x="500" y="1898"/>
                  </a:lnTo>
                  <a:lnTo>
                    <a:pt x="485" y="1910"/>
                  </a:lnTo>
                  <a:lnTo>
                    <a:pt x="468" y="1918"/>
                  </a:lnTo>
                  <a:lnTo>
                    <a:pt x="450" y="1922"/>
                  </a:lnTo>
                  <a:lnTo>
                    <a:pt x="432" y="1921"/>
                  </a:lnTo>
                  <a:lnTo>
                    <a:pt x="414" y="1917"/>
                  </a:lnTo>
                  <a:lnTo>
                    <a:pt x="397" y="1909"/>
                  </a:lnTo>
                  <a:lnTo>
                    <a:pt x="382" y="1897"/>
                  </a:lnTo>
                  <a:lnTo>
                    <a:pt x="24" y="1529"/>
                  </a:lnTo>
                  <a:lnTo>
                    <a:pt x="13" y="1514"/>
                  </a:lnTo>
                  <a:lnTo>
                    <a:pt x="4" y="1497"/>
                  </a:lnTo>
                  <a:lnTo>
                    <a:pt x="0" y="1479"/>
                  </a:lnTo>
                  <a:lnTo>
                    <a:pt x="0" y="1461"/>
                  </a:lnTo>
                  <a:lnTo>
                    <a:pt x="4" y="1442"/>
                  </a:lnTo>
                  <a:lnTo>
                    <a:pt x="13" y="1425"/>
                  </a:lnTo>
                  <a:lnTo>
                    <a:pt x="25" y="1410"/>
                  </a:lnTo>
                  <a:lnTo>
                    <a:pt x="420" y="1013"/>
                  </a:lnTo>
                  <a:lnTo>
                    <a:pt x="435" y="1001"/>
                  </a:lnTo>
                  <a:lnTo>
                    <a:pt x="452" y="992"/>
                  </a:lnTo>
                  <a:lnTo>
                    <a:pt x="470" y="989"/>
                  </a:lnTo>
                  <a:lnTo>
                    <a:pt x="488" y="989"/>
                  </a:lnTo>
                  <a:lnTo>
                    <a:pt x="506" y="993"/>
                  </a:lnTo>
                  <a:lnTo>
                    <a:pt x="523" y="1002"/>
                  </a:lnTo>
                  <a:lnTo>
                    <a:pt x="538" y="1014"/>
                  </a:lnTo>
                  <a:lnTo>
                    <a:pt x="616" y="1093"/>
                  </a:lnTo>
                  <a:lnTo>
                    <a:pt x="629" y="1108"/>
                  </a:lnTo>
                  <a:lnTo>
                    <a:pt x="637" y="1126"/>
                  </a:lnTo>
                  <a:lnTo>
                    <a:pt x="640" y="1144"/>
                  </a:lnTo>
                  <a:lnTo>
                    <a:pt x="640" y="1162"/>
                  </a:lnTo>
                  <a:lnTo>
                    <a:pt x="636" y="1181"/>
                  </a:lnTo>
                  <a:lnTo>
                    <a:pt x="629" y="1197"/>
                  </a:lnTo>
                  <a:lnTo>
                    <a:pt x="616" y="1212"/>
                  </a:lnTo>
                  <a:lnTo>
                    <a:pt x="497" y="1332"/>
                  </a:lnTo>
                  <a:lnTo>
                    <a:pt x="1064" y="1337"/>
                  </a:lnTo>
                  <a:lnTo>
                    <a:pt x="1106" y="1335"/>
                  </a:lnTo>
                  <a:lnTo>
                    <a:pt x="1147" y="1327"/>
                  </a:lnTo>
                  <a:lnTo>
                    <a:pt x="1186" y="1317"/>
                  </a:lnTo>
                  <a:lnTo>
                    <a:pt x="1223" y="1302"/>
                  </a:lnTo>
                  <a:lnTo>
                    <a:pt x="1258" y="1283"/>
                  </a:lnTo>
                  <a:lnTo>
                    <a:pt x="1291" y="1260"/>
                  </a:lnTo>
                  <a:lnTo>
                    <a:pt x="1322" y="1234"/>
                  </a:lnTo>
                  <a:lnTo>
                    <a:pt x="1349" y="1203"/>
                  </a:lnTo>
                  <a:lnTo>
                    <a:pt x="1375" y="1170"/>
                  </a:lnTo>
                  <a:lnTo>
                    <a:pt x="1396" y="1133"/>
                  </a:lnTo>
                  <a:lnTo>
                    <a:pt x="1414" y="1093"/>
                  </a:lnTo>
                  <a:lnTo>
                    <a:pt x="1428" y="1051"/>
                  </a:lnTo>
                  <a:lnTo>
                    <a:pt x="1437" y="1006"/>
                  </a:lnTo>
                  <a:lnTo>
                    <a:pt x="1442" y="958"/>
                  </a:lnTo>
                  <a:lnTo>
                    <a:pt x="1442" y="922"/>
                  </a:lnTo>
                  <a:lnTo>
                    <a:pt x="1437" y="888"/>
                  </a:lnTo>
                  <a:lnTo>
                    <a:pt x="1428" y="854"/>
                  </a:lnTo>
                  <a:lnTo>
                    <a:pt x="1414" y="821"/>
                  </a:lnTo>
                  <a:lnTo>
                    <a:pt x="1396" y="791"/>
                  </a:lnTo>
                  <a:lnTo>
                    <a:pt x="1396" y="791"/>
                  </a:lnTo>
                  <a:lnTo>
                    <a:pt x="1078" y="173"/>
                  </a:lnTo>
                  <a:lnTo>
                    <a:pt x="1070" y="153"/>
                  </a:lnTo>
                  <a:lnTo>
                    <a:pt x="1067" y="134"/>
                  </a:lnTo>
                  <a:lnTo>
                    <a:pt x="1069" y="115"/>
                  </a:lnTo>
                  <a:lnTo>
                    <a:pt x="1077" y="96"/>
                  </a:lnTo>
                  <a:lnTo>
                    <a:pt x="1087" y="80"/>
                  </a:lnTo>
                  <a:lnTo>
                    <a:pt x="1101" y="66"/>
                  </a:lnTo>
                  <a:lnTo>
                    <a:pt x="1118" y="56"/>
                  </a:lnTo>
                  <a:lnTo>
                    <a:pt x="1230" y="7"/>
                  </a:lnTo>
                  <a:lnTo>
                    <a:pt x="1248" y="1"/>
                  </a:lnTo>
                  <a:lnTo>
                    <a:pt x="1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3" name="Freeform 14">
              <a:extLst>
                <a:ext uri="{FF2B5EF4-FFF2-40B4-BE49-F238E27FC236}">
                  <a16:creationId xmlns:a16="http://schemas.microsoft.com/office/drawing/2014/main" id="{674B8505-C3DD-4293-88B7-133E6A4A11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96" y="1255"/>
              <a:ext cx="205" cy="265"/>
            </a:xfrm>
            <a:custGeom>
              <a:avLst/>
              <a:gdLst>
                <a:gd name="T0" fmla="*/ 675 w 1435"/>
                <a:gd name="T1" fmla="*/ 1856 h 1856"/>
                <a:gd name="T2" fmla="*/ 675 w 1435"/>
                <a:gd name="T3" fmla="*/ 1856 h 1856"/>
                <a:gd name="T4" fmla="*/ 633 w 1435"/>
                <a:gd name="T5" fmla="*/ 4 h 1856"/>
                <a:gd name="T6" fmla="*/ 664 w 1435"/>
                <a:gd name="T7" fmla="*/ 22 h 1856"/>
                <a:gd name="T8" fmla="*/ 684 w 1435"/>
                <a:gd name="T9" fmla="*/ 55 h 1856"/>
                <a:gd name="T10" fmla="*/ 879 w 1435"/>
                <a:gd name="T11" fmla="*/ 604 h 1856"/>
                <a:gd name="T12" fmla="*/ 875 w 1435"/>
                <a:gd name="T13" fmla="*/ 640 h 1856"/>
                <a:gd name="T14" fmla="*/ 856 w 1435"/>
                <a:gd name="T15" fmla="*/ 672 h 1856"/>
                <a:gd name="T16" fmla="*/ 825 w 1435"/>
                <a:gd name="T17" fmla="*/ 693 h 1856"/>
                <a:gd name="T18" fmla="*/ 702 w 1435"/>
                <a:gd name="T19" fmla="*/ 736 h 1856"/>
                <a:gd name="T20" fmla="*/ 665 w 1435"/>
                <a:gd name="T21" fmla="*/ 732 h 1856"/>
                <a:gd name="T22" fmla="*/ 633 w 1435"/>
                <a:gd name="T23" fmla="*/ 713 h 1856"/>
                <a:gd name="T24" fmla="*/ 613 w 1435"/>
                <a:gd name="T25" fmla="*/ 681 h 1856"/>
                <a:gd name="T26" fmla="*/ 314 w 1435"/>
                <a:gd name="T27" fmla="*/ 1040 h 1856"/>
                <a:gd name="T28" fmla="*/ 288 w 1435"/>
                <a:gd name="T29" fmla="*/ 1118 h 1856"/>
                <a:gd name="T30" fmla="*/ 278 w 1435"/>
                <a:gd name="T31" fmla="*/ 1196 h 1856"/>
                <a:gd name="T32" fmla="*/ 286 w 1435"/>
                <a:gd name="T33" fmla="*/ 1276 h 1856"/>
                <a:gd name="T34" fmla="*/ 310 w 1435"/>
                <a:gd name="T35" fmla="*/ 1351 h 1856"/>
                <a:gd name="T36" fmla="*/ 350 w 1435"/>
                <a:gd name="T37" fmla="*/ 1422 h 1856"/>
                <a:gd name="T38" fmla="*/ 407 w 1435"/>
                <a:gd name="T39" fmla="*/ 1485 h 1856"/>
                <a:gd name="T40" fmla="*/ 481 w 1435"/>
                <a:gd name="T41" fmla="*/ 1538 h 1856"/>
                <a:gd name="T42" fmla="*/ 551 w 1435"/>
                <a:gd name="T43" fmla="*/ 1567 h 1856"/>
                <a:gd name="T44" fmla="*/ 625 w 1435"/>
                <a:gd name="T45" fmla="*/ 1577 h 1856"/>
                <a:gd name="T46" fmla="*/ 664 w 1435"/>
                <a:gd name="T47" fmla="*/ 1575 h 1856"/>
                <a:gd name="T48" fmla="*/ 1369 w 1435"/>
                <a:gd name="T49" fmla="*/ 1564 h 1856"/>
                <a:gd name="T50" fmla="*/ 1403 w 1435"/>
                <a:gd name="T51" fmla="*/ 1581 h 1856"/>
                <a:gd name="T52" fmla="*/ 1426 w 1435"/>
                <a:gd name="T53" fmla="*/ 1611 h 1856"/>
                <a:gd name="T54" fmla="*/ 1435 w 1435"/>
                <a:gd name="T55" fmla="*/ 1648 h 1856"/>
                <a:gd name="T56" fmla="*/ 1429 w 1435"/>
                <a:gd name="T57" fmla="*/ 1795 h 1856"/>
                <a:gd name="T58" fmla="*/ 1406 w 1435"/>
                <a:gd name="T59" fmla="*/ 1831 h 1856"/>
                <a:gd name="T60" fmla="*/ 1370 w 1435"/>
                <a:gd name="T61" fmla="*/ 1852 h 1856"/>
                <a:gd name="T62" fmla="*/ 675 w 1435"/>
                <a:gd name="T63" fmla="*/ 1856 h 1856"/>
                <a:gd name="T64" fmla="*/ 562 w 1435"/>
                <a:gd name="T65" fmla="*/ 1851 h 1856"/>
                <a:gd name="T66" fmla="*/ 454 w 1435"/>
                <a:gd name="T67" fmla="*/ 1827 h 1856"/>
                <a:gd name="T68" fmla="*/ 353 w 1435"/>
                <a:gd name="T69" fmla="*/ 1785 h 1856"/>
                <a:gd name="T70" fmla="*/ 261 w 1435"/>
                <a:gd name="T71" fmla="*/ 1727 h 1856"/>
                <a:gd name="T72" fmla="*/ 178 w 1435"/>
                <a:gd name="T73" fmla="*/ 1652 h 1856"/>
                <a:gd name="T74" fmla="*/ 109 w 1435"/>
                <a:gd name="T75" fmla="*/ 1563 h 1856"/>
                <a:gd name="T76" fmla="*/ 51 w 1435"/>
                <a:gd name="T77" fmla="*/ 1454 h 1856"/>
                <a:gd name="T78" fmla="*/ 14 w 1435"/>
                <a:gd name="T79" fmla="*/ 1338 h 1856"/>
                <a:gd name="T80" fmla="*/ 0 w 1435"/>
                <a:gd name="T81" fmla="*/ 1218 h 1856"/>
                <a:gd name="T82" fmla="*/ 8 w 1435"/>
                <a:gd name="T83" fmla="*/ 1097 h 1856"/>
                <a:gd name="T84" fmla="*/ 39 w 1435"/>
                <a:gd name="T85" fmla="*/ 978 h 1856"/>
                <a:gd name="T86" fmla="*/ 303 w 1435"/>
                <a:gd name="T87" fmla="*/ 403 h 1856"/>
                <a:gd name="T88" fmla="*/ 173 w 1435"/>
                <a:gd name="T89" fmla="*/ 448 h 1856"/>
                <a:gd name="T90" fmla="*/ 136 w 1435"/>
                <a:gd name="T91" fmla="*/ 444 h 1856"/>
                <a:gd name="T92" fmla="*/ 106 w 1435"/>
                <a:gd name="T93" fmla="*/ 424 h 1856"/>
                <a:gd name="T94" fmla="*/ 86 w 1435"/>
                <a:gd name="T95" fmla="*/ 393 h 1856"/>
                <a:gd name="T96" fmla="*/ 43 w 1435"/>
                <a:gd name="T97" fmla="*/ 268 h 1856"/>
                <a:gd name="T98" fmla="*/ 47 w 1435"/>
                <a:gd name="T99" fmla="*/ 231 h 1856"/>
                <a:gd name="T100" fmla="*/ 66 w 1435"/>
                <a:gd name="T101" fmla="*/ 199 h 1856"/>
                <a:gd name="T102" fmla="*/ 98 w 1435"/>
                <a:gd name="T103" fmla="*/ 179 h 1856"/>
                <a:gd name="T104" fmla="*/ 597 w 1435"/>
                <a:gd name="T105" fmla="*/ 0 h 1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35" h="1856">
                  <a:moveTo>
                    <a:pt x="675" y="1856"/>
                  </a:moveTo>
                  <a:lnTo>
                    <a:pt x="675" y="1856"/>
                  </a:lnTo>
                  <a:lnTo>
                    <a:pt x="675" y="1856"/>
                  </a:lnTo>
                  <a:lnTo>
                    <a:pt x="675" y="1856"/>
                  </a:lnTo>
                  <a:close/>
                  <a:moveTo>
                    <a:pt x="615" y="0"/>
                  </a:moveTo>
                  <a:lnTo>
                    <a:pt x="633" y="4"/>
                  </a:lnTo>
                  <a:lnTo>
                    <a:pt x="650" y="11"/>
                  </a:lnTo>
                  <a:lnTo>
                    <a:pt x="664" y="22"/>
                  </a:lnTo>
                  <a:lnTo>
                    <a:pt x="676" y="38"/>
                  </a:lnTo>
                  <a:lnTo>
                    <a:pt x="684" y="55"/>
                  </a:lnTo>
                  <a:lnTo>
                    <a:pt x="875" y="584"/>
                  </a:lnTo>
                  <a:lnTo>
                    <a:pt x="879" y="604"/>
                  </a:lnTo>
                  <a:lnTo>
                    <a:pt x="879" y="623"/>
                  </a:lnTo>
                  <a:lnTo>
                    <a:pt x="875" y="640"/>
                  </a:lnTo>
                  <a:lnTo>
                    <a:pt x="867" y="658"/>
                  </a:lnTo>
                  <a:lnTo>
                    <a:pt x="856" y="672"/>
                  </a:lnTo>
                  <a:lnTo>
                    <a:pt x="842" y="684"/>
                  </a:lnTo>
                  <a:lnTo>
                    <a:pt x="825" y="693"/>
                  </a:lnTo>
                  <a:lnTo>
                    <a:pt x="720" y="731"/>
                  </a:lnTo>
                  <a:lnTo>
                    <a:pt x="702" y="736"/>
                  </a:lnTo>
                  <a:lnTo>
                    <a:pt x="682" y="736"/>
                  </a:lnTo>
                  <a:lnTo>
                    <a:pt x="665" y="732"/>
                  </a:lnTo>
                  <a:lnTo>
                    <a:pt x="649" y="724"/>
                  </a:lnTo>
                  <a:lnTo>
                    <a:pt x="633" y="713"/>
                  </a:lnTo>
                  <a:lnTo>
                    <a:pt x="622" y="698"/>
                  </a:lnTo>
                  <a:lnTo>
                    <a:pt x="613" y="681"/>
                  </a:lnTo>
                  <a:lnTo>
                    <a:pt x="556" y="521"/>
                  </a:lnTo>
                  <a:lnTo>
                    <a:pt x="314" y="1040"/>
                  </a:lnTo>
                  <a:lnTo>
                    <a:pt x="298" y="1079"/>
                  </a:lnTo>
                  <a:lnTo>
                    <a:pt x="288" y="1118"/>
                  </a:lnTo>
                  <a:lnTo>
                    <a:pt x="281" y="1157"/>
                  </a:lnTo>
                  <a:lnTo>
                    <a:pt x="278" y="1196"/>
                  </a:lnTo>
                  <a:lnTo>
                    <a:pt x="280" y="1236"/>
                  </a:lnTo>
                  <a:lnTo>
                    <a:pt x="286" y="1276"/>
                  </a:lnTo>
                  <a:lnTo>
                    <a:pt x="296" y="1313"/>
                  </a:lnTo>
                  <a:lnTo>
                    <a:pt x="310" y="1351"/>
                  </a:lnTo>
                  <a:lnTo>
                    <a:pt x="328" y="1388"/>
                  </a:lnTo>
                  <a:lnTo>
                    <a:pt x="350" y="1422"/>
                  </a:lnTo>
                  <a:lnTo>
                    <a:pt x="377" y="1455"/>
                  </a:lnTo>
                  <a:lnTo>
                    <a:pt x="407" y="1485"/>
                  </a:lnTo>
                  <a:lnTo>
                    <a:pt x="442" y="1513"/>
                  </a:lnTo>
                  <a:lnTo>
                    <a:pt x="481" y="1538"/>
                  </a:lnTo>
                  <a:lnTo>
                    <a:pt x="514" y="1556"/>
                  </a:lnTo>
                  <a:lnTo>
                    <a:pt x="551" y="1567"/>
                  </a:lnTo>
                  <a:lnTo>
                    <a:pt x="587" y="1574"/>
                  </a:lnTo>
                  <a:lnTo>
                    <a:pt x="625" y="1577"/>
                  </a:lnTo>
                  <a:lnTo>
                    <a:pt x="664" y="1575"/>
                  </a:lnTo>
                  <a:lnTo>
                    <a:pt x="664" y="1575"/>
                  </a:lnTo>
                  <a:lnTo>
                    <a:pt x="1350" y="1562"/>
                  </a:lnTo>
                  <a:lnTo>
                    <a:pt x="1369" y="1564"/>
                  </a:lnTo>
                  <a:lnTo>
                    <a:pt x="1388" y="1571"/>
                  </a:lnTo>
                  <a:lnTo>
                    <a:pt x="1403" y="1581"/>
                  </a:lnTo>
                  <a:lnTo>
                    <a:pt x="1416" y="1594"/>
                  </a:lnTo>
                  <a:lnTo>
                    <a:pt x="1426" y="1611"/>
                  </a:lnTo>
                  <a:lnTo>
                    <a:pt x="1433" y="1629"/>
                  </a:lnTo>
                  <a:lnTo>
                    <a:pt x="1435" y="1648"/>
                  </a:lnTo>
                  <a:lnTo>
                    <a:pt x="1432" y="1773"/>
                  </a:lnTo>
                  <a:lnTo>
                    <a:pt x="1429" y="1795"/>
                  </a:lnTo>
                  <a:lnTo>
                    <a:pt x="1419" y="1814"/>
                  </a:lnTo>
                  <a:lnTo>
                    <a:pt x="1406" y="1831"/>
                  </a:lnTo>
                  <a:lnTo>
                    <a:pt x="1390" y="1844"/>
                  </a:lnTo>
                  <a:lnTo>
                    <a:pt x="1370" y="1852"/>
                  </a:lnTo>
                  <a:lnTo>
                    <a:pt x="1348" y="1855"/>
                  </a:lnTo>
                  <a:lnTo>
                    <a:pt x="675" y="1856"/>
                  </a:lnTo>
                  <a:lnTo>
                    <a:pt x="618" y="1856"/>
                  </a:lnTo>
                  <a:lnTo>
                    <a:pt x="562" y="1851"/>
                  </a:lnTo>
                  <a:lnTo>
                    <a:pt x="508" y="1841"/>
                  </a:lnTo>
                  <a:lnTo>
                    <a:pt x="454" y="1827"/>
                  </a:lnTo>
                  <a:lnTo>
                    <a:pt x="403" y="1808"/>
                  </a:lnTo>
                  <a:lnTo>
                    <a:pt x="353" y="1785"/>
                  </a:lnTo>
                  <a:lnTo>
                    <a:pt x="305" y="1758"/>
                  </a:lnTo>
                  <a:lnTo>
                    <a:pt x="261" y="1727"/>
                  </a:lnTo>
                  <a:lnTo>
                    <a:pt x="218" y="1691"/>
                  </a:lnTo>
                  <a:lnTo>
                    <a:pt x="178" y="1652"/>
                  </a:lnTo>
                  <a:lnTo>
                    <a:pt x="142" y="1610"/>
                  </a:lnTo>
                  <a:lnTo>
                    <a:pt x="109" y="1563"/>
                  </a:lnTo>
                  <a:lnTo>
                    <a:pt x="76" y="1509"/>
                  </a:lnTo>
                  <a:lnTo>
                    <a:pt x="51" y="1454"/>
                  </a:lnTo>
                  <a:lnTo>
                    <a:pt x="30" y="1396"/>
                  </a:lnTo>
                  <a:lnTo>
                    <a:pt x="14" y="1338"/>
                  </a:lnTo>
                  <a:lnTo>
                    <a:pt x="4" y="1278"/>
                  </a:lnTo>
                  <a:lnTo>
                    <a:pt x="0" y="1218"/>
                  </a:lnTo>
                  <a:lnTo>
                    <a:pt x="1" y="1158"/>
                  </a:lnTo>
                  <a:lnTo>
                    <a:pt x="8" y="1097"/>
                  </a:lnTo>
                  <a:lnTo>
                    <a:pt x="20" y="1037"/>
                  </a:lnTo>
                  <a:lnTo>
                    <a:pt x="39" y="978"/>
                  </a:lnTo>
                  <a:lnTo>
                    <a:pt x="62" y="921"/>
                  </a:lnTo>
                  <a:lnTo>
                    <a:pt x="303" y="403"/>
                  </a:lnTo>
                  <a:lnTo>
                    <a:pt x="191" y="444"/>
                  </a:lnTo>
                  <a:lnTo>
                    <a:pt x="173" y="448"/>
                  </a:lnTo>
                  <a:lnTo>
                    <a:pt x="155" y="448"/>
                  </a:lnTo>
                  <a:lnTo>
                    <a:pt x="136" y="444"/>
                  </a:lnTo>
                  <a:lnTo>
                    <a:pt x="120" y="436"/>
                  </a:lnTo>
                  <a:lnTo>
                    <a:pt x="106" y="424"/>
                  </a:lnTo>
                  <a:lnTo>
                    <a:pt x="94" y="410"/>
                  </a:lnTo>
                  <a:lnTo>
                    <a:pt x="86" y="393"/>
                  </a:lnTo>
                  <a:lnTo>
                    <a:pt x="48" y="287"/>
                  </a:lnTo>
                  <a:lnTo>
                    <a:pt x="43" y="268"/>
                  </a:lnTo>
                  <a:lnTo>
                    <a:pt x="43" y="248"/>
                  </a:lnTo>
                  <a:lnTo>
                    <a:pt x="47" y="231"/>
                  </a:lnTo>
                  <a:lnTo>
                    <a:pt x="55" y="214"/>
                  </a:lnTo>
                  <a:lnTo>
                    <a:pt x="66" y="199"/>
                  </a:lnTo>
                  <a:lnTo>
                    <a:pt x="80" y="187"/>
                  </a:lnTo>
                  <a:lnTo>
                    <a:pt x="98" y="179"/>
                  </a:lnTo>
                  <a:lnTo>
                    <a:pt x="577" y="4"/>
                  </a:lnTo>
                  <a:lnTo>
                    <a:pt x="597" y="0"/>
                  </a:lnTo>
                  <a:lnTo>
                    <a:pt x="6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481BF75C-B34C-4490-86D7-587D0BA556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1" t="6764" r="18503" b="21927"/>
          <a:stretch/>
        </p:blipFill>
        <p:spPr>
          <a:xfrm>
            <a:off x="8731651" y="1826438"/>
            <a:ext cx="731927" cy="81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1686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utoUpdateAnimBg="0"/>
      <p:bldP spid="118" grpId="0" autoUpdateAnimBg="0"/>
      <p:bldP spid="120" grpId="0" autoUpdateAnimBg="0"/>
      <p:bldP spid="122" grpId="0" autoUpdateAnimBg="0"/>
      <p:bldP spid="127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adroTexto 112">
            <a:extLst>
              <a:ext uri="{FF2B5EF4-FFF2-40B4-BE49-F238E27FC236}">
                <a16:creationId xmlns:a16="http://schemas.microsoft.com/office/drawing/2014/main" id="{91D47AA5-FED8-4427-9785-42583E72EEC0}"/>
              </a:ext>
            </a:extLst>
          </p:cNvPr>
          <p:cNvSpPr txBox="1"/>
          <p:nvPr/>
        </p:nvSpPr>
        <p:spPr>
          <a:xfrm>
            <a:off x="285619" y="145620"/>
            <a:ext cx="9983905" cy="1059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333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 panose="02000000000000000000" pitchFamily="50" charset="0"/>
                <a:ea typeface="ＭＳ Ｐゴシック" charset="0"/>
                <a:cs typeface="+mn-cs"/>
              </a:rPr>
              <a:t>Fortalecimiento Corporativo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FFC724"/>
                </a:solidFill>
                <a:effectLst/>
                <a:uLnTx/>
                <a:uFillTx/>
                <a:latin typeface="Calibri"/>
                <a:ea typeface="+mn-ea"/>
                <a:cs typeface="AmpleSoft Bold"/>
              </a:rPr>
              <a:t>—</a:t>
            </a:r>
            <a:endParaRPr kumimoji="0" lang="da-DK" sz="3600" b="0" i="0" u="none" strike="noStrike" kern="1200" cap="none" spc="0" normalizeH="0" baseline="0" noProof="0" dirty="0">
              <a:ln>
                <a:noFill/>
              </a:ln>
              <a:solidFill>
                <a:srgbClr val="FFC724"/>
              </a:solidFill>
              <a:effectLst/>
              <a:uLnTx/>
              <a:uFillTx/>
              <a:latin typeface="Calibri"/>
              <a:ea typeface="+mn-ea"/>
              <a:cs typeface="AmpleSoft Bold"/>
            </a:endParaRPr>
          </a:p>
        </p:txBody>
      </p:sp>
      <p:sp>
        <p:nvSpPr>
          <p:cNvPr id="130" name="CuadroTexto 129">
            <a:extLst>
              <a:ext uri="{FF2B5EF4-FFF2-40B4-BE49-F238E27FC236}">
                <a16:creationId xmlns:a16="http://schemas.microsoft.com/office/drawing/2014/main" id="{C4B8AC0F-7DA8-4688-AC7F-0C4024A0A6AC}"/>
              </a:ext>
            </a:extLst>
          </p:cNvPr>
          <p:cNvSpPr txBox="1"/>
          <p:nvPr/>
        </p:nvSpPr>
        <p:spPr>
          <a:xfrm>
            <a:off x="269877" y="959174"/>
            <a:ext cx="7904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Regular" panose="02000000000000000000" pitchFamily="50" charset="0"/>
                <a:ea typeface="ＭＳ Ｐゴシック" charset="0"/>
                <a:cs typeface="+mn-cs"/>
              </a:rPr>
              <a:t>Desarrollo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 panose="02000000000000000000" pitchFamily="50" charset="0"/>
                <a:ea typeface="ＭＳ Ｐゴシック" charset="0"/>
                <a:cs typeface="+mn-cs"/>
              </a:rPr>
              <a:t> </a:t>
            </a: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Regular" panose="02000000000000000000" pitchFamily="50" charset="0"/>
                <a:ea typeface="ＭＳ Ｐゴシック" charset="0"/>
                <a:cs typeface="+mn-cs"/>
              </a:rPr>
              <a:t>y capacitación de nuestro talento humano</a:t>
            </a:r>
          </a:p>
        </p:txBody>
      </p:sp>
      <p:sp>
        <p:nvSpPr>
          <p:cNvPr id="131" name="TextBox 80">
            <a:extLst>
              <a:ext uri="{FF2B5EF4-FFF2-40B4-BE49-F238E27FC236}">
                <a16:creationId xmlns:a16="http://schemas.microsoft.com/office/drawing/2014/main" id="{F4AED396-2A3E-4416-8FEC-26B99636F2CF}"/>
              </a:ext>
            </a:extLst>
          </p:cNvPr>
          <p:cNvSpPr txBox="1"/>
          <p:nvPr/>
        </p:nvSpPr>
        <p:spPr>
          <a:xfrm>
            <a:off x="491749" y="1955332"/>
            <a:ext cx="3040677" cy="74879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marL="0" marR="0" lvl="0" indent="0" defTabSz="8127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2133" b="0" i="0" u="none" strike="noStrike" kern="1200" cap="none" spc="0" normalizeH="0" baseline="0" noProof="0" dirty="0">
                <a:ln>
                  <a:noFill/>
                </a:ln>
                <a:solidFill>
                  <a:srgbClr val="FF0353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Coaching y Liderazgo colectivo  </a:t>
            </a:r>
          </a:p>
        </p:txBody>
      </p:sp>
      <p:sp>
        <p:nvSpPr>
          <p:cNvPr id="132" name="TextBox 81">
            <a:extLst>
              <a:ext uri="{FF2B5EF4-FFF2-40B4-BE49-F238E27FC236}">
                <a16:creationId xmlns:a16="http://schemas.microsoft.com/office/drawing/2014/main" id="{D0F9DED1-9D5C-479F-9197-D2F372EE7C77}"/>
              </a:ext>
            </a:extLst>
          </p:cNvPr>
          <p:cNvSpPr txBox="1"/>
          <p:nvPr/>
        </p:nvSpPr>
        <p:spPr>
          <a:xfrm>
            <a:off x="3333388" y="1609636"/>
            <a:ext cx="4150802" cy="954107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marL="2823" marR="0" lvl="1" indent="0" algn="just" defTabSz="8127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Generamos estrategias para el desarrollo de competencias personales y profesionales de acuerdo con las necesidades y oportunidades de mejora que agreguen valor competitivo a la organización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FF6D5F99-3E7E-47EB-AE6A-C37B54C5B1E9}"/>
              </a:ext>
            </a:extLst>
          </p:cNvPr>
          <p:cNvSpPr/>
          <p:nvPr/>
        </p:nvSpPr>
        <p:spPr>
          <a:xfrm>
            <a:off x="7569213" y="1662188"/>
            <a:ext cx="3126165" cy="1066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algn="just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defRPr/>
            </a:pPr>
            <a:r>
              <a:rPr lang="es-CO" sz="2133" dirty="0">
                <a:solidFill>
                  <a:srgbClr val="FF0353"/>
                </a:solidFill>
                <a:latin typeface="AmpleSoft-Bold"/>
              </a:rPr>
              <a:t>3</a:t>
            </a:r>
            <a:r>
              <a:rPr lang="es-CO" sz="14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Programas:</a:t>
            </a:r>
          </a:p>
          <a:p>
            <a:pPr marL="231417" lvl="1" indent="-228594" algn="just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buFont typeface="Arial" panose="020B0604020202020204" pitchFamily="34" charset="0"/>
              <a:buChar char="•"/>
              <a:defRPr/>
            </a:pPr>
            <a:r>
              <a:rPr lang="es-CO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Grupo Directivo</a:t>
            </a:r>
          </a:p>
          <a:p>
            <a:pPr marL="231417" lvl="1" indent="-228594" algn="just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buFont typeface="Arial" panose="020B0604020202020204" pitchFamily="34" charset="0"/>
              <a:buChar char="•"/>
              <a:defRPr/>
            </a:pPr>
            <a:r>
              <a:rPr lang="es-CO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Emprendimiento  Económica</a:t>
            </a:r>
          </a:p>
          <a:p>
            <a:pPr marL="231417" lvl="1" indent="-228594" algn="just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buFont typeface="Arial" panose="020B0604020202020204" pitchFamily="34" charset="0"/>
              <a:buChar char="•"/>
              <a:defRPr/>
            </a:pPr>
            <a:r>
              <a:rPr lang="es-CO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Coaching Grupal</a:t>
            </a:r>
          </a:p>
        </p:txBody>
      </p:sp>
      <p:sp>
        <p:nvSpPr>
          <p:cNvPr id="133" name="TextBox 83">
            <a:extLst>
              <a:ext uri="{FF2B5EF4-FFF2-40B4-BE49-F238E27FC236}">
                <a16:creationId xmlns:a16="http://schemas.microsoft.com/office/drawing/2014/main" id="{CDF86718-4DC0-4FD3-983E-83ADE4CBA62E}"/>
              </a:ext>
            </a:extLst>
          </p:cNvPr>
          <p:cNvSpPr txBox="1"/>
          <p:nvPr/>
        </p:nvSpPr>
        <p:spPr>
          <a:xfrm>
            <a:off x="789052" y="3366742"/>
            <a:ext cx="2902731" cy="420564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marL="0" marR="0" lvl="0" indent="0" defTabSz="8127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2133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+mn-cs"/>
              </a:rPr>
              <a:t>Cultura de trabajo</a:t>
            </a:r>
          </a:p>
        </p:txBody>
      </p:sp>
      <p:sp>
        <p:nvSpPr>
          <p:cNvPr id="134" name="TextBox 84">
            <a:extLst>
              <a:ext uri="{FF2B5EF4-FFF2-40B4-BE49-F238E27FC236}">
                <a16:creationId xmlns:a16="http://schemas.microsoft.com/office/drawing/2014/main" id="{38685C24-1607-40DE-A833-E7E9306FA169}"/>
              </a:ext>
            </a:extLst>
          </p:cNvPr>
          <p:cNvSpPr txBox="1"/>
          <p:nvPr/>
        </p:nvSpPr>
        <p:spPr>
          <a:xfrm>
            <a:off x="3315928" y="3032768"/>
            <a:ext cx="4415607" cy="954107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marL="2823" marR="0" lvl="1" indent="0" algn="l" defTabSz="8127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Generamos acciones orientadas a la ejecución de la estrategia, cumplimiento de indicadores corporativos y la cultura organizacional deseada </a:t>
            </a:r>
          </a:p>
          <a:p>
            <a:pPr marL="2823" marR="0" lvl="1" indent="0" algn="l" defTabSz="8127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buFontTx/>
              <a:buNone/>
              <a:tabLst/>
              <a:defRPr/>
            </a:pPr>
            <a:endParaRPr kumimoji="0" lang="es-CO" sz="14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F34A5CB-7333-4FCF-886A-32063F591469}"/>
              </a:ext>
            </a:extLst>
          </p:cNvPr>
          <p:cNvSpPr/>
          <p:nvPr/>
        </p:nvSpPr>
        <p:spPr>
          <a:xfrm>
            <a:off x="7548971" y="2942908"/>
            <a:ext cx="3168348" cy="139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defRPr/>
            </a:pPr>
            <a:r>
              <a:rPr lang="es-CO" sz="1400" dirty="0">
                <a:solidFill>
                  <a:schemeClr val="accent1"/>
                </a:solidFill>
                <a:latin typeface="Calibri" panose="020F0502020204030204" pitchFamily="34" charset="0"/>
              </a:rPr>
              <a:t>Plan de acción valor corporativo Conversaciones efectivas</a:t>
            </a:r>
          </a:p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defRPr/>
            </a:pPr>
            <a:r>
              <a:rPr lang="es-CO" sz="1400" dirty="0">
                <a:solidFill>
                  <a:schemeClr val="accent1"/>
                </a:solidFill>
                <a:latin typeface="Calibri" panose="020F0502020204030204" pitchFamily="34" charset="0"/>
              </a:rPr>
              <a:t>Proyecto inducción virtual</a:t>
            </a:r>
          </a:p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defRPr/>
            </a:pPr>
            <a:r>
              <a:rPr lang="es-CO" sz="2133" dirty="0">
                <a:solidFill>
                  <a:schemeClr val="accent1"/>
                </a:solidFill>
                <a:latin typeface="AmpleSoft-Bold"/>
              </a:rPr>
              <a:t>1 </a:t>
            </a:r>
            <a:r>
              <a:rPr lang="es-CO" sz="1400" dirty="0">
                <a:solidFill>
                  <a:schemeClr val="accent1"/>
                </a:solidFill>
                <a:latin typeface="Calibri" panose="020F0502020204030204" pitchFamily="34" charset="0"/>
              </a:rPr>
              <a:t>Jornada alineación estratégica</a:t>
            </a:r>
          </a:p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defRPr/>
            </a:pPr>
            <a:r>
              <a:rPr lang="es-CO" sz="2133" dirty="0">
                <a:solidFill>
                  <a:schemeClr val="accent1"/>
                </a:solidFill>
                <a:latin typeface="AmpleSoft-Bold"/>
              </a:rPr>
              <a:t>1 </a:t>
            </a:r>
            <a:r>
              <a:rPr lang="es-CO" sz="1400" dirty="0">
                <a:solidFill>
                  <a:schemeClr val="accent1"/>
                </a:solidFill>
                <a:latin typeface="Calibri" panose="020F0502020204030204" pitchFamily="34" charset="0"/>
              </a:rPr>
              <a:t>Programa cultura digital</a:t>
            </a:r>
          </a:p>
        </p:txBody>
      </p:sp>
      <p:sp>
        <p:nvSpPr>
          <p:cNvPr id="135" name="TextBox 80">
            <a:extLst>
              <a:ext uri="{FF2B5EF4-FFF2-40B4-BE49-F238E27FC236}">
                <a16:creationId xmlns:a16="http://schemas.microsoft.com/office/drawing/2014/main" id="{FC350436-FED1-4B96-81D5-4026E647FD1A}"/>
              </a:ext>
            </a:extLst>
          </p:cNvPr>
          <p:cNvSpPr txBox="1"/>
          <p:nvPr/>
        </p:nvSpPr>
        <p:spPr>
          <a:xfrm>
            <a:off x="1146747" y="4421933"/>
            <a:ext cx="2772244" cy="74879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marL="0" marR="0" lvl="0" indent="0" defTabSz="8127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2133" b="0" i="0" u="none" strike="noStrike" kern="1200" cap="none" spc="0" normalizeH="0" baseline="0" noProof="0" dirty="0">
                <a:ln>
                  <a:noFill/>
                </a:ln>
                <a:solidFill>
                  <a:srgbClr val="FF0353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Modelo de competencias</a:t>
            </a:r>
          </a:p>
        </p:txBody>
      </p:sp>
      <p:sp>
        <p:nvSpPr>
          <p:cNvPr id="136" name="TextBox 81">
            <a:extLst>
              <a:ext uri="{FF2B5EF4-FFF2-40B4-BE49-F238E27FC236}">
                <a16:creationId xmlns:a16="http://schemas.microsoft.com/office/drawing/2014/main" id="{83946D99-FF1C-4FCA-9350-FAE1EBE300A9}"/>
              </a:ext>
            </a:extLst>
          </p:cNvPr>
          <p:cNvSpPr txBox="1"/>
          <p:nvPr/>
        </p:nvSpPr>
        <p:spPr>
          <a:xfrm>
            <a:off x="3311388" y="4426020"/>
            <a:ext cx="3932366" cy="738664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marL="2823" marR="0" lvl="1" indent="0" algn="just" defTabSz="8127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Mejoramiento de las competencias corporativas y especificas de todos los niveles de cargos de la CCC para el logro de la estrategia corporativa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68E5152-7A8D-468C-9107-2F081F9EEB31}"/>
              </a:ext>
            </a:extLst>
          </p:cNvPr>
          <p:cNvSpPr/>
          <p:nvPr/>
        </p:nvSpPr>
        <p:spPr>
          <a:xfrm>
            <a:off x="7565035" y="4431066"/>
            <a:ext cx="3487219" cy="995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algn="just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defRPr/>
            </a:pPr>
            <a:r>
              <a:rPr lang="es-CO" sz="1867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1</a:t>
            </a:r>
            <a:r>
              <a:rPr lang="es-CO" sz="2133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 </a:t>
            </a:r>
            <a:r>
              <a:rPr lang="es-CO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Programa de desarrollo de Competencias</a:t>
            </a:r>
          </a:p>
          <a:p>
            <a:pPr marL="2823" lvl="1" algn="just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defRPr/>
            </a:pPr>
            <a:r>
              <a:rPr lang="es-CO" sz="1867" dirty="0">
                <a:solidFill>
                  <a:srgbClr val="FF0353"/>
                </a:solidFill>
                <a:latin typeface="AmpleSoft-Bold"/>
              </a:rPr>
              <a:t>100% </a:t>
            </a:r>
            <a:r>
              <a:rPr lang="es-CO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Evaluación de desempeño</a:t>
            </a:r>
          </a:p>
          <a:p>
            <a:pPr marL="2823" lvl="1" algn="just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defRPr/>
            </a:pPr>
            <a:r>
              <a:rPr lang="es-CO" sz="1867" dirty="0">
                <a:solidFill>
                  <a:srgbClr val="FF0353"/>
                </a:solidFill>
                <a:latin typeface="AmpleSoft-Bold"/>
              </a:rPr>
              <a:t>100% </a:t>
            </a:r>
            <a:r>
              <a:rPr lang="es-CO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 de desarrollo Individual</a:t>
            </a:r>
          </a:p>
        </p:txBody>
      </p:sp>
      <p:sp>
        <p:nvSpPr>
          <p:cNvPr id="137" name="TextBox 83">
            <a:extLst>
              <a:ext uri="{FF2B5EF4-FFF2-40B4-BE49-F238E27FC236}">
                <a16:creationId xmlns:a16="http://schemas.microsoft.com/office/drawing/2014/main" id="{2031E60B-F53F-42AE-9C5D-563B2DB4D219}"/>
              </a:ext>
            </a:extLst>
          </p:cNvPr>
          <p:cNvSpPr txBox="1"/>
          <p:nvPr/>
        </p:nvSpPr>
        <p:spPr>
          <a:xfrm>
            <a:off x="1020264" y="5702484"/>
            <a:ext cx="1983645" cy="4205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marL="0" marR="0" lvl="0" indent="0" defTabSz="8127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2133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+mn-cs"/>
              </a:rPr>
              <a:t>Calidad de vida</a:t>
            </a:r>
          </a:p>
        </p:txBody>
      </p:sp>
      <p:sp>
        <p:nvSpPr>
          <p:cNvPr id="138" name="TextBox 84">
            <a:extLst>
              <a:ext uri="{FF2B5EF4-FFF2-40B4-BE49-F238E27FC236}">
                <a16:creationId xmlns:a16="http://schemas.microsoft.com/office/drawing/2014/main" id="{7E45F25F-53C2-4DD8-A24D-47FC88F45211}"/>
              </a:ext>
            </a:extLst>
          </p:cNvPr>
          <p:cNvSpPr txBox="1"/>
          <p:nvPr/>
        </p:nvSpPr>
        <p:spPr>
          <a:xfrm>
            <a:off x="3333388" y="5744838"/>
            <a:ext cx="3932365" cy="738664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marL="2823" marR="0" lvl="1" indent="0" algn="l" defTabSz="8127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Gestionamos programas de reconocimiento, integración, beneficios y mejoramiento de las calidad de vida del colaborador y su familia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80A6008-E26E-4941-8E60-9B0A4A94E91B}"/>
              </a:ext>
            </a:extLst>
          </p:cNvPr>
          <p:cNvSpPr/>
          <p:nvPr/>
        </p:nvSpPr>
        <p:spPr>
          <a:xfrm>
            <a:off x="7515968" y="5738030"/>
            <a:ext cx="2510268" cy="636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defRPr/>
            </a:pPr>
            <a:r>
              <a:rPr lang="es-CO" sz="2133" dirty="0">
                <a:solidFill>
                  <a:srgbClr val="253D90"/>
                </a:solidFill>
                <a:latin typeface="AmpleSoft-Bold"/>
              </a:rPr>
              <a:t>100% </a:t>
            </a:r>
            <a:r>
              <a:rPr lang="es-CO" sz="1400" dirty="0">
                <a:solidFill>
                  <a:schemeClr val="accent1"/>
                </a:solidFill>
                <a:latin typeface="Calibri" panose="020F0502020204030204" pitchFamily="34" charset="0"/>
              </a:rPr>
              <a:t>Cumplimiento en el Cronograma de actividades</a:t>
            </a:r>
          </a:p>
        </p:txBody>
      </p:sp>
      <p:cxnSp>
        <p:nvCxnSpPr>
          <p:cNvPr id="139" name="Conector recto 138">
            <a:extLst>
              <a:ext uri="{FF2B5EF4-FFF2-40B4-BE49-F238E27FC236}">
                <a16:creationId xmlns:a16="http://schemas.microsoft.com/office/drawing/2014/main" id="{C3A051EF-9ACA-4E6A-90DA-8066E49248F3}"/>
              </a:ext>
            </a:extLst>
          </p:cNvPr>
          <p:cNvCxnSpPr>
            <a:cxnSpLocks/>
          </p:cNvCxnSpPr>
          <p:nvPr/>
        </p:nvCxnSpPr>
        <p:spPr>
          <a:xfrm flipH="1">
            <a:off x="3309422" y="2905853"/>
            <a:ext cx="7868712" cy="37197"/>
          </a:xfrm>
          <a:prstGeom prst="line">
            <a:avLst/>
          </a:prstGeom>
          <a:ln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Conector recto 139">
            <a:extLst>
              <a:ext uri="{FF2B5EF4-FFF2-40B4-BE49-F238E27FC236}">
                <a16:creationId xmlns:a16="http://schemas.microsoft.com/office/drawing/2014/main" id="{987018A5-CF3C-4E3F-AFE4-1C127EB6FA54}"/>
              </a:ext>
            </a:extLst>
          </p:cNvPr>
          <p:cNvCxnSpPr>
            <a:cxnSpLocks/>
          </p:cNvCxnSpPr>
          <p:nvPr/>
        </p:nvCxnSpPr>
        <p:spPr>
          <a:xfrm flipH="1">
            <a:off x="3309422" y="4316245"/>
            <a:ext cx="7868712" cy="37197"/>
          </a:xfrm>
          <a:prstGeom prst="line">
            <a:avLst/>
          </a:prstGeom>
          <a:ln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Conector recto 140">
            <a:extLst>
              <a:ext uri="{FF2B5EF4-FFF2-40B4-BE49-F238E27FC236}">
                <a16:creationId xmlns:a16="http://schemas.microsoft.com/office/drawing/2014/main" id="{72E6D019-2FE5-41DF-BC33-51ABAD2D0757}"/>
              </a:ext>
            </a:extLst>
          </p:cNvPr>
          <p:cNvCxnSpPr>
            <a:cxnSpLocks/>
          </p:cNvCxnSpPr>
          <p:nvPr/>
        </p:nvCxnSpPr>
        <p:spPr>
          <a:xfrm flipH="1">
            <a:off x="3357631" y="5635063"/>
            <a:ext cx="7868712" cy="37197"/>
          </a:xfrm>
          <a:prstGeom prst="line">
            <a:avLst/>
          </a:prstGeom>
          <a:ln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2" name="Group 155">
            <a:extLst>
              <a:ext uri="{FF2B5EF4-FFF2-40B4-BE49-F238E27FC236}">
                <a16:creationId xmlns:a16="http://schemas.microsoft.com/office/drawing/2014/main" id="{A310AC28-F502-4E4E-899E-DFFC63CD427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349934" y="2526773"/>
            <a:ext cx="329749" cy="329749"/>
            <a:chOff x="3291" y="2116"/>
            <a:chExt cx="480" cy="480"/>
          </a:xfrm>
          <a:solidFill>
            <a:schemeClr val="accent5"/>
          </a:solidFill>
        </p:grpSpPr>
        <p:sp>
          <p:nvSpPr>
            <p:cNvPr id="143" name="Freeform 157">
              <a:extLst>
                <a:ext uri="{FF2B5EF4-FFF2-40B4-BE49-F238E27FC236}">
                  <a16:creationId xmlns:a16="http://schemas.microsoft.com/office/drawing/2014/main" id="{3B8B409D-AD32-41D1-B11C-F06813E3C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4" name="Freeform 158">
              <a:extLst>
                <a:ext uri="{FF2B5EF4-FFF2-40B4-BE49-F238E27FC236}">
                  <a16:creationId xmlns:a16="http://schemas.microsoft.com/office/drawing/2014/main" id="{5B1309B3-55C8-4E49-823C-EAB61E95CC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5" name="Rectángulo 144">
            <a:extLst>
              <a:ext uri="{FF2B5EF4-FFF2-40B4-BE49-F238E27FC236}">
                <a16:creationId xmlns:a16="http://schemas.microsoft.com/office/drawing/2014/main" id="{18002B65-0A40-4039-B1C1-EAC23D4516B0}"/>
              </a:ext>
            </a:extLst>
          </p:cNvPr>
          <p:cNvSpPr/>
          <p:nvPr/>
        </p:nvSpPr>
        <p:spPr>
          <a:xfrm>
            <a:off x="3623347" y="2542046"/>
            <a:ext cx="21678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+mn-cs"/>
              </a:rPr>
              <a:t>57.9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gasto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+mn-cs"/>
              </a:rPr>
              <a:t> </a:t>
            </a:r>
            <a:endParaRPr kumimoji="0" lang="es-ES_tradnl" sz="1600" b="0" i="0" u="none" strike="noStrike" kern="1200" cap="none" spc="0" normalizeH="0" baseline="0" noProof="0" dirty="0">
              <a:ln>
                <a:noFill/>
              </a:ln>
              <a:solidFill>
                <a:srgbClr val="253D90"/>
              </a:solidFill>
              <a:effectLst/>
              <a:uLnTx/>
              <a:uFillTx/>
              <a:latin typeface="AmpleSoft-Bold"/>
              <a:ea typeface="+mn-ea"/>
              <a:cs typeface="+mn-cs"/>
            </a:endParaRPr>
          </a:p>
        </p:txBody>
      </p:sp>
      <p:grpSp>
        <p:nvGrpSpPr>
          <p:cNvPr id="146" name="Group 155">
            <a:extLst>
              <a:ext uri="{FF2B5EF4-FFF2-40B4-BE49-F238E27FC236}">
                <a16:creationId xmlns:a16="http://schemas.microsoft.com/office/drawing/2014/main" id="{0D993961-2B64-42BD-8439-471A0472DE0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349934" y="3807490"/>
            <a:ext cx="329749" cy="329749"/>
            <a:chOff x="3291" y="2116"/>
            <a:chExt cx="480" cy="480"/>
          </a:xfrm>
          <a:solidFill>
            <a:schemeClr val="accent5"/>
          </a:solidFill>
        </p:grpSpPr>
        <p:sp>
          <p:nvSpPr>
            <p:cNvPr id="147" name="Freeform 157">
              <a:extLst>
                <a:ext uri="{FF2B5EF4-FFF2-40B4-BE49-F238E27FC236}">
                  <a16:creationId xmlns:a16="http://schemas.microsoft.com/office/drawing/2014/main" id="{0A586D46-53D1-4DB8-98E5-A9601DB6B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8" name="Freeform 158">
              <a:extLst>
                <a:ext uri="{FF2B5EF4-FFF2-40B4-BE49-F238E27FC236}">
                  <a16:creationId xmlns:a16="http://schemas.microsoft.com/office/drawing/2014/main" id="{209F8E34-2B68-492C-8111-148450CFF5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9" name="Rectángulo 148">
            <a:extLst>
              <a:ext uri="{FF2B5EF4-FFF2-40B4-BE49-F238E27FC236}">
                <a16:creationId xmlns:a16="http://schemas.microsoft.com/office/drawing/2014/main" id="{A3302B00-B32B-477B-A7D5-B0E0A6A7E62D}"/>
              </a:ext>
            </a:extLst>
          </p:cNvPr>
          <p:cNvSpPr/>
          <p:nvPr/>
        </p:nvSpPr>
        <p:spPr>
          <a:xfrm>
            <a:off x="3619472" y="3783011"/>
            <a:ext cx="21717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+mn-cs"/>
              </a:rPr>
              <a:t>126.5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kumimoji="0" lang="es-ES_tradnl" sz="1600" b="0" i="0" u="none" strike="noStrike" kern="1200" cap="none" spc="0" normalizeH="0" baseline="0" noProof="0" dirty="0">
              <a:ln>
                <a:noFill/>
              </a:ln>
              <a:solidFill>
                <a:srgbClr val="253D90"/>
              </a:solidFill>
              <a:effectLst/>
              <a:uLnTx/>
              <a:uFillTx/>
              <a:latin typeface="AmpleSoft-Bold"/>
              <a:ea typeface="+mn-ea"/>
              <a:cs typeface="+mn-cs"/>
            </a:endParaRPr>
          </a:p>
        </p:txBody>
      </p:sp>
      <p:grpSp>
        <p:nvGrpSpPr>
          <p:cNvPr id="150" name="Group 155">
            <a:extLst>
              <a:ext uri="{FF2B5EF4-FFF2-40B4-BE49-F238E27FC236}">
                <a16:creationId xmlns:a16="http://schemas.microsoft.com/office/drawing/2014/main" id="{908FE65D-C6C8-4A0F-BD67-F7F830DEE03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350399" y="5206204"/>
            <a:ext cx="329749" cy="329749"/>
            <a:chOff x="3291" y="2116"/>
            <a:chExt cx="480" cy="480"/>
          </a:xfrm>
          <a:solidFill>
            <a:schemeClr val="accent5"/>
          </a:solidFill>
        </p:grpSpPr>
        <p:sp>
          <p:nvSpPr>
            <p:cNvPr id="151" name="Freeform 157">
              <a:extLst>
                <a:ext uri="{FF2B5EF4-FFF2-40B4-BE49-F238E27FC236}">
                  <a16:creationId xmlns:a16="http://schemas.microsoft.com/office/drawing/2014/main" id="{B08E86FD-BC83-4247-9921-EFFB4BF9DF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2" name="Freeform 158">
              <a:extLst>
                <a:ext uri="{FF2B5EF4-FFF2-40B4-BE49-F238E27FC236}">
                  <a16:creationId xmlns:a16="http://schemas.microsoft.com/office/drawing/2014/main" id="{2A423203-3004-4246-951D-ED420CBBC6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3" name="Rectángulo 152">
            <a:extLst>
              <a:ext uri="{FF2B5EF4-FFF2-40B4-BE49-F238E27FC236}">
                <a16:creationId xmlns:a16="http://schemas.microsoft.com/office/drawing/2014/main" id="{E20FDB31-67A2-4713-8A18-9EB3260AEABE}"/>
              </a:ext>
            </a:extLst>
          </p:cNvPr>
          <p:cNvSpPr/>
          <p:nvPr/>
        </p:nvSpPr>
        <p:spPr>
          <a:xfrm>
            <a:off x="3618001" y="5197230"/>
            <a:ext cx="21731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+mn-cs"/>
              </a:rPr>
              <a:t>34.4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gasto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+mn-cs"/>
              </a:rPr>
              <a:t> </a:t>
            </a:r>
            <a:endParaRPr kumimoji="0" lang="es-ES_tradnl" sz="1600" b="0" i="0" u="none" strike="noStrike" kern="1200" cap="none" spc="0" normalizeH="0" baseline="0" noProof="0" dirty="0">
              <a:ln>
                <a:noFill/>
              </a:ln>
              <a:solidFill>
                <a:srgbClr val="253D90"/>
              </a:solidFill>
              <a:effectLst/>
              <a:uLnTx/>
              <a:uFillTx/>
              <a:latin typeface="AmpleSoft-Bold"/>
              <a:ea typeface="+mn-ea"/>
              <a:cs typeface="+mn-cs"/>
            </a:endParaRPr>
          </a:p>
        </p:txBody>
      </p:sp>
      <p:grpSp>
        <p:nvGrpSpPr>
          <p:cNvPr id="154" name="Group 155">
            <a:extLst>
              <a:ext uri="{FF2B5EF4-FFF2-40B4-BE49-F238E27FC236}">
                <a16:creationId xmlns:a16="http://schemas.microsoft.com/office/drawing/2014/main" id="{7B2F97A1-7386-407A-B4B8-ABEC53486D0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306411" y="6481562"/>
            <a:ext cx="329749" cy="329749"/>
            <a:chOff x="3291" y="2116"/>
            <a:chExt cx="480" cy="480"/>
          </a:xfrm>
          <a:solidFill>
            <a:schemeClr val="accent5"/>
          </a:solidFill>
        </p:grpSpPr>
        <p:sp>
          <p:nvSpPr>
            <p:cNvPr id="155" name="Freeform 157">
              <a:extLst>
                <a:ext uri="{FF2B5EF4-FFF2-40B4-BE49-F238E27FC236}">
                  <a16:creationId xmlns:a16="http://schemas.microsoft.com/office/drawing/2014/main" id="{40000BE2-FB5E-4434-8A5C-D54531B709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6" name="Freeform 158">
              <a:extLst>
                <a:ext uri="{FF2B5EF4-FFF2-40B4-BE49-F238E27FC236}">
                  <a16:creationId xmlns:a16="http://schemas.microsoft.com/office/drawing/2014/main" id="{AD7F2398-BE3F-4D47-8479-C69448311C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7" name="Rectángulo 156">
            <a:extLst>
              <a:ext uri="{FF2B5EF4-FFF2-40B4-BE49-F238E27FC236}">
                <a16:creationId xmlns:a16="http://schemas.microsoft.com/office/drawing/2014/main" id="{1664E1E7-DB15-4600-AD82-76F29B32DD27}"/>
              </a:ext>
            </a:extLst>
          </p:cNvPr>
          <p:cNvSpPr/>
          <p:nvPr/>
        </p:nvSpPr>
        <p:spPr>
          <a:xfrm>
            <a:off x="3575949" y="6457083"/>
            <a:ext cx="25008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+mn-cs"/>
              </a:rPr>
              <a:t>84.9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gasto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+mn-cs"/>
              </a:rPr>
              <a:t> </a:t>
            </a:r>
            <a:endParaRPr kumimoji="0" lang="es-ES_tradnl" sz="1600" b="0" i="0" u="none" strike="noStrike" kern="1200" cap="none" spc="0" normalizeH="0" baseline="0" noProof="0" dirty="0">
              <a:ln>
                <a:noFill/>
              </a:ln>
              <a:solidFill>
                <a:srgbClr val="253D90"/>
              </a:solidFill>
              <a:effectLst/>
              <a:uLnTx/>
              <a:uFillTx/>
              <a:latin typeface="AmpleSoft-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4382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adroTexto 123">
            <a:extLst>
              <a:ext uri="{FF2B5EF4-FFF2-40B4-BE49-F238E27FC236}">
                <a16:creationId xmlns:a16="http://schemas.microsoft.com/office/drawing/2014/main" id="{4FAF7785-851C-4A12-A74A-4E5AD2DD0D64}"/>
              </a:ext>
            </a:extLst>
          </p:cNvPr>
          <p:cNvSpPr txBox="1"/>
          <p:nvPr/>
        </p:nvSpPr>
        <p:spPr>
          <a:xfrm>
            <a:off x="411348" y="343986"/>
            <a:ext cx="9983905" cy="1009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333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 panose="02000000000000000000" pitchFamily="50" charset="0"/>
                <a:ea typeface="ＭＳ Ｐゴシック" charset="0"/>
                <a:cs typeface="+mn-cs"/>
              </a:rPr>
              <a:t>Fortalecimiento Corporativo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FFC724"/>
                </a:solidFill>
                <a:effectLst/>
                <a:uLnTx/>
                <a:uFillTx/>
                <a:latin typeface="Calibri"/>
                <a:ea typeface="+mn-ea"/>
                <a:cs typeface="AmpleSoft Bold"/>
              </a:rPr>
              <a:t>—</a:t>
            </a:r>
            <a:endParaRPr kumimoji="0" lang="da-DK" sz="3200" b="0" i="0" u="none" strike="noStrike" kern="1200" cap="none" spc="0" normalizeH="0" baseline="0" noProof="0" dirty="0">
              <a:ln>
                <a:noFill/>
              </a:ln>
              <a:solidFill>
                <a:srgbClr val="FFC724"/>
              </a:solidFill>
              <a:effectLst/>
              <a:uLnTx/>
              <a:uFillTx/>
              <a:latin typeface="Calibri"/>
              <a:ea typeface="+mn-ea"/>
              <a:cs typeface="AmpleSoft Bold"/>
            </a:endParaRPr>
          </a:p>
        </p:txBody>
      </p:sp>
      <p:sp>
        <p:nvSpPr>
          <p:cNvPr id="18" name="Text Box 2">
            <a:extLst>
              <a:ext uri="{FF2B5EF4-FFF2-40B4-BE49-F238E27FC236}">
                <a16:creationId xmlns:a16="http://schemas.microsoft.com/office/drawing/2014/main" id="{D3F62D3A-2B43-4D51-A226-CA4054800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760" y="3116169"/>
            <a:ext cx="464382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30712" marR="0" lvl="1" indent="-228594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353"/>
              </a:buClr>
              <a:buSzPct val="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Examinar y evaluar la adecuada y eficaz aplicación de los sistemas de control interno en los procesos de la CCC</a:t>
            </a:r>
            <a:endParaRPr kumimoji="0" lang="es-ES_tradnl" sz="16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7" name="object 4">
            <a:extLst>
              <a:ext uri="{FF2B5EF4-FFF2-40B4-BE49-F238E27FC236}">
                <a16:creationId xmlns:a16="http://schemas.microsoft.com/office/drawing/2014/main" id="{188B68BC-8288-48E4-B335-979A5E253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41587" y="2769309"/>
            <a:ext cx="7929800" cy="387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09585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133" b="0" i="0" u="none" strike="noStrike" kern="1200" cap="none" spc="0" normalizeH="0" baseline="0" noProof="0" dirty="0">
                <a:ln>
                  <a:noFill/>
                </a:ln>
                <a:solidFill>
                  <a:srgbClr val="FF0353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Fortalecimiento del Sistema de Control Interno</a:t>
            </a:r>
            <a:endParaRPr kumimoji="0" lang="es-CO" sz="2133" b="0" i="0" u="none" strike="noStrike" kern="1200" cap="none" spc="0" normalizeH="0" baseline="0" noProof="0" dirty="0">
              <a:ln>
                <a:noFill/>
              </a:ln>
              <a:solidFill>
                <a:srgbClr val="FF0353"/>
              </a:solidFill>
              <a:effectLst/>
              <a:uLnTx/>
              <a:uFillTx/>
              <a:latin typeface="AmpleSoft-Bold"/>
              <a:ea typeface="+mn-ea"/>
              <a:cs typeface="Calibri" panose="020F0502020204030204" pitchFamily="34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C9FF48C6-CB30-4ADB-928C-DA2AE29DA7CF}"/>
              </a:ext>
            </a:extLst>
          </p:cNvPr>
          <p:cNvSpPr/>
          <p:nvPr/>
        </p:nvSpPr>
        <p:spPr>
          <a:xfrm>
            <a:off x="7945991" y="2897341"/>
            <a:ext cx="3407027" cy="1815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17" marR="0" lvl="1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353"/>
              </a:buClr>
              <a:buSzPct val="50000"/>
              <a:buFontTx/>
              <a:buNone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+mn-cs"/>
              </a:rPr>
              <a:t>Atender el </a:t>
            </a:r>
            <a:r>
              <a:rPr kumimoji="0" lang="es-CO" sz="2133" b="0" i="0" u="none" strike="noStrike" kern="1200" cap="none" spc="0" normalizeH="0" baseline="0" noProof="0" dirty="0">
                <a:ln>
                  <a:noFill/>
                </a:ln>
                <a:solidFill>
                  <a:srgbClr val="FF0353"/>
                </a:solidFill>
                <a:effectLst/>
                <a:uLnTx/>
                <a:uFillTx/>
                <a:latin typeface="AmpleSoft-Bold"/>
                <a:ea typeface="+mn-ea"/>
                <a:cs typeface="+mn-cs"/>
              </a:rPr>
              <a:t>100%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E20A6D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 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+mn-cs"/>
              </a:rPr>
              <a:t>de casos reportados por la línea ética</a:t>
            </a:r>
          </a:p>
          <a:p>
            <a:pPr marL="2117" marR="0" lvl="1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353"/>
              </a:buClr>
              <a:buSzPct val="50000"/>
              <a:buFontTx/>
              <a:buNone/>
              <a:tabLst/>
              <a:defRPr/>
            </a:pPr>
            <a:endParaRPr kumimoji="0" lang="es-CO" sz="1600" b="0" i="0" u="none" strike="noStrike" kern="1200" cap="none" spc="0" normalizeH="0" baseline="0" noProof="0" dirty="0">
              <a:ln>
                <a:noFill/>
              </a:ln>
              <a:solidFill>
                <a:srgbClr val="253D90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0"/>
              <a:cs typeface="+mn-cs"/>
            </a:endParaRPr>
          </a:p>
          <a:p>
            <a:pPr marL="287867" marR="0" lvl="1" indent="-28575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353"/>
              </a:buClr>
              <a:buSzPct val="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+mn-cs"/>
              </a:rPr>
              <a:t>Actualización de </a:t>
            </a:r>
            <a:r>
              <a:rPr kumimoji="0" lang="es-CO" sz="2133" b="0" i="0" u="none" strike="noStrike" kern="1200" cap="none" spc="0" normalizeH="0" baseline="0" noProof="0" dirty="0">
                <a:ln>
                  <a:noFill/>
                </a:ln>
                <a:solidFill>
                  <a:srgbClr val="FF0353"/>
                </a:solidFill>
                <a:effectLst/>
                <a:uLnTx/>
                <a:uFillTx/>
                <a:latin typeface="AmpleSoft-Bold"/>
                <a:ea typeface="+mn-ea"/>
                <a:cs typeface="+mn-cs"/>
              </a:rPr>
              <a:t>5</a:t>
            </a: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Regular" panose="02000000000000000000" pitchFamily="50" charset="0"/>
                <a:ea typeface="ＭＳ Ｐゴシック" charset="0"/>
                <a:cs typeface="+mn-cs"/>
              </a:rPr>
              <a:t> 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+mn-cs"/>
              </a:rPr>
              <a:t>mapas de riesgo</a:t>
            </a:r>
          </a:p>
          <a:p>
            <a:pPr marL="287867" marR="0" lvl="1" indent="-28575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353"/>
              </a:buClr>
              <a:buSzPct val="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+mn-cs"/>
              </a:rPr>
              <a:t>Creación de </a:t>
            </a:r>
            <a:r>
              <a:rPr kumimoji="0" lang="es-CO" sz="2133" b="0" i="0" u="none" strike="noStrike" kern="1200" cap="none" spc="0" normalizeH="0" baseline="0" noProof="0" dirty="0">
                <a:ln>
                  <a:noFill/>
                </a:ln>
                <a:solidFill>
                  <a:srgbClr val="FF0353"/>
                </a:solidFill>
                <a:effectLst/>
                <a:uLnTx/>
                <a:uFillTx/>
                <a:latin typeface="AmpleSoft-Bold"/>
                <a:ea typeface="+mn-ea"/>
                <a:cs typeface="+mn-cs"/>
              </a:rPr>
              <a:t>2</a:t>
            </a: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Regular" panose="02000000000000000000" pitchFamily="50" charset="0"/>
                <a:ea typeface="ＭＳ Ｐゴシック" charset="0"/>
                <a:cs typeface="+mn-cs"/>
              </a:rPr>
              <a:t> 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+mn-cs"/>
              </a:rPr>
              <a:t>mapas de riesgo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D76BA7D7-3C84-422A-9C77-E391BB5DF8E6}"/>
              </a:ext>
            </a:extLst>
          </p:cNvPr>
          <p:cNvSpPr/>
          <p:nvPr/>
        </p:nvSpPr>
        <p:spPr>
          <a:xfrm>
            <a:off x="859855" y="3924705"/>
            <a:ext cx="5156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0712" marR="0" lvl="1" indent="-228594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353"/>
              </a:buClr>
              <a:buSzPct val="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Realizar acompañamiento a las unidades corporativas y competitivas en la identificación de riesgos y controles en programas y proyectos</a:t>
            </a:r>
            <a:endParaRPr kumimoji="0" lang="es-CO" sz="16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0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33823D5-8624-428F-B5C1-7401BBDEC8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7021" r="8193" b="15018"/>
          <a:stretch/>
        </p:blipFill>
        <p:spPr>
          <a:xfrm>
            <a:off x="6830436" y="3189026"/>
            <a:ext cx="1115555" cy="1118127"/>
          </a:xfrm>
          <a:prstGeom prst="rect">
            <a:avLst/>
          </a:prstGeom>
        </p:spPr>
      </p:pic>
      <p:grpSp>
        <p:nvGrpSpPr>
          <p:cNvPr id="10" name="Group 155">
            <a:extLst>
              <a:ext uri="{FF2B5EF4-FFF2-40B4-BE49-F238E27FC236}">
                <a16:creationId xmlns:a16="http://schemas.microsoft.com/office/drawing/2014/main" id="{D5CECAA0-4E32-429B-BDBD-5123DB5C28C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978879" y="5081322"/>
            <a:ext cx="329749" cy="329749"/>
            <a:chOff x="3291" y="2116"/>
            <a:chExt cx="480" cy="480"/>
          </a:xfrm>
          <a:solidFill>
            <a:schemeClr val="accent5"/>
          </a:solidFill>
        </p:grpSpPr>
        <p:sp>
          <p:nvSpPr>
            <p:cNvPr id="11" name="Freeform 157">
              <a:extLst>
                <a:ext uri="{FF2B5EF4-FFF2-40B4-BE49-F238E27FC236}">
                  <a16:creationId xmlns:a16="http://schemas.microsoft.com/office/drawing/2014/main" id="{BAB93550-F000-4551-9C8C-A0965C8FB2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158">
              <a:extLst>
                <a:ext uri="{FF2B5EF4-FFF2-40B4-BE49-F238E27FC236}">
                  <a16:creationId xmlns:a16="http://schemas.microsoft.com/office/drawing/2014/main" id="{32AC4B67-5BE2-47A1-945F-F2B2969ADD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" name="Rectángulo 12">
            <a:extLst>
              <a:ext uri="{FF2B5EF4-FFF2-40B4-BE49-F238E27FC236}">
                <a16:creationId xmlns:a16="http://schemas.microsoft.com/office/drawing/2014/main" id="{D7291F6E-E1C7-4B2B-BF78-7D00AD61BBE8}"/>
              </a:ext>
            </a:extLst>
          </p:cNvPr>
          <p:cNvSpPr/>
          <p:nvPr/>
        </p:nvSpPr>
        <p:spPr>
          <a:xfrm>
            <a:off x="8308628" y="5065004"/>
            <a:ext cx="22666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49.9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B9185BD1-3116-4DD4-A558-4BBE8064FA20}"/>
              </a:ext>
            </a:extLst>
          </p:cNvPr>
          <p:cNvSpPr/>
          <p:nvPr/>
        </p:nvSpPr>
        <p:spPr>
          <a:xfrm>
            <a:off x="663168" y="1505003"/>
            <a:ext cx="104179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Regular" panose="02000000000000000000" pitchFamily="50" charset="0"/>
                <a:ea typeface="ＭＳ Ｐゴシック" charset="0"/>
                <a:cs typeface="+mn-cs"/>
              </a:rPr>
              <a:t>El</a:t>
            </a: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Regular" panose="02000000000000000000" pitchFamily="50" charset="0"/>
                <a:ea typeface="ＭＳ Ｐゴシック" charset="0"/>
                <a:cs typeface="+mn-cs"/>
              </a:rPr>
              <a:t> 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Regular" panose="02000000000000000000" pitchFamily="50" charset="0"/>
                <a:ea typeface="ＭＳ Ｐゴシック" charset="0"/>
                <a:cs typeface="+mn-cs"/>
              </a:rPr>
              <a:t>sistema de Control Interno para el cumplimiento de la estrategia Corporativa</a:t>
            </a:r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E2143AB6-0BB2-4B2F-8D5B-17FCBA2150E7}"/>
              </a:ext>
            </a:extLst>
          </p:cNvPr>
          <p:cNvCxnSpPr>
            <a:cxnSpLocks/>
          </p:cNvCxnSpPr>
          <p:nvPr/>
        </p:nvCxnSpPr>
        <p:spPr>
          <a:xfrm flipV="1">
            <a:off x="6463486" y="2897342"/>
            <a:ext cx="0" cy="1913848"/>
          </a:xfrm>
          <a:prstGeom prst="line">
            <a:avLst/>
          </a:prstGeom>
          <a:ln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96919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utoUpdateAnimBg="0"/>
      <p:bldP spid="1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adroTexto 123">
            <a:extLst>
              <a:ext uri="{FF2B5EF4-FFF2-40B4-BE49-F238E27FC236}">
                <a16:creationId xmlns:a16="http://schemas.microsoft.com/office/drawing/2014/main" id="{4FAF7785-851C-4A12-A74A-4E5AD2DD0D64}"/>
              </a:ext>
            </a:extLst>
          </p:cNvPr>
          <p:cNvSpPr txBox="1"/>
          <p:nvPr/>
        </p:nvSpPr>
        <p:spPr>
          <a:xfrm>
            <a:off x="411348" y="224424"/>
            <a:ext cx="9983905" cy="1009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333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 panose="02000000000000000000" pitchFamily="50" charset="0"/>
                <a:ea typeface="ＭＳ Ｐゴシック" charset="0"/>
                <a:cs typeface="+mn-cs"/>
              </a:rPr>
              <a:t>Fortalecimiento Corporativo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FFC724"/>
                </a:solidFill>
                <a:effectLst/>
                <a:uLnTx/>
                <a:uFillTx/>
                <a:latin typeface="Calibri"/>
                <a:ea typeface="+mn-ea"/>
                <a:cs typeface="AmpleSoft Bold"/>
              </a:rPr>
              <a:t>—</a:t>
            </a:r>
            <a:endParaRPr kumimoji="0" lang="da-DK" sz="3200" b="0" i="0" u="none" strike="noStrike" kern="1200" cap="none" spc="0" normalizeH="0" baseline="0" noProof="0" dirty="0">
              <a:ln>
                <a:noFill/>
              </a:ln>
              <a:solidFill>
                <a:srgbClr val="FFC724"/>
              </a:solidFill>
              <a:effectLst/>
              <a:uLnTx/>
              <a:uFillTx/>
              <a:latin typeface="Calibri"/>
              <a:ea typeface="+mn-ea"/>
              <a:cs typeface="AmpleSoft Bold"/>
            </a:endParaRPr>
          </a:p>
        </p:txBody>
      </p:sp>
      <p:sp>
        <p:nvSpPr>
          <p:cNvPr id="36" name="object 4">
            <a:extLst>
              <a:ext uri="{FF2B5EF4-FFF2-40B4-BE49-F238E27FC236}">
                <a16:creationId xmlns:a16="http://schemas.microsoft.com/office/drawing/2014/main" id="{EBDCECE5-51F3-427C-A015-1F14E953E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3719" y="2049118"/>
            <a:ext cx="34330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8127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2000" b="0" i="0" u="none" strike="noStrike" kern="1200" cap="none" spc="0" normalizeH="0" baseline="0" noProof="0" dirty="0">
                <a:ln>
                  <a:noFill/>
                </a:ln>
                <a:solidFill>
                  <a:srgbClr val="FF0353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Comunicación Interna</a:t>
            </a:r>
          </a:p>
        </p:txBody>
      </p:sp>
      <p:sp>
        <p:nvSpPr>
          <p:cNvPr id="37" name="Text Box 2">
            <a:extLst>
              <a:ext uri="{FF2B5EF4-FFF2-40B4-BE49-F238E27FC236}">
                <a16:creationId xmlns:a16="http://schemas.microsoft.com/office/drawing/2014/main" id="{7A267EBD-6B32-4847-9EE7-B3FB182A6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7292" y="2084973"/>
            <a:ext cx="53156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823" marR="0" lvl="1" indent="0" algn="l" defTabSz="8127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buFontTx/>
              <a:buNone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Fortalecemos la identidad y la alineación con la cultura corporativa</a:t>
            </a:r>
          </a:p>
        </p:txBody>
      </p:sp>
      <p:grpSp>
        <p:nvGrpSpPr>
          <p:cNvPr id="38" name="Group 155">
            <a:extLst>
              <a:ext uri="{FF2B5EF4-FFF2-40B4-BE49-F238E27FC236}">
                <a16:creationId xmlns:a16="http://schemas.microsoft.com/office/drawing/2014/main" id="{FE63581E-E40B-428C-B6A9-92CADBE7E6B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946230" y="2414148"/>
            <a:ext cx="329749" cy="329749"/>
            <a:chOff x="3291" y="2116"/>
            <a:chExt cx="480" cy="480"/>
          </a:xfrm>
          <a:solidFill>
            <a:schemeClr val="accent5"/>
          </a:solidFill>
        </p:grpSpPr>
        <p:sp>
          <p:nvSpPr>
            <p:cNvPr id="39" name="Freeform 157">
              <a:extLst>
                <a:ext uri="{FF2B5EF4-FFF2-40B4-BE49-F238E27FC236}">
                  <a16:creationId xmlns:a16="http://schemas.microsoft.com/office/drawing/2014/main" id="{A1415A63-7C67-4DFF-BB54-708395113E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eform 158">
              <a:extLst>
                <a:ext uri="{FF2B5EF4-FFF2-40B4-BE49-F238E27FC236}">
                  <a16:creationId xmlns:a16="http://schemas.microsoft.com/office/drawing/2014/main" id="{DFC6D16C-AC62-423D-8B8C-5F51AE301E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1" name="Rectángulo 40">
            <a:extLst>
              <a:ext uri="{FF2B5EF4-FFF2-40B4-BE49-F238E27FC236}">
                <a16:creationId xmlns:a16="http://schemas.microsoft.com/office/drawing/2014/main" id="{BAAD2E78-B1BB-467C-8F17-AE6F72DB911E}"/>
              </a:ext>
            </a:extLst>
          </p:cNvPr>
          <p:cNvSpPr/>
          <p:nvPr/>
        </p:nvSpPr>
        <p:spPr>
          <a:xfrm>
            <a:off x="2200078" y="2416387"/>
            <a:ext cx="21068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+mn-cs"/>
              </a:rPr>
              <a:t>$145,0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gasto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+mn-cs"/>
              </a:rPr>
              <a:t> </a:t>
            </a:r>
            <a:endParaRPr kumimoji="0" lang="es-ES_tradnl" sz="1600" b="0" i="0" u="none" strike="noStrike" kern="1200" cap="none" spc="0" normalizeH="0" baseline="0" noProof="0" dirty="0">
              <a:ln>
                <a:noFill/>
              </a:ln>
              <a:solidFill>
                <a:srgbClr val="253D90"/>
              </a:solidFill>
              <a:effectLst/>
              <a:uLnTx/>
              <a:uFillTx/>
              <a:latin typeface="AmpleSoft-Bold"/>
              <a:ea typeface="+mn-ea"/>
              <a:cs typeface="+mn-cs"/>
            </a:endParaRPr>
          </a:p>
        </p:txBody>
      </p:sp>
      <p:grpSp>
        <p:nvGrpSpPr>
          <p:cNvPr id="42" name="Group 101">
            <a:extLst>
              <a:ext uri="{FF2B5EF4-FFF2-40B4-BE49-F238E27FC236}">
                <a16:creationId xmlns:a16="http://schemas.microsoft.com/office/drawing/2014/main" id="{0C39DA46-D762-4F1C-97C3-87EE8CAC16E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48607" y="1928062"/>
            <a:ext cx="577622" cy="524228"/>
            <a:chOff x="3285" y="1484"/>
            <a:chExt cx="476" cy="432"/>
          </a:xfrm>
          <a:solidFill>
            <a:schemeClr val="accent1"/>
          </a:solidFill>
        </p:grpSpPr>
        <p:sp>
          <p:nvSpPr>
            <p:cNvPr id="43" name="Freeform 103">
              <a:extLst>
                <a:ext uri="{FF2B5EF4-FFF2-40B4-BE49-F238E27FC236}">
                  <a16:creationId xmlns:a16="http://schemas.microsoft.com/office/drawing/2014/main" id="{75A08D74-AD38-4996-8254-69A577A6B0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43" y="1484"/>
              <a:ext cx="160" cy="160"/>
            </a:xfrm>
            <a:custGeom>
              <a:avLst/>
              <a:gdLst>
                <a:gd name="T0" fmla="*/ 518 w 1120"/>
                <a:gd name="T1" fmla="*/ 283 h 1120"/>
                <a:gd name="T2" fmla="*/ 442 w 1120"/>
                <a:gd name="T3" fmla="*/ 305 h 1120"/>
                <a:gd name="T4" fmla="*/ 376 w 1120"/>
                <a:gd name="T5" fmla="*/ 348 h 1120"/>
                <a:gd name="T6" fmla="*/ 325 w 1120"/>
                <a:gd name="T7" fmla="*/ 407 h 1120"/>
                <a:gd name="T8" fmla="*/ 291 w 1120"/>
                <a:gd name="T9" fmla="*/ 480 h 1120"/>
                <a:gd name="T10" fmla="*/ 280 w 1120"/>
                <a:gd name="T11" fmla="*/ 560 h 1120"/>
                <a:gd name="T12" fmla="*/ 291 w 1120"/>
                <a:gd name="T13" fmla="*/ 641 h 1120"/>
                <a:gd name="T14" fmla="*/ 325 w 1120"/>
                <a:gd name="T15" fmla="*/ 713 h 1120"/>
                <a:gd name="T16" fmla="*/ 376 w 1120"/>
                <a:gd name="T17" fmla="*/ 772 h 1120"/>
                <a:gd name="T18" fmla="*/ 442 w 1120"/>
                <a:gd name="T19" fmla="*/ 815 h 1120"/>
                <a:gd name="T20" fmla="*/ 518 w 1120"/>
                <a:gd name="T21" fmla="*/ 838 h 1120"/>
                <a:gd name="T22" fmla="*/ 602 w 1120"/>
                <a:gd name="T23" fmla="*/ 838 h 1120"/>
                <a:gd name="T24" fmla="*/ 678 w 1120"/>
                <a:gd name="T25" fmla="*/ 815 h 1120"/>
                <a:gd name="T26" fmla="*/ 744 w 1120"/>
                <a:gd name="T27" fmla="*/ 772 h 1120"/>
                <a:gd name="T28" fmla="*/ 795 w 1120"/>
                <a:gd name="T29" fmla="*/ 713 h 1120"/>
                <a:gd name="T30" fmla="*/ 829 w 1120"/>
                <a:gd name="T31" fmla="*/ 641 h 1120"/>
                <a:gd name="T32" fmla="*/ 840 w 1120"/>
                <a:gd name="T33" fmla="*/ 560 h 1120"/>
                <a:gd name="T34" fmla="*/ 829 w 1120"/>
                <a:gd name="T35" fmla="*/ 480 h 1120"/>
                <a:gd name="T36" fmla="*/ 795 w 1120"/>
                <a:gd name="T37" fmla="*/ 407 h 1120"/>
                <a:gd name="T38" fmla="*/ 744 w 1120"/>
                <a:gd name="T39" fmla="*/ 348 h 1120"/>
                <a:gd name="T40" fmla="*/ 678 w 1120"/>
                <a:gd name="T41" fmla="*/ 305 h 1120"/>
                <a:gd name="T42" fmla="*/ 602 w 1120"/>
                <a:gd name="T43" fmla="*/ 283 h 1120"/>
                <a:gd name="T44" fmla="*/ 560 w 1120"/>
                <a:gd name="T45" fmla="*/ 0 h 1120"/>
                <a:gd name="T46" fmla="*/ 673 w 1120"/>
                <a:gd name="T47" fmla="*/ 11 h 1120"/>
                <a:gd name="T48" fmla="*/ 778 w 1120"/>
                <a:gd name="T49" fmla="*/ 44 h 1120"/>
                <a:gd name="T50" fmla="*/ 873 w 1120"/>
                <a:gd name="T51" fmla="*/ 96 h 1120"/>
                <a:gd name="T52" fmla="*/ 956 w 1120"/>
                <a:gd name="T53" fmla="*/ 164 h 1120"/>
                <a:gd name="T54" fmla="*/ 1024 w 1120"/>
                <a:gd name="T55" fmla="*/ 247 h 1120"/>
                <a:gd name="T56" fmla="*/ 1076 w 1120"/>
                <a:gd name="T57" fmla="*/ 342 h 1120"/>
                <a:gd name="T58" fmla="*/ 1109 w 1120"/>
                <a:gd name="T59" fmla="*/ 447 h 1120"/>
                <a:gd name="T60" fmla="*/ 1120 w 1120"/>
                <a:gd name="T61" fmla="*/ 560 h 1120"/>
                <a:gd name="T62" fmla="*/ 1109 w 1120"/>
                <a:gd name="T63" fmla="*/ 673 h 1120"/>
                <a:gd name="T64" fmla="*/ 1076 w 1120"/>
                <a:gd name="T65" fmla="*/ 778 h 1120"/>
                <a:gd name="T66" fmla="*/ 1024 w 1120"/>
                <a:gd name="T67" fmla="*/ 874 h 1120"/>
                <a:gd name="T68" fmla="*/ 956 w 1120"/>
                <a:gd name="T69" fmla="*/ 956 h 1120"/>
                <a:gd name="T70" fmla="*/ 873 w 1120"/>
                <a:gd name="T71" fmla="*/ 1024 h 1120"/>
                <a:gd name="T72" fmla="*/ 778 w 1120"/>
                <a:gd name="T73" fmla="*/ 1076 h 1120"/>
                <a:gd name="T74" fmla="*/ 673 w 1120"/>
                <a:gd name="T75" fmla="*/ 1109 h 1120"/>
                <a:gd name="T76" fmla="*/ 560 w 1120"/>
                <a:gd name="T77" fmla="*/ 1120 h 1120"/>
                <a:gd name="T78" fmla="*/ 447 w 1120"/>
                <a:gd name="T79" fmla="*/ 1109 h 1120"/>
                <a:gd name="T80" fmla="*/ 342 w 1120"/>
                <a:gd name="T81" fmla="*/ 1076 h 1120"/>
                <a:gd name="T82" fmla="*/ 247 w 1120"/>
                <a:gd name="T83" fmla="*/ 1024 h 1120"/>
                <a:gd name="T84" fmla="*/ 164 w 1120"/>
                <a:gd name="T85" fmla="*/ 956 h 1120"/>
                <a:gd name="T86" fmla="*/ 96 w 1120"/>
                <a:gd name="T87" fmla="*/ 874 h 1120"/>
                <a:gd name="T88" fmla="*/ 44 w 1120"/>
                <a:gd name="T89" fmla="*/ 778 h 1120"/>
                <a:gd name="T90" fmla="*/ 11 w 1120"/>
                <a:gd name="T91" fmla="*/ 673 h 1120"/>
                <a:gd name="T92" fmla="*/ 0 w 1120"/>
                <a:gd name="T93" fmla="*/ 560 h 1120"/>
                <a:gd name="T94" fmla="*/ 11 w 1120"/>
                <a:gd name="T95" fmla="*/ 447 h 1120"/>
                <a:gd name="T96" fmla="*/ 44 w 1120"/>
                <a:gd name="T97" fmla="*/ 342 h 1120"/>
                <a:gd name="T98" fmla="*/ 96 w 1120"/>
                <a:gd name="T99" fmla="*/ 247 h 1120"/>
                <a:gd name="T100" fmla="*/ 164 w 1120"/>
                <a:gd name="T101" fmla="*/ 164 h 1120"/>
                <a:gd name="T102" fmla="*/ 247 w 1120"/>
                <a:gd name="T103" fmla="*/ 96 h 1120"/>
                <a:gd name="T104" fmla="*/ 342 w 1120"/>
                <a:gd name="T105" fmla="*/ 44 h 1120"/>
                <a:gd name="T106" fmla="*/ 447 w 1120"/>
                <a:gd name="T107" fmla="*/ 11 h 1120"/>
                <a:gd name="T108" fmla="*/ 560 w 1120"/>
                <a:gd name="T109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20" h="1120">
                  <a:moveTo>
                    <a:pt x="560" y="280"/>
                  </a:moveTo>
                  <a:lnTo>
                    <a:pt x="518" y="283"/>
                  </a:lnTo>
                  <a:lnTo>
                    <a:pt x="480" y="291"/>
                  </a:lnTo>
                  <a:lnTo>
                    <a:pt x="442" y="305"/>
                  </a:lnTo>
                  <a:lnTo>
                    <a:pt x="407" y="325"/>
                  </a:lnTo>
                  <a:lnTo>
                    <a:pt x="376" y="348"/>
                  </a:lnTo>
                  <a:lnTo>
                    <a:pt x="348" y="377"/>
                  </a:lnTo>
                  <a:lnTo>
                    <a:pt x="325" y="407"/>
                  </a:lnTo>
                  <a:lnTo>
                    <a:pt x="305" y="442"/>
                  </a:lnTo>
                  <a:lnTo>
                    <a:pt x="291" y="480"/>
                  </a:lnTo>
                  <a:lnTo>
                    <a:pt x="283" y="519"/>
                  </a:lnTo>
                  <a:lnTo>
                    <a:pt x="280" y="560"/>
                  </a:lnTo>
                  <a:lnTo>
                    <a:pt x="283" y="602"/>
                  </a:lnTo>
                  <a:lnTo>
                    <a:pt x="291" y="641"/>
                  </a:lnTo>
                  <a:lnTo>
                    <a:pt x="305" y="678"/>
                  </a:lnTo>
                  <a:lnTo>
                    <a:pt x="325" y="713"/>
                  </a:lnTo>
                  <a:lnTo>
                    <a:pt x="348" y="744"/>
                  </a:lnTo>
                  <a:lnTo>
                    <a:pt x="376" y="772"/>
                  </a:lnTo>
                  <a:lnTo>
                    <a:pt x="407" y="795"/>
                  </a:lnTo>
                  <a:lnTo>
                    <a:pt x="442" y="815"/>
                  </a:lnTo>
                  <a:lnTo>
                    <a:pt x="480" y="829"/>
                  </a:lnTo>
                  <a:lnTo>
                    <a:pt x="518" y="838"/>
                  </a:lnTo>
                  <a:lnTo>
                    <a:pt x="560" y="841"/>
                  </a:lnTo>
                  <a:lnTo>
                    <a:pt x="602" y="838"/>
                  </a:lnTo>
                  <a:lnTo>
                    <a:pt x="640" y="829"/>
                  </a:lnTo>
                  <a:lnTo>
                    <a:pt x="678" y="815"/>
                  </a:lnTo>
                  <a:lnTo>
                    <a:pt x="713" y="795"/>
                  </a:lnTo>
                  <a:lnTo>
                    <a:pt x="744" y="772"/>
                  </a:lnTo>
                  <a:lnTo>
                    <a:pt x="772" y="744"/>
                  </a:lnTo>
                  <a:lnTo>
                    <a:pt x="795" y="713"/>
                  </a:lnTo>
                  <a:lnTo>
                    <a:pt x="815" y="678"/>
                  </a:lnTo>
                  <a:lnTo>
                    <a:pt x="829" y="641"/>
                  </a:lnTo>
                  <a:lnTo>
                    <a:pt x="837" y="602"/>
                  </a:lnTo>
                  <a:lnTo>
                    <a:pt x="840" y="560"/>
                  </a:lnTo>
                  <a:lnTo>
                    <a:pt x="837" y="519"/>
                  </a:lnTo>
                  <a:lnTo>
                    <a:pt x="829" y="480"/>
                  </a:lnTo>
                  <a:lnTo>
                    <a:pt x="815" y="442"/>
                  </a:lnTo>
                  <a:lnTo>
                    <a:pt x="795" y="407"/>
                  </a:lnTo>
                  <a:lnTo>
                    <a:pt x="772" y="377"/>
                  </a:lnTo>
                  <a:lnTo>
                    <a:pt x="744" y="348"/>
                  </a:lnTo>
                  <a:lnTo>
                    <a:pt x="713" y="325"/>
                  </a:lnTo>
                  <a:lnTo>
                    <a:pt x="678" y="305"/>
                  </a:lnTo>
                  <a:lnTo>
                    <a:pt x="640" y="291"/>
                  </a:lnTo>
                  <a:lnTo>
                    <a:pt x="602" y="283"/>
                  </a:lnTo>
                  <a:lnTo>
                    <a:pt x="560" y="280"/>
                  </a:lnTo>
                  <a:close/>
                  <a:moveTo>
                    <a:pt x="560" y="0"/>
                  </a:moveTo>
                  <a:lnTo>
                    <a:pt x="617" y="3"/>
                  </a:lnTo>
                  <a:lnTo>
                    <a:pt x="673" y="11"/>
                  </a:lnTo>
                  <a:lnTo>
                    <a:pt x="726" y="25"/>
                  </a:lnTo>
                  <a:lnTo>
                    <a:pt x="778" y="44"/>
                  </a:lnTo>
                  <a:lnTo>
                    <a:pt x="827" y="68"/>
                  </a:lnTo>
                  <a:lnTo>
                    <a:pt x="873" y="96"/>
                  </a:lnTo>
                  <a:lnTo>
                    <a:pt x="916" y="128"/>
                  </a:lnTo>
                  <a:lnTo>
                    <a:pt x="956" y="164"/>
                  </a:lnTo>
                  <a:lnTo>
                    <a:pt x="992" y="204"/>
                  </a:lnTo>
                  <a:lnTo>
                    <a:pt x="1024" y="247"/>
                  </a:lnTo>
                  <a:lnTo>
                    <a:pt x="1053" y="293"/>
                  </a:lnTo>
                  <a:lnTo>
                    <a:pt x="1076" y="342"/>
                  </a:lnTo>
                  <a:lnTo>
                    <a:pt x="1095" y="394"/>
                  </a:lnTo>
                  <a:lnTo>
                    <a:pt x="1109" y="447"/>
                  </a:lnTo>
                  <a:lnTo>
                    <a:pt x="1117" y="503"/>
                  </a:lnTo>
                  <a:lnTo>
                    <a:pt x="1120" y="560"/>
                  </a:lnTo>
                  <a:lnTo>
                    <a:pt x="1117" y="617"/>
                  </a:lnTo>
                  <a:lnTo>
                    <a:pt x="1109" y="673"/>
                  </a:lnTo>
                  <a:lnTo>
                    <a:pt x="1095" y="727"/>
                  </a:lnTo>
                  <a:lnTo>
                    <a:pt x="1076" y="778"/>
                  </a:lnTo>
                  <a:lnTo>
                    <a:pt x="1053" y="827"/>
                  </a:lnTo>
                  <a:lnTo>
                    <a:pt x="1024" y="874"/>
                  </a:lnTo>
                  <a:lnTo>
                    <a:pt x="992" y="916"/>
                  </a:lnTo>
                  <a:lnTo>
                    <a:pt x="956" y="956"/>
                  </a:lnTo>
                  <a:lnTo>
                    <a:pt x="916" y="993"/>
                  </a:lnTo>
                  <a:lnTo>
                    <a:pt x="873" y="1024"/>
                  </a:lnTo>
                  <a:lnTo>
                    <a:pt x="827" y="1053"/>
                  </a:lnTo>
                  <a:lnTo>
                    <a:pt x="778" y="1076"/>
                  </a:lnTo>
                  <a:lnTo>
                    <a:pt x="726" y="1096"/>
                  </a:lnTo>
                  <a:lnTo>
                    <a:pt x="673" y="1109"/>
                  </a:lnTo>
                  <a:lnTo>
                    <a:pt x="617" y="1118"/>
                  </a:lnTo>
                  <a:lnTo>
                    <a:pt x="560" y="1120"/>
                  </a:lnTo>
                  <a:lnTo>
                    <a:pt x="503" y="1118"/>
                  </a:lnTo>
                  <a:lnTo>
                    <a:pt x="447" y="1109"/>
                  </a:lnTo>
                  <a:lnTo>
                    <a:pt x="394" y="1096"/>
                  </a:lnTo>
                  <a:lnTo>
                    <a:pt x="342" y="1076"/>
                  </a:lnTo>
                  <a:lnTo>
                    <a:pt x="293" y="1053"/>
                  </a:lnTo>
                  <a:lnTo>
                    <a:pt x="247" y="1024"/>
                  </a:lnTo>
                  <a:lnTo>
                    <a:pt x="204" y="993"/>
                  </a:lnTo>
                  <a:lnTo>
                    <a:pt x="164" y="956"/>
                  </a:lnTo>
                  <a:lnTo>
                    <a:pt x="128" y="916"/>
                  </a:lnTo>
                  <a:lnTo>
                    <a:pt x="96" y="874"/>
                  </a:lnTo>
                  <a:lnTo>
                    <a:pt x="67" y="827"/>
                  </a:lnTo>
                  <a:lnTo>
                    <a:pt x="44" y="778"/>
                  </a:lnTo>
                  <a:lnTo>
                    <a:pt x="25" y="727"/>
                  </a:lnTo>
                  <a:lnTo>
                    <a:pt x="11" y="673"/>
                  </a:lnTo>
                  <a:lnTo>
                    <a:pt x="3" y="617"/>
                  </a:lnTo>
                  <a:lnTo>
                    <a:pt x="0" y="560"/>
                  </a:lnTo>
                  <a:lnTo>
                    <a:pt x="3" y="503"/>
                  </a:lnTo>
                  <a:lnTo>
                    <a:pt x="11" y="447"/>
                  </a:lnTo>
                  <a:lnTo>
                    <a:pt x="25" y="394"/>
                  </a:lnTo>
                  <a:lnTo>
                    <a:pt x="44" y="342"/>
                  </a:lnTo>
                  <a:lnTo>
                    <a:pt x="67" y="293"/>
                  </a:lnTo>
                  <a:lnTo>
                    <a:pt x="96" y="247"/>
                  </a:lnTo>
                  <a:lnTo>
                    <a:pt x="128" y="204"/>
                  </a:lnTo>
                  <a:lnTo>
                    <a:pt x="164" y="164"/>
                  </a:lnTo>
                  <a:lnTo>
                    <a:pt x="204" y="128"/>
                  </a:lnTo>
                  <a:lnTo>
                    <a:pt x="247" y="96"/>
                  </a:lnTo>
                  <a:lnTo>
                    <a:pt x="293" y="68"/>
                  </a:lnTo>
                  <a:lnTo>
                    <a:pt x="342" y="44"/>
                  </a:lnTo>
                  <a:lnTo>
                    <a:pt x="394" y="25"/>
                  </a:lnTo>
                  <a:lnTo>
                    <a:pt x="447" y="11"/>
                  </a:lnTo>
                  <a:lnTo>
                    <a:pt x="503" y="3"/>
                  </a:lnTo>
                  <a:lnTo>
                    <a:pt x="5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Freeform 104">
              <a:extLst>
                <a:ext uri="{FF2B5EF4-FFF2-40B4-BE49-F238E27FC236}">
                  <a16:creationId xmlns:a16="http://schemas.microsoft.com/office/drawing/2014/main" id="{781C3D14-6D4C-419E-8322-79D54C8F3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8" y="1509"/>
              <a:ext cx="115" cy="142"/>
            </a:xfrm>
            <a:custGeom>
              <a:avLst/>
              <a:gdLst>
                <a:gd name="T0" fmla="*/ 545 w 805"/>
                <a:gd name="T1" fmla="*/ 2 h 991"/>
                <a:gd name="T2" fmla="*/ 638 w 805"/>
                <a:gd name="T3" fmla="*/ 21 h 991"/>
                <a:gd name="T4" fmla="*/ 725 w 805"/>
                <a:gd name="T5" fmla="*/ 56 h 991"/>
                <a:gd name="T6" fmla="*/ 782 w 805"/>
                <a:gd name="T7" fmla="*/ 93 h 991"/>
                <a:gd name="T8" fmla="*/ 800 w 805"/>
                <a:gd name="T9" fmla="*/ 124 h 991"/>
                <a:gd name="T10" fmla="*/ 805 w 805"/>
                <a:gd name="T11" fmla="*/ 160 h 991"/>
                <a:gd name="T12" fmla="*/ 792 w 805"/>
                <a:gd name="T13" fmla="*/ 196 h 991"/>
                <a:gd name="T14" fmla="*/ 700 w 805"/>
                <a:gd name="T15" fmla="*/ 291 h 991"/>
                <a:gd name="T16" fmla="*/ 670 w 805"/>
                <a:gd name="T17" fmla="*/ 311 h 991"/>
                <a:gd name="T18" fmla="*/ 636 w 805"/>
                <a:gd name="T19" fmla="*/ 317 h 991"/>
                <a:gd name="T20" fmla="*/ 602 w 805"/>
                <a:gd name="T21" fmla="*/ 308 h 991"/>
                <a:gd name="T22" fmla="*/ 545 w 805"/>
                <a:gd name="T23" fmla="*/ 285 h 991"/>
                <a:gd name="T24" fmla="*/ 484 w 805"/>
                <a:gd name="T25" fmla="*/ 280 h 991"/>
                <a:gd name="T26" fmla="*/ 424 w 805"/>
                <a:gd name="T27" fmla="*/ 292 h 991"/>
                <a:gd name="T28" fmla="*/ 368 w 805"/>
                <a:gd name="T29" fmla="*/ 322 h 991"/>
                <a:gd name="T30" fmla="*/ 321 w 805"/>
                <a:gd name="T31" fmla="*/ 369 h 991"/>
                <a:gd name="T32" fmla="*/ 290 w 805"/>
                <a:gd name="T33" fmla="*/ 428 h 991"/>
                <a:gd name="T34" fmla="*/ 280 w 805"/>
                <a:gd name="T35" fmla="*/ 495 h 991"/>
                <a:gd name="T36" fmla="*/ 290 w 805"/>
                <a:gd name="T37" fmla="*/ 562 h 991"/>
                <a:gd name="T38" fmla="*/ 321 w 805"/>
                <a:gd name="T39" fmla="*/ 621 h 991"/>
                <a:gd name="T40" fmla="*/ 368 w 805"/>
                <a:gd name="T41" fmla="*/ 669 h 991"/>
                <a:gd name="T42" fmla="*/ 424 w 805"/>
                <a:gd name="T43" fmla="*/ 699 h 991"/>
                <a:gd name="T44" fmla="*/ 484 w 805"/>
                <a:gd name="T45" fmla="*/ 711 h 991"/>
                <a:gd name="T46" fmla="*/ 545 w 805"/>
                <a:gd name="T47" fmla="*/ 705 h 991"/>
                <a:gd name="T48" fmla="*/ 602 w 805"/>
                <a:gd name="T49" fmla="*/ 682 h 991"/>
                <a:gd name="T50" fmla="*/ 636 w 805"/>
                <a:gd name="T51" fmla="*/ 673 h 991"/>
                <a:gd name="T52" fmla="*/ 670 w 805"/>
                <a:gd name="T53" fmla="*/ 679 h 991"/>
                <a:gd name="T54" fmla="*/ 700 w 805"/>
                <a:gd name="T55" fmla="*/ 700 h 991"/>
                <a:gd name="T56" fmla="*/ 792 w 805"/>
                <a:gd name="T57" fmla="*/ 795 h 991"/>
                <a:gd name="T58" fmla="*/ 805 w 805"/>
                <a:gd name="T59" fmla="*/ 830 h 991"/>
                <a:gd name="T60" fmla="*/ 800 w 805"/>
                <a:gd name="T61" fmla="*/ 867 h 991"/>
                <a:gd name="T62" fmla="*/ 781 w 805"/>
                <a:gd name="T63" fmla="*/ 898 h 991"/>
                <a:gd name="T64" fmla="*/ 724 w 805"/>
                <a:gd name="T65" fmla="*/ 935 h 991"/>
                <a:gd name="T66" fmla="*/ 636 w 805"/>
                <a:gd name="T67" fmla="*/ 971 h 991"/>
                <a:gd name="T68" fmla="*/ 543 w 805"/>
                <a:gd name="T69" fmla="*/ 988 h 991"/>
                <a:gd name="T70" fmla="*/ 450 w 805"/>
                <a:gd name="T71" fmla="*/ 989 h 991"/>
                <a:gd name="T72" fmla="*/ 360 w 805"/>
                <a:gd name="T73" fmla="*/ 972 h 991"/>
                <a:gd name="T74" fmla="*/ 273 w 805"/>
                <a:gd name="T75" fmla="*/ 938 h 991"/>
                <a:gd name="T76" fmla="*/ 193 w 805"/>
                <a:gd name="T77" fmla="*/ 887 h 991"/>
                <a:gd name="T78" fmla="*/ 121 w 805"/>
                <a:gd name="T79" fmla="*/ 820 h 991"/>
                <a:gd name="T80" fmla="*/ 62 w 805"/>
                <a:gd name="T81" fmla="*/ 737 h 991"/>
                <a:gd name="T82" fmla="*/ 23 w 805"/>
                <a:gd name="T83" fmla="*/ 646 h 991"/>
                <a:gd name="T84" fmla="*/ 2 w 805"/>
                <a:gd name="T85" fmla="*/ 549 h 991"/>
                <a:gd name="T86" fmla="*/ 2 w 805"/>
                <a:gd name="T87" fmla="*/ 450 h 991"/>
                <a:gd name="T88" fmla="*/ 21 w 805"/>
                <a:gd name="T89" fmla="*/ 352 h 991"/>
                <a:gd name="T90" fmla="*/ 58 w 805"/>
                <a:gd name="T91" fmla="*/ 261 h 991"/>
                <a:gd name="T92" fmla="*/ 116 w 805"/>
                <a:gd name="T93" fmla="*/ 176 h 991"/>
                <a:gd name="T94" fmla="*/ 189 w 805"/>
                <a:gd name="T95" fmla="*/ 106 h 991"/>
                <a:gd name="T96" fmla="*/ 271 w 805"/>
                <a:gd name="T97" fmla="*/ 54 h 991"/>
                <a:gd name="T98" fmla="*/ 359 w 805"/>
                <a:gd name="T99" fmla="*/ 19 h 991"/>
                <a:gd name="T100" fmla="*/ 451 w 805"/>
                <a:gd name="T101" fmla="*/ 2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05" h="991">
                  <a:moveTo>
                    <a:pt x="498" y="0"/>
                  </a:moveTo>
                  <a:lnTo>
                    <a:pt x="545" y="2"/>
                  </a:lnTo>
                  <a:lnTo>
                    <a:pt x="592" y="9"/>
                  </a:lnTo>
                  <a:lnTo>
                    <a:pt x="638" y="21"/>
                  </a:lnTo>
                  <a:lnTo>
                    <a:pt x="682" y="36"/>
                  </a:lnTo>
                  <a:lnTo>
                    <a:pt x="725" y="56"/>
                  </a:lnTo>
                  <a:lnTo>
                    <a:pt x="767" y="81"/>
                  </a:lnTo>
                  <a:lnTo>
                    <a:pt x="782" y="93"/>
                  </a:lnTo>
                  <a:lnTo>
                    <a:pt x="793" y="108"/>
                  </a:lnTo>
                  <a:lnTo>
                    <a:pt x="800" y="124"/>
                  </a:lnTo>
                  <a:lnTo>
                    <a:pt x="805" y="143"/>
                  </a:lnTo>
                  <a:lnTo>
                    <a:pt x="805" y="160"/>
                  </a:lnTo>
                  <a:lnTo>
                    <a:pt x="800" y="178"/>
                  </a:lnTo>
                  <a:lnTo>
                    <a:pt x="792" y="196"/>
                  </a:lnTo>
                  <a:lnTo>
                    <a:pt x="780" y="211"/>
                  </a:lnTo>
                  <a:lnTo>
                    <a:pt x="700" y="291"/>
                  </a:lnTo>
                  <a:lnTo>
                    <a:pt x="686" y="303"/>
                  </a:lnTo>
                  <a:lnTo>
                    <a:pt x="670" y="311"/>
                  </a:lnTo>
                  <a:lnTo>
                    <a:pt x="654" y="316"/>
                  </a:lnTo>
                  <a:lnTo>
                    <a:pt x="636" y="317"/>
                  </a:lnTo>
                  <a:lnTo>
                    <a:pt x="619" y="315"/>
                  </a:lnTo>
                  <a:lnTo>
                    <a:pt x="602" y="308"/>
                  </a:lnTo>
                  <a:lnTo>
                    <a:pt x="574" y="294"/>
                  </a:lnTo>
                  <a:lnTo>
                    <a:pt x="545" y="285"/>
                  </a:lnTo>
                  <a:lnTo>
                    <a:pt x="514" y="280"/>
                  </a:lnTo>
                  <a:lnTo>
                    <a:pt x="484" y="280"/>
                  </a:lnTo>
                  <a:lnTo>
                    <a:pt x="453" y="284"/>
                  </a:lnTo>
                  <a:lnTo>
                    <a:pt x="424" y="292"/>
                  </a:lnTo>
                  <a:lnTo>
                    <a:pt x="394" y="305"/>
                  </a:lnTo>
                  <a:lnTo>
                    <a:pt x="368" y="322"/>
                  </a:lnTo>
                  <a:lnTo>
                    <a:pt x="343" y="342"/>
                  </a:lnTo>
                  <a:lnTo>
                    <a:pt x="321" y="369"/>
                  </a:lnTo>
                  <a:lnTo>
                    <a:pt x="304" y="397"/>
                  </a:lnTo>
                  <a:lnTo>
                    <a:pt x="290" y="428"/>
                  </a:lnTo>
                  <a:lnTo>
                    <a:pt x="282" y="461"/>
                  </a:lnTo>
                  <a:lnTo>
                    <a:pt x="280" y="495"/>
                  </a:lnTo>
                  <a:lnTo>
                    <a:pt x="282" y="530"/>
                  </a:lnTo>
                  <a:lnTo>
                    <a:pt x="290" y="562"/>
                  </a:lnTo>
                  <a:lnTo>
                    <a:pt x="304" y="593"/>
                  </a:lnTo>
                  <a:lnTo>
                    <a:pt x="321" y="621"/>
                  </a:lnTo>
                  <a:lnTo>
                    <a:pt x="343" y="648"/>
                  </a:lnTo>
                  <a:lnTo>
                    <a:pt x="368" y="669"/>
                  </a:lnTo>
                  <a:lnTo>
                    <a:pt x="394" y="685"/>
                  </a:lnTo>
                  <a:lnTo>
                    <a:pt x="424" y="699"/>
                  </a:lnTo>
                  <a:lnTo>
                    <a:pt x="453" y="707"/>
                  </a:lnTo>
                  <a:lnTo>
                    <a:pt x="484" y="711"/>
                  </a:lnTo>
                  <a:lnTo>
                    <a:pt x="514" y="710"/>
                  </a:lnTo>
                  <a:lnTo>
                    <a:pt x="545" y="705"/>
                  </a:lnTo>
                  <a:lnTo>
                    <a:pt x="574" y="697"/>
                  </a:lnTo>
                  <a:lnTo>
                    <a:pt x="602" y="682"/>
                  </a:lnTo>
                  <a:lnTo>
                    <a:pt x="619" y="676"/>
                  </a:lnTo>
                  <a:lnTo>
                    <a:pt x="636" y="673"/>
                  </a:lnTo>
                  <a:lnTo>
                    <a:pt x="654" y="674"/>
                  </a:lnTo>
                  <a:lnTo>
                    <a:pt x="670" y="679"/>
                  </a:lnTo>
                  <a:lnTo>
                    <a:pt x="686" y="687"/>
                  </a:lnTo>
                  <a:lnTo>
                    <a:pt x="700" y="700"/>
                  </a:lnTo>
                  <a:lnTo>
                    <a:pt x="780" y="780"/>
                  </a:lnTo>
                  <a:lnTo>
                    <a:pt x="792" y="795"/>
                  </a:lnTo>
                  <a:lnTo>
                    <a:pt x="800" y="813"/>
                  </a:lnTo>
                  <a:lnTo>
                    <a:pt x="805" y="830"/>
                  </a:lnTo>
                  <a:lnTo>
                    <a:pt x="805" y="848"/>
                  </a:lnTo>
                  <a:lnTo>
                    <a:pt x="800" y="867"/>
                  </a:lnTo>
                  <a:lnTo>
                    <a:pt x="792" y="883"/>
                  </a:lnTo>
                  <a:lnTo>
                    <a:pt x="781" y="898"/>
                  </a:lnTo>
                  <a:lnTo>
                    <a:pt x="766" y="910"/>
                  </a:lnTo>
                  <a:lnTo>
                    <a:pt x="724" y="935"/>
                  </a:lnTo>
                  <a:lnTo>
                    <a:pt x="680" y="955"/>
                  </a:lnTo>
                  <a:lnTo>
                    <a:pt x="636" y="971"/>
                  </a:lnTo>
                  <a:lnTo>
                    <a:pt x="590" y="982"/>
                  </a:lnTo>
                  <a:lnTo>
                    <a:pt x="543" y="988"/>
                  </a:lnTo>
                  <a:lnTo>
                    <a:pt x="496" y="991"/>
                  </a:lnTo>
                  <a:lnTo>
                    <a:pt x="450" y="989"/>
                  </a:lnTo>
                  <a:lnTo>
                    <a:pt x="404" y="982"/>
                  </a:lnTo>
                  <a:lnTo>
                    <a:pt x="360" y="972"/>
                  </a:lnTo>
                  <a:lnTo>
                    <a:pt x="316" y="957"/>
                  </a:lnTo>
                  <a:lnTo>
                    <a:pt x="273" y="938"/>
                  </a:lnTo>
                  <a:lnTo>
                    <a:pt x="232" y="915"/>
                  </a:lnTo>
                  <a:lnTo>
                    <a:pt x="193" y="887"/>
                  </a:lnTo>
                  <a:lnTo>
                    <a:pt x="156" y="855"/>
                  </a:lnTo>
                  <a:lnTo>
                    <a:pt x="121" y="820"/>
                  </a:lnTo>
                  <a:lnTo>
                    <a:pt x="90" y="780"/>
                  </a:lnTo>
                  <a:lnTo>
                    <a:pt x="62" y="737"/>
                  </a:lnTo>
                  <a:lnTo>
                    <a:pt x="41" y="693"/>
                  </a:lnTo>
                  <a:lnTo>
                    <a:pt x="23" y="646"/>
                  </a:lnTo>
                  <a:lnTo>
                    <a:pt x="10" y="598"/>
                  </a:lnTo>
                  <a:lnTo>
                    <a:pt x="2" y="549"/>
                  </a:lnTo>
                  <a:lnTo>
                    <a:pt x="0" y="499"/>
                  </a:lnTo>
                  <a:lnTo>
                    <a:pt x="2" y="450"/>
                  </a:lnTo>
                  <a:lnTo>
                    <a:pt x="8" y="401"/>
                  </a:lnTo>
                  <a:lnTo>
                    <a:pt x="21" y="352"/>
                  </a:lnTo>
                  <a:lnTo>
                    <a:pt x="37" y="306"/>
                  </a:lnTo>
                  <a:lnTo>
                    <a:pt x="58" y="261"/>
                  </a:lnTo>
                  <a:lnTo>
                    <a:pt x="85" y="217"/>
                  </a:lnTo>
                  <a:lnTo>
                    <a:pt x="116" y="176"/>
                  </a:lnTo>
                  <a:lnTo>
                    <a:pt x="152" y="139"/>
                  </a:lnTo>
                  <a:lnTo>
                    <a:pt x="189" y="106"/>
                  </a:lnTo>
                  <a:lnTo>
                    <a:pt x="229" y="78"/>
                  </a:lnTo>
                  <a:lnTo>
                    <a:pt x="271" y="54"/>
                  </a:lnTo>
                  <a:lnTo>
                    <a:pt x="314" y="34"/>
                  </a:lnTo>
                  <a:lnTo>
                    <a:pt x="359" y="19"/>
                  </a:lnTo>
                  <a:lnTo>
                    <a:pt x="405" y="8"/>
                  </a:lnTo>
                  <a:lnTo>
                    <a:pt x="451" y="2"/>
                  </a:lnTo>
                  <a:lnTo>
                    <a:pt x="4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Freeform 105">
              <a:extLst>
                <a:ext uri="{FF2B5EF4-FFF2-40B4-BE49-F238E27FC236}">
                  <a16:creationId xmlns:a16="http://schemas.microsoft.com/office/drawing/2014/main" id="{622C684E-5C29-4E5D-9733-C52090227B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" y="1509"/>
              <a:ext cx="115" cy="142"/>
            </a:xfrm>
            <a:custGeom>
              <a:avLst/>
              <a:gdLst>
                <a:gd name="T0" fmla="*/ 358 w 803"/>
                <a:gd name="T1" fmla="*/ 3 h 992"/>
                <a:gd name="T2" fmla="*/ 455 w 803"/>
                <a:gd name="T3" fmla="*/ 23 h 992"/>
                <a:gd name="T4" fmla="*/ 544 w 803"/>
                <a:gd name="T5" fmla="*/ 60 h 992"/>
                <a:gd name="T6" fmla="*/ 626 w 803"/>
                <a:gd name="T7" fmla="*/ 116 h 992"/>
                <a:gd name="T8" fmla="*/ 697 w 803"/>
                <a:gd name="T9" fmla="*/ 189 h 992"/>
                <a:gd name="T10" fmla="*/ 752 w 803"/>
                <a:gd name="T11" fmla="*/ 276 h 992"/>
                <a:gd name="T12" fmla="*/ 788 w 803"/>
                <a:gd name="T13" fmla="*/ 371 h 992"/>
                <a:gd name="T14" fmla="*/ 803 w 803"/>
                <a:gd name="T15" fmla="*/ 471 h 992"/>
                <a:gd name="T16" fmla="*/ 798 w 803"/>
                <a:gd name="T17" fmla="*/ 571 h 992"/>
                <a:gd name="T18" fmla="*/ 772 w 803"/>
                <a:gd name="T19" fmla="*/ 670 h 992"/>
                <a:gd name="T20" fmla="*/ 727 w 803"/>
                <a:gd name="T21" fmla="*/ 762 h 992"/>
                <a:gd name="T22" fmla="*/ 662 w 803"/>
                <a:gd name="T23" fmla="*/ 842 h 992"/>
                <a:gd name="T24" fmla="*/ 587 w 803"/>
                <a:gd name="T25" fmla="*/ 906 h 992"/>
                <a:gd name="T26" fmla="*/ 501 w 803"/>
                <a:gd name="T27" fmla="*/ 953 h 992"/>
                <a:gd name="T28" fmla="*/ 407 w 803"/>
                <a:gd name="T29" fmla="*/ 982 h 992"/>
                <a:gd name="T30" fmla="*/ 308 w 803"/>
                <a:gd name="T31" fmla="*/ 992 h 992"/>
                <a:gd name="T32" fmla="*/ 212 w 803"/>
                <a:gd name="T33" fmla="*/ 983 h 992"/>
                <a:gd name="T34" fmla="*/ 121 w 803"/>
                <a:gd name="T35" fmla="*/ 955 h 992"/>
                <a:gd name="T36" fmla="*/ 37 w 803"/>
                <a:gd name="T37" fmla="*/ 911 h 992"/>
                <a:gd name="T38" fmla="*/ 11 w 803"/>
                <a:gd name="T39" fmla="*/ 884 h 992"/>
                <a:gd name="T40" fmla="*/ 0 w 803"/>
                <a:gd name="T41" fmla="*/ 849 h 992"/>
                <a:gd name="T42" fmla="*/ 3 w 803"/>
                <a:gd name="T43" fmla="*/ 813 h 992"/>
                <a:gd name="T44" fmla="*/ 23 w 803"/>
                <a:gd name="T45" fmla="*/ 781 h 992"/>
                <a:gd name="T46" fmla="*/ 119 w 803"/>
                <a:gd name="T47" fmla="*/ 688 h 992"/>
                <a:gd name="T48" fmla="*/ 150 w 803"/>
                <a:gd name="T49" fmla="*/ 675 h 992"/>
                <a:gd name="T50" fmla="*/ 184 w 803"/>
                <a:gd name="T51" fmla="*/ 676 h 992"/>
                <a:gd name="T52" fmla="*/ 229 w 803"/>
                <a:gd name="T53" fmla="*/ 696 h 992"/>
                <a:gd name="T54" fmla="*/ 290 w 803"/>
                <a:gd name="T55" fmla="*/ 709 h 992"/>
                <a:gd name="T56" fmla="*/ 351 w 803"/>
                <a:gd name="T57" fmla="*/ 706 h 992"/>
                <a:gd name="T58" fmla="*/ 410 w 803"/>
                <a:gd name="T59" fmla="*/ 685 h 992"/>
                <a:gd name="T60" fmla="*/ 461 w 803"/>
                <a:gd name="T61" fmla="*/ 649 h 992"/>
                <a:gd name="T62" fmla="*/ 501 w 803"/>
                <a:gd name="T63" fmla="*/ 594 h 992"/>
                <a:gd name="T64" fmla="*/ 521 w 803"/>
                <a:gd name="T65" fmla="*/ 531 h 992"/>
                <a:gd name="T66" fmla="*/ 521 w 803"/>
                <a:gd name="T67" fmla="*/ 462 h 992"/>
                <a:gd name="T68" fmla="*/ 501 w 803"/>
                <a:gd name="T69" fmla="*/ 398 h 992"/>
                <a:gd name="T70" fmla="*/ 461 w 803"/>
                <a:gd name="T71" fmla="*/ 343 h 992"/>
                <a:gd name="T72" fmla="*/ 410 w 803"/>
                <a:gd name="T73" fmla="*/ 307 h 992"/>
                <a:gd name="T74" fmla="*/ 351 w 803"/>
                <a:gd name="T75" fmla="*/ 286 h 992"/>
                <a:gd name="T76" fmla="*/ 290 w 803"/>
                <a:gd name="T77" fmla="*/ 283 h 992"/>
                <a:gd name="T78" fmla="*/ 229 w 803"/>
                <a:gd name="T79" fmla="*/ 296 h 992"/>
                <a:gd name="T80" fmla="*/ 185 w 803"/>
                <a:gd name="T81" fmla="*/ 316 h 992"/>
                <a:gd name="T82" fmla="*/ 150 w 803"/>
                <a:gd name="T83" fmla="*/ 317 h 992"/>
                <a:gd name="T84" fmla="*/ 119 w 803"/>
                <a:gd name="T85" fmla="*/ 304 h 992"/>
                <a:gd name="T86" fmla="*/ 23 w 803"/>
                <a:gd name="T87" fmla="*/ 211 h 992"/>
                <a:gd name="T88" fmla="*/ 3 w 803"/>
                <a:gd name="T89" fmla="*/ 179 h 992"/>
                <a:gd name="T90" fmla="*/ 0 w 803"/>
                <a:gd name="T91" fmla="*/ 143 h 992"/>
                <a:gd name="T92" fmla="*/ 11 w 803"/>
                <a:gd name="T93" fmla="*/ 108 h 992"/>
                <a:gd name="T94" fmla="*/ 37 w 803"/>
                <a:gd name="T95" fmla="*/ 81 h 992"/>
                <a:gd name="T96" fmla="*/ 121 w 803"/>
                <a:gd name="T97" fmla="*/ 37 h 992"/>
                <a:gd name="T98" fmla="*/ 212 w 803"/>
                <a:gd name="T99" fmla="*/ 9 h 992"/>
                <a:gd name="T100" fmla="*/ 308 w 803"/>
                <a:gd name="T101" fmla="*/ 0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03" h="992">
                  <a:moveTo>
                    <a:pt x="308" y="0"/>
                  </a:moveTo>
                  <a:lnTo>
                    <a:pt x="358" y="3"/>
                  </a:lnTo>
                  <a:lnTo>
                    <a:pt x="407" y="10"/>
                  </a:lnTo>
                  <a:lnTo>
                    <a:pt x="455" y="23"/>
                  </a:lnTo>
                  <a:lnTo>
                    <a:pt x="501" y="39"/>
                  </a:lnTo>
                  <a:lnTo>
                    <a:pt x="544" y="60"/>
                  </a:lnTo>
                  <a:lnTo>
                    <a:pt x="587" y="86"/>
                  </a:lnTo>
                  <a:lnTo>
                    <a:pt x="626" y="116"/>
                  </a:lnTo>
                  <a:lnTo>
                    <a:pt x="662" y="150"/>
                  </a:lnTo>
                  <a:lnTo>
                    <a:pt x="697" y="189"/>
                  </a:lnTo>
                  <a:lnTo>
                    <a:pt x="727" y="231"/>
                  </a:lnTo>
                  <a:lnTo>
                    <a:pt x="752" y="276"/>
                  </a:lnTo>
                  <a:lnTo>
                    <a:pt x="772" y="323"/>
                  </a:lnTo>
                  <a:lnTo>
                    <a:pt x="788" y="371"/>
                  </a:lnTo>
                  <a:lnTo>
                    <a:pt x="798" y="421"/>
                  </a:lnTo>
                  <a:lnTo>
                    <a:pt x="803" y="471"/>
                  </a:lnTo>
                  <a:lnTo>
                    <a:pt x="803" y="521"/>
                  </a:lnTo>
                  <a:lnTo>
                    <a:pt x="798" y="571"/>
                  </a:lnTo>
                  <a:lnTo>
                    <a:pt x="788" y="621"/>
                  </a:lnTo>
                  <a:lnTo>
                    <a:pt x="772" y="670"/>
                  </a:lnTo>
                  <a:lnTo>
                    <a:pt x="752" y="717"/>
                  </a:lnTo>
                  <a:lnTo>
                    <a:pt x="727" y="762"/>
                  </a:lnTo>
                  <a:lnTo>
                    <a:pt x="697" y="804"/>
                  </a:lnTo>
                  <a:lnTo>
                    <a:pt x="662" y="842"/>
                  </a:lnTo>
                  <a:lnTo>
                    <a:pt x="626" y="876"/>
                  </a:lnTo>
                  <a:lnTo>
                    <a:pt x="587" y="906"/>
                  </a:lnTo>
                  <a:lnTo>
                    <a:pt x="544" y="932"/>
                  </a:lnTo>
                  <a:lnTo>
                    <a:pt x="501" y="953"/>
                  </a:lnTo>
                  <a:lnTo>
                    <a:pt x="455" y="969"/>
                  </a:lnTo>
                  <a:lnTo>
                    <a:pt x="407" y="982"/>
                  </a:lnTo>
                  <a:lnTo>
                    <a:pt x="358" y="989"/>
                  </a:lnTo>
                  <a:lnTo>
                    <a:pt x="308" y="992"/>
                  </a:lnTo>
                  <a:lnTo>
                    <a:pt x="259" y="990"/>
                  </a:lnTo>
                  <a:lnTo>
                    <a:pt x="212" y="983"/>
                  </a:lnTo>
                  <a:lnTo>
                    <a:pt x="166" y="972"/>
                  </a:lnTo>
                  <a:lnTo>
                    <a:pt x="121" y="955"/>
                  </a:lnTo>
                  <a:lnTo>
                    <a:pt x="78" y="936"/>
                  </a:lnTo>
                  <a:lnTo>
                    <a:pt x="37" y="911"/>
                  </a:lnTo>
                  <a:lnTo>
                    <a:pt x="22" y="899"/>
                  </a:lnTo>
                  <a:lnTo>
                    <a:pt x="11" y="884"/>
                  </a:lnTo>
                  <a:lnTo>
                    <a:pt x="3" y="868"/>
                  </a:lnTo>
                  <a:lnTo>
                    <a:pt x="0" y="849"/>
                  </a:lnTo>
                  <a:lnTo>
                    <a:pt x="0" y="831"/>
                  </a:lnTo>
                  <a:lnTo>
                    <a:pt x="3" y="813"/>
                  </a:lnTo>
                  <a:lnTo>
                    <a:pt x="11" y="796"/>
                  </a:lnTo>
                  <a:lnTo>
                    <a:pt x="23" y="781"/>
                  </a:lnTo>
                  <a:lnTo>
                    <a:pt x="104" y="700"/>
                  </a:lnTo>
                  <a:lnTo>
                    <a:pt x="119" y="688"/>
                  </a:lnTo>
                  <a:lnTo>
                    <a:pt x="134" y="680"/>
                  </a:lnTo>
                  <a:lnTo>
                    <a:pt x="150" y="675"/>
                  </a:lnTo>
                  <a:lnTo>
                    <a:pt x="168" y="674"/>
                  </a:lnTo>
                  <a:lnTo>
                    <a:pt x="184" y="676"/>
                  </a:lnTo>
                  <a:lnTo>
                    <a:pt x="200" y="682"/>
                  </a:lnTo>
                  <a:lnTo>
                    <a:pt x="229" y="696"/>
                  </a:lnTo>
                  <a:lnTo>
                    <a:pt x="258" y="705"/>
                  </a:lnTo>
                  <a:lnTo>
                    <a:pt x="290" y="709"/>
                  </a:lnTo>
                  <a:lnTo>
                    <a:pt x="320" y="710"/>
                  </a:lnTo>
                  <a:lnTo>
                    <a:pt x="351" y="706"/>
                  </a:lnTo>
                  <a:lnTo>
                    <a:pt x="381" y="698"/>
                  </a:lnTo>
                  <a:lnTo>
                    <a:pt x="410" y="685"/>
                  </a:lnTo>
                  <a:lnTo>
                    <a:pt x="436" y="669"/>
                  </a:lnTo>
                  <a:lnTo>
                    <a:pt x="461" y="649"/>
                  </a:lnTo>
                  <a:lnTo>
                    <a:pt x="483" y="622"/>
                  </a:lnTo>
                  <a:lnTo>
                    <a:pt x="501" y="594"/>
                  </a:lnTo>
                  <a:lnTo>
                    <a:pt x="513" y="563"/>
                  </a:lnTo>
                  <a:lnTo>
                    <a:pt x="521" y="531"/>
                  </a:lnTo>
                  <a:lnTo>
                    <a:pt x="524" y="496"/>
                  </a:lnTo>
                  <a:lnTo>
                    <a:pt x="521" y="462"/>
                  </a:lnTo>
                  <a:lnTo>
                    <a:pt x="513" y="429"/>
                  </a:lnTo>
                  <a:lnTo>
                    <a:pt x="501" y="398"/>
                  </a:lnTo>
                  <a:lnTo>
                    <a:pt x="483" y="370"/>
                  </a:lnTo>
                  <a:lnTo>
                    <a:pt x="461" y="343"/>
                  </a:lnTo>
                  <a:lnTo>
                    <a:pt x="436" y="323"/>
                  </a:lnTo>
                  <a:lnTo>
                    <a:pt x="410" y="307"/>
                  </a:lnTo>
                  <a:lnTo>
                    <a:pt x="381" y="294"/>
                  </a:lnTo>
                  <a:lnTo>
                    <a:pt x="351" y="286"/>
                  </a:lnTo>
                  <a:lnTo>
                    <a:pt x="320" y="283"/>
                  </a:lnTo>
                  <a:lnTo>
                    <a:pt x="290" y="283"/>
                  </a:lnTo>
                  <a:lnTo>
                    <a:pt x="258" y="288"/>
                  </a:lnTo>
                  <a:lnTo>
                    <a:pt x="229" y="296"/>
                  </a:lnTo>
                  <a:lnTo>
                    <a:pt x="200" y="310"/>
                  </a:lnTo>
                  <a:lnTo>
                    <a:pt x="185" y="316"/>
                  </a:lnTo>
                  <a:lnTo>
                    <a:pt x="168" y="319"/>
                  </a:lnTo>
                  <a:lnTo>
                    <a:pt x="150" y="317"/>
                  </a:lnTo>
                  <a:lnTo>
                    <a:pt x="134" y="313"/>
                  </a:lnTo>
                  <a:lnTo>
                    <a:pt x="119" y="304"/>
                  </a:lnTo>
                  <a:lnTo>
                    <a:pt x="104" y="292"/>
                  </a:lnTo>
                  <a:lnTo>
                    <a:pt x="23" y="211"/>
                  </a:lnTo>
                  <a:lnTo>
                    <a:pt x="11" y="196"/>
                  </a:lnTo>
                  <a:lnTo>
                    <a:pt x="3" y="179"/>
                  </a:lnTo>
                  <a:lnTo>
                    <a:pt x="0" y="161"/>
                  </a:lnTo>
                  <a:lnTo>
                    <a:pt x="0" y="143"/>
                  </a:lnTo>
                  <a:lnTo>
                    <a:pt x="3" y="125"/>
                  </a:lnTo>
                  <a:lnTo>
                    <a:pt x="11" y="108"/>
                  </a:lnTo>
                  <a:lnTo>
                    <a:pt x="22" y="94"/>
                  </a:lnTo>
                  <a:lnTo>
                    <a:pt x="37" y="81"/>
                  </a:lnTo>
                  <a:lnTo>
                    <a:pt x="78" y="57"/>
                  </a:lnTo>
                  <a:lnTo>
                    <a:pt x="121" y="37"/>
                  </a:lnTo>
                  <a:lnTo>
                    <a:pt x="166" y="22"/>
                  </a:lnTo>
                  <a:lnTo>
                    <a:pt x="212" y="9"/>
                  </a:lnTo>
                  <a:lnTo>
                    <a:pt x="259" y="3"/>
                  </a:lnTo>
                  <a:lnTo>
                    <a:pt x="3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Freeform 106">
              <a:extLst>
                <a:ext uri="{FF2B5EF4-FFF2-40B4-BE49-F238E27FC236}">
                  <a16:creationId xmlns:a16="http://schemas.microsoft.com/office/drawing/2014/main" id="{D1BCDA6E-6A9E-40DC-91DB-36846C843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9" y="1678"/>
              <a:ext cx="228" cy="238"/>
            </a:xfrm>
            <a:custGeom>
              <a:avLst/>
              <a:gdLst>
                <a:gd name="T0" fmla="*/ 1266 w 1602"/>
                <a:gd name="T1" fmla="*/ 0 h 1664"/>
                <a:gd name="T2" fmla="*/ 1356 w 1602"/>
                <a:gd name="T3" fmla="*/ 12 h 1664"/>
                <a:gd name="T4" fmla="*/ 1435 w 1602"/>
                <a:gd name="T5" fmla="*/ 46 h 1664"/>
                <a:gd name="T6" fmla="*/ 1504 w 1602"/>
                <a:gd name="T7" fmla="*/ 98 h 1664"/>
                <a:gd name="T8" fmla="*/ 1556 w 1602"/>
                <a:gd name="T9" fmla="*/ 166 h 1664"/>
                <a:gd name="T10" fmla="*/ 1590 w 1602"/>
                <a:gd name="T11" fmla="*/ 247 h 1664"/>
                <a:gd name="T12" fmla="*/ 1602 w 1602"/>
                <a:gd name="T13" fmla="*/ 336 h 1664"/>
                <a:gd name="T14" fmla="*/ 1599 w 1602"/>
                <a:gd name="T15" fmla="*/ 1602 h 1664"/>
                <a:gd name="T16" fmla="*/ 1578 w 1602"/>
                <a:gd name="T17" fmla="*/ 1640 h 1664"/>
                <a:gd name="T18" fmla="*/ 1540 w 1602"/>
                <a:gd name="T19" fmla="*/ 1661 h 1664"/>
                <a:gd name="T20" fmla="*/ 1406 w 1602"/>
                <a:gd name="T21" fmla="*/ 1664 h 1664"/>
                <a:gd name="T22" fmla="*/ 1364 w 1602"/>
                <a:gd name="T23" fmla="*/ 1652 h 1664"/>
                <a:gd name="T24" fmla="*/ 1334 w 1602"/>
                <a:gd name="T25" fmla="*/ 1622 h 1664"/>
                <a:gd name="T26" fmla="*/ 1322 w 1602"/>
                <a:gd name="T27" fmla="*/ 1579 h 1664"/>
                <a:gd name="T28" fmla="*/ 1319 w 1602"/>
                <a:gd name="T29" fmla="*/ 366 h 1664"/>
                <a:gd name="T30" fmla="*/ 1298 w 1602"/>
                <a:gd name="T31" fmla="*/ 322 h 1664"/>
                <a:gd name="T32" fmla="*/ 1259 w 1602"/>
                <a:gd name="T33" fmla="*/ 291 h 1664"/>
                <a:gd name="T34" fmla="*/ 1210 w 1602"/>
                <a:gd name="T35" fmla="*/ 280 h 1664"/>
                <a:gd name="T36" fmla="*/ 366 w 1602"/>
                <a:gd name="T37" fmla="*/ 283 h 1664"/>
                <a:gd name="T38" fmla="*/ 321 w 1602"/>
                <a:gd name="T39" fmla="*/ 305 h 1664"/>
                <a:gd name="T40" fmla="*/ 291 w 1602"/>
                <a:gd name="T41" fmla="*/ 342 h 1664"/>
                <a:gd name="T42" fmla="*/ 280 w 1602"/>
                <a:gd name="T43" fmla="*/ 392 h 1664"/>
                <a:gd name="T44" fmla="*/ 277 w 1602"/>
                <a:gd name="T45" fmla="*/ 1602 h 1664"/>
                <a:gd name="T46" fmla="*/ 255 w 1602"/>
                <a:gd name="T47" fmla="*/ 1640 h 1664"/>
                <a:gd name="T48" fmla="*/ 218 w 1602"/>
                <a:gd name="T49" fmla="*/ 1661 h 1664"/>
                <a:gd name="T50" fmla="*/ 84 w 1602"/>
                <a:gd name="T51" fmla="*/ 1664 h 1664"/>
                <a:gd name="T52" fmla="*/ 41 w 1602"/>
                <a:gd name="T53" fmla="*/ 1652 h 1664"/>
                <a:gd name="T54" fmla="*/ 11 w 1602"/>
                <a:gd name="T55" fmla="*/ 1622 h 1664"/>
                <a:gd name="T56" fmla="*/ 0 w 1602"/>
                <a:gd name="T57" fmla="*/ 1579 h 1664"/>
                <a:gd name="T58" fmla="*/ 3 w 1602"/>
                <a:gd name="T59" fmla="*/ 290 h 1664"/>
                <a:gd name="T60" fmla="*/ 26 w 1602"/>
                <a:gd name="T61" fmla="*/ 205 h 1664"/>
                <a:gd name="T62" fmla="*/ 70 w 1602"/>
                <a:gd name="T63" fmla="*/ 131 h 1664"/>
                <a:gd name="T64" fmla="*/ 130 w 1602"/>
                <a:gd name="T65" fmla="*/ 71 h 1664"/>
                <a:gd name="T66" fmla="*/ 205 w 1602"/>
                <a:gd name="T67" fmla="*/ 27 h 1664"/>
                <a:gd name="T68" fmla="*/ 290 w 1602"/>
                <a:gd name="T69" fmla="*/ 3 h 1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02" h="1664">
                  <a:moveTo>
                    <a:pt x="336" y="0"/>
                  </a:moveTo>
                  <a:lnTo>
                    <a:pt x="1266" y="0"/>
                  </a:lnTo>
                  <a:lnTo>
                    <a:pt x="1312" y="3"/>
                  </a:lnTo>
                  <a:lnTo>
                    <a:pt x="1356" y="12"/>
                  </a:lnTo>
                  <a:lnTo>
                    <a:pt x="1397" y="27"/>
                  </a:lnTo>
                  <a:lnTo>
                    <a:pt x="1435" y="46"/>
                  </a:lnTo>
                  <a:lnTo>
                    <a:pt x="1472" y="71"/>
                  </a:lnTo>
                  <a:lnTo>
                    <a:pt x="1504" y="98"/>
                  </a:lnTo>
                  <a:lnTo>
                    <a:pt x="1532" y="131"/>
                  </a:lnTo>
                  <a:lnTo>
                    <a:pt x="1556" y="166"/>
                  </a:lnTo>
                  <a:lnTo>
                    <a:pt x="1576" y="205"/>
                  </a:lnTo>
                  <a:lnTo>
                    <a:pt x="1590" y="247"/>
                  </a:lnTo>
                  <a:lnTo>
                    <a:pt x="1599" y="290"/>
                  </a:lnTo>
                  <a:lnTo>
                    <a:pt x="1602" y="336"/>
                  </a:lnTo>
                  <a:lnTo>
                    <a:pt x="1602" y="1579"/>
                  </a:lnTo>
                  <a:lnTo>
                    <a:pt x="1599" y="1602"/>
                  </a:lnTo>
                  <a:lnTo>
                    <a:pt x="1591" y="1622"/>
                  </a:lnTo>
                  <a:lnTo>
                    <a:pt x="1578" y="1640"/>
                  </a:lnTo>
                  <a:lnTo>
                    <a:pt x="1561" y="1652"/>
                  </a:lnTo>
                  <a:lnTo>
                    <a:pt x="1540" y="1661"/>
                  </a:lnTo>
                  <a:lnTo>
                    <a:pt x="1518" y="1664"/>
                  </a:lnTo>
                  <a:lnTo>
                    <a:pt x="1406" y="1664"/>
                  </a:lnTo>
                  <a:lnTo>
                    <a:pt x="1384" y="1661"/>
                  </a:lnTo>
                  <a:lnTo>
                    <a:pt x="1364" y="1652"/>
                  </a:lnTo>
                  <a:lnTo>
                    <a:pt x="1347" y="1640"/>
                  </a:lnTo>
                  <a:lnTo>
                    <a:pt x="1334" y="1622"/>
                  </a:lnTo>
                  <a:lnTo>
                    <a:pt x="1325" y="1602"/>
                  </a:lnTo>
                  <a:lnTo>
                    <a:pt x="1322" y="1579"/>
                  </a:lnTo>
                  <a:lnTo>
                    <a:pt x="1322" y="392"/>
                  </a:lnTo>
                  <a:lnTo>
                    <a:pt x="1319" y="366"/>
                  </a:lnTo>
                  <a:lnTo>
                    <a:pt x="1311" y="342"/>
                  </a:lnTo>
                  <a:lnTo>
                    <a:pt x="1298" y="322"/>
                  </a:lnTo>
                  <a:lnTo>
                    <a:pt x="1281" y="305"/>
                  </a:lnTo>
                  <a:lnTo>
                    <a:pt x="1259" y="291"/>
                  </a:lnTo>
                  <a:lnTo>
                    <a:pt x="1236" y="283"/>
                  </a:lnTo>
                  <a:lnTo>
                    <a:pt x="1210" y="280"/>
                  </a:lnTo>
                  <a:lnTo>
                    <a:pt x="392" y="280"/>
                  </a:lnTo>
                  <a:lnTo>
                    <a:pt x="366" y="283"/>
                  </a:lnTo>
                  <a:lnTo>
                    <a:pt x="343" y="291"/>
                  </a:lnTo>
                  <a:lnTo>
                    <a:pt x="321" y="305"/>
                  </a:lnTo>
                  <a:lnTo>
                    <a:pt x="304" y="322"/>
                  </a:lnTo>
                  <a:lnTo>
                    <a:pt x="291" y="342"/>
                  </a:lnTo>
                  <a:lnTo>
                    <a:pt x="283" y="366"/>
                  </a:lnTo>
                  <a:lnTo>
                    <a:pt x="280" y="392"/>
                  </a:lnTo>
                  <a:lnTo>
                    <a:pt x="280" y="1579"/>
                  </a:lnTo>
                  <a:lnTo>
                    <a:pt x="277" y="1602"/>
                  </a:lnTo>
                  <a:lnTo>
                    <a:pt x="268" y="1622"/>
                  </a:lnTo>
                  <a:lnTo>
                    <a:pt x="255" y="1640"/>
                  </a:lnTo>
                  <a:lnTo>
                    <a:pt x="238" y="1652"/>
                  </a:lnTo>
                  <a:lnTo>
                    <a:pt x="218" y="1661"/>
                  </a:lnTo>
                  <a:lnTo>
                    <a:pt x="196" y="1664"/>
                  </a:lnTo>
                  <a:lnTo>
                    <a:pt x="84" y="1664"/>
                  </a:lnTo>
                  <a:lnTo>
                    <a:pt x="62" y="1661"/>
                  </a:lnTo>
                  <a:lnTo>
                    <a:pt x="41" y="1652"/>
                  </a:lnTo>
                  <a:lnTo>
                    <a:pt x="24" y="1640"/>
                  </a:lnTo>
                  <a:lnTo>
                    <a:pt x="11" y="1622"/>
                  </a:lnTo>
                  <a:lnTo>
                    <a:pt x="3" y="1602"/>
                  </a:lnTo>
                  <a:lnTo>
                    <a:pt x="0" y="1579"/>
                  </a:lnTo>
                  <a:lnTo>
                    <a:pt x="0" y="336"/>
                  </a:lnTo>
                  <a:lnTo>
                    <a:pt x="3" y="290"/>
                  </a:lnTo>
                  <a:lnTo>
                    <a:pt x="12" y="247"/>
                  </a:lnTo>
                  <a:lnTo>
                    <a:pt x="26" y="205"/>
                  </a:lnTo>
                  <a:lnTo>
                    <a:pt x="46" y="166"/>
                  </a:lnTo>
                  <a:lnTo>
                    <a:pt x="70" y="131"/>
                  </a:lnTo>
                  <a:lnTo>
                    <a:pt x="98" y="98"/>
                  </a:lnTo>
                  <a:lnTo>
                    <a:pt x="130" y="71"/>
                  </a:lnTo>
                  <a:lnTo>
                    <a:pt x="167" y="46"/>
                  </a:lnTo>
                  <a:lnTo>
                    <a:pt x="205" y="27"/>
                  </a:lnTo>
                  <a:lnTo>
                    <a:pt x="246" y="12"/>
                  </a:lnTo>
                  <a:lnTo>
                    <a:pt x="290" y="3"/>
                  </a:lnTo>
                  <a:lnTo>
                    <a:pt x="3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Freeform 107">
              <a:extLst>
                <a:ext uri="{FF2B5EF4-FFF2-40B4-BE49-F238E27FC236}">
                  <a16:creationId xmlns:a16="http://schemas.microsoft.com/office/drawing/2014/main" id="{B5D00A6A-E86D-4484-BF90-E23CA355C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" y="1695"/>
              <a:ext cx="90" cy="221"/>
            </a:xfrm>
            <a:custGeom>
              <a:avLst/>
              <a:gdLst>
                <a:gd name="T0" fmla="*/ 336 w 630"/>
                <a:gd name="T1" fmla="*/ 0 h 1549"/>
                <a:gd name="T2" fmla="*/ 545 w 630"/>
                <a:gd name="T3" fmla="*/ 0 h 1549"/>
                <a:gd name="T4" fmla="*/ 567 w 630"/>
                <a:gd name="T5" fmla="*/ 3 h 1549"/>
                <a:gd name="T6" fmla="*/ 588 w 630"/>
                <a:gd name="T7" fmla="*/ 12 h 1549"/>
                <a:gd name="T8" fmla="*/ 604 w 630"/>
                <a:gd name="T9" fmla="*/ 25 h 1549"/>
                <a:gd name="T10" fmla="*/ 617 w 630"/>
                <a:gd name="T11" fmla="*/ 42 h 1549"/>
                <a:gd name="T12" fmla="*/ 626 w 630"/>
                <a:gd name="T13" fmla="*/ 61 h 1549"/>
                <a:gd name="T14" fmla="*/ 630 w 630"/>
                <a:gd name="T15" fmla="*/ 84 h 1549"/>
                <a:gd name="T16" fmla="*/ 630 w 630"/>
                <a:gd name="T17" fmla="*/ 196 h 1549"/>
                <a:gd name="T18" fmla="*/ 626 w 630"/>
                <a:gd name="T19" fmla="*/ 218 h 1549"/>
                <a:gd name="T20" fmla="*/ 617 w 630"/>
                <a:gd name="T21" fmla="*/ 239 h 1549"/>
                <a:gd name="T22" fmla="*/ 604 w 630"/>
                <a:gd name="T23" fmla="*/ 255 h 1549"/>
                <a:gd name="T24" fmla="*/ 588 w 630"/>
                <a:gd name="T25" fmla="*/ 268 h 1549"/>
                <a:gd name="T26" fmla="*/ 567 w 630"/>
                <a:gd name="T27" fmla="*/ 277 h 1549"/>
                <a:gd name="T28" fmla="*/ 545 w 630"/>
                <a:gd name="T29" fmla="*/ 280 h 1549"/>
                <a:gd name="T30" fmla="*/ 392 w 630"/>
                <a:gd name="T31" fmla="*/ 280 h 1549"/>
                <a:gd name="T32" fmla="*/ 367 w 630"/>
                <a:gd name="T33" fmla="*/ 283 h 1549"/>
                <a:gd name="T34" fmla="*/ 342 w 630"/>
                <a:gd name="T35" fmla="*/ 292 h 1549"/>
                <a:gd name="T36" fmla="*/ 322 w 630"/>
                <a:gd name="T37" fmla="*/ 305 h 1549"/>
                <a:gd name="T38" fmla="*/ 305 w 630"/>
                <a:gd name="T39" fmla="*/ 322 h 1549"/>
                <a:gd name="T40" fmla="*/ 291 w 630"/>
                <a:gd name="T41" fmla="*/ 342 h 1549"/>
                <a:gd name="T42" fmla="*/ 283 w 630"/>
                <a:gd name="T43" fmla="*/ 366 h 1549"/>
                <a:gd name="T44" fmla="*/ 280 w 630"/>
                <a:gd name="T45" fmla="*/ 392 h 1549"/>
                <a:gd name="T46" fmla="*/ 280 w 630"/>
                <a:gd name="T47" fmla="*/ 1464 h 1549"/>
                <a:gd name="T48" fmla="*/ 277 w 630"/>
                <a:gd name="T49" fmla="*/ 1487 h 1549"/>
                <a:gd name="T50" fmla="*/ 269 w 630"/>
                <a:gd name="T51" fmla="*/ 1507 h 1549"/>
                <a:gd name="T52" fmla="*/ 256 w 630"/>
                <a:gd name="T53" fmla="*/ 1525 h 1549"/>
                <a:gd name="T54" fmla="*/ 239 w 630"/>
                <a:gd name="T55" fmla="*/ 1537 h 1549"/>
                <a:gd name="T56" fmla="*/ 218 w 630"/>
                <a:gd name="T57" fmla="*/ 1546 h 1549"/>
                <a:gd name="T58" fmla="*/ 196 w 630"/>
                <a:gd name="T59" fmla="*/ 1549 h 1549"/>
                <a:gd name="T60" fmla="*/ 85 w 630"/>
                <a:gd name="T61" fmla="*/ 1549 h 1549"/>
                <a:gd name="T62" fmla="*/ 62 w 630"/>
                <a:gd name="T63" fmla="*/ 1546 h 1549"/>
                <a:gd name="T64" fmla="*/ 42 w 630"/>
                <a:gd name="T65" fmla="*/ 1537 h 1549"/>
                <a:gd name="T66" fmla="*/ 25 w 630"/>
                <a:gd name="T67" fmla="*/ 1525 h 1549"/>
                <a:gd name="T68" fmla="*/ 11 w 630"/>
                <a:gd name="T69" fmla="*/ 1507 h 1549"/>
                <a:gd name="T70" fmla="*/ 3 w 630"/>
                <a:gd name="T71" fmla="*/ 1487 h 1549"/>
                <a:gd name="T72" fmla="*/ 0 w 630"/>
                <a:gd name="T73" fmla="*/ 1464 h 1549"/>
                <a:gd name="T74" fmla="*/ 0 w 630"/>
                <a:gd name="T75" fmla="*/ 336 h 1549"/>
                <a:gd name="T76" fmla="*/ 3 w 630"/>
                <a:gd name="T77" fmla="*/ 291 h 1549"/>
                <a:gd name="T78" fmla="*/ 13 w 630"/>
                <a:gd name="T79" fmla="*/ 247 h 1549"/>
                <a:gd name="T80" fmla="*/ 27 w 630"/>
                <a:gd name="T81" fmla="*/ 205 h 1549"/>
                <a:gd name="T82" fmla="*/ 46 w 630"/>
                <a:gd name="T83" fmla="*/ 166 h 1549"/>
                <a:gd name="T84" fmla="*/ 71 w 630"/>
                <a:gd name="T85" fmla="*/ 131 h 1549"/>
                <a:gd name="T86" fmla="*/ 99 w 630"/>
                <a:gd name="T87" fmla="*/ 98 h 1549"/>
                <a:gd name="T88" fmla="*/ 131 w 630"/>
                <a:gd name="T89" fmla="*/ 71 h 1549"/>
                <a:gd name="T90" fmla="*/ 166 w 630"/>
                <a:gd name="T91" fmla="*/ 46 h 1549"/>
                <a:gd name="T92" fmla="*/ 206 w 630"/>
                <a:gd name="T93" fmla="*/ 27 h 1549"/>
                <a:gd name="T94" fmla="*/ 247 w 630"/>
                <a:gd name="T95" fmla="*/ 13 h 1549"/>
                <a:gd name="T96" fmla="*/ 290 w 630"/>
                <a:gd name="T97" fmla="*/ 3 h 1549"/>
                <a:gd name="T98" fmla="*/ 336 w 630"/>
                <a:gd name="T99" fmla="*/ 0 h 1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30" h="1549">
                  <a:moveTo>
                    <a:pt x="336" y="0"/>
                  </a:moveTo>
                  <a:lnTo>
                    <a:pt x="545" y="0"/>
                  </a:lnTo>
                  <a:lnTo>
                    <a:pt x="567" y="3"/>
                  </a:lnTo>
                  <a:lnTo>
                    <a:pt x="588" y="12"/>
                  </a:lnTo>
                  <a:lnTo>
                    <a:pt x="604" y="25"/>
                  </a:lnTo>
                  <a:lnTo>
                    <a:pt x="617" y="42"/>
                  </a:lnTo>
                  <a:lnTo>
                    <a:pt x="626" y="61"/>
                  </a:lnTo>
                  <a:lnTo>
                    <a:pt x="630" y="84"/>
                  </a:lnTo>
                  <a:lnTo>
                    <a:pt x="630" y="196"/>
                  </a:lnTo>
                  <a:lnTo>
                    <a:pt x="626" y="218"/>
                  </a:lnTo>
                  <a:lnTo>
                    <a:pt x="617" y="239"/>
                  </a:lnTo>
                  <a:lnTo>
                    <a:pt x="604" y="255"/>
                  </a:lnTo>
                  <a:lnTo>
                    <a:pt x="588" y="268"/>
                  </a:lnTo>
                  <a:lnTo>
                    <a:pt x="567" y="277"/>
                  </a:lnTo>
                  <a:lnTo>
                    <a:pt x="545" y="280"/>
                  </a:lnTo>
                  <a:lnTo>
                    <a:pt x="392" y="280"/>
                  </a:lnTo>
                  <a:lnTo>
                    <a:pt x="367" y="283"/>
                  </a:lnTo>
                  <a:lnTo>
                    <a:pt x="342" y="292"/>
                  </a:lnTo>
                  <a:lnTo>
                    <a:pt x="322" y="305"/>
                  </a:lnTo>
                  <a:lnTo>
                    <a:pt x="305" y="322"/>
                  </a:lnTo>
                  <a:lnTo>
                    <a:pt x="291" y="342"/>
                  </a:lnTo>
                  <a:lnTo>
                    <a:pt x="283" y="366"/>
                  </a:lnTo>
                  <a:lnTo>
                    <a:pt x="280" y="392"/>
                  </a:lnTo>
                  <a:lnTo>
                    <a:pt x="280" y="1464"/>
                  </a:lnTo>
                  <a:lnTo>
                    <a:pt x="277" y="1487"/>
                  </a:lnTo>
                  <a:lnTo>
                    <a:pt x="269" y="1507"/>
                  </a:lnTo>
                  <a:lnTo>
                    <a:pt x="256" y="1525"/>
                  </a:lnTo>
                  <a:lnTo>
                    <a:pt x="239" y="1537"/>
                  </a:lnTo>
                  <a:lnTo>
                    <a:pt x="218" y="1546"/>
                  </a:lnTo>
                  <a:lnTo>
                    <a:pt x="196" y="1549"/>
                  </a:lnTo>
                  <a:lnTo>
                    <a:pt x="85" y="1549"/>
                  </a:lnTo>
                  <a:lnTo>
                    <a:pt x="62" y="1546"/>
                  </a:lnTo>
                  <a:lnTo>
                    <a:pt x="42" y="1537"/>
                  </a:lnTo>
                  <a:lnTo>
                    <a:pt x="25" y="1525"/>
                  </a:lnTo>
                  <a:lnTo>
                    <a:pt x="11" y="1507"/>
                  </a:lnTo>
                  <a:lnTo>
                    <a:pt x="3" y="1487"/>
                  </a:lnTo>
                  <a:lnTo>
                    <a:pt x="0" y="1464"/>
                  </a:lnTo>
                  <a:lnTo>
                    <a:pt x="0" y="336"/>
                  </a:lnTo>
                  <a:lnTo>
                    <a:pt x="3" y="291"/>
                  </a:lnTo>
                  <a:lnTo>
                    <a:pt x="13" y="247"/>
                  </a:lnTo>
                  <a:lnTo>
                    <a:pt x="27" y="205"/>
                  </a:lnTo>
                  <a:lnTo>
                    <a:pt x="46" y="166"/>
                  </a:lnTo>
                  <a:lnTo>
                    <a:pt x="71" y="131"/>
                  </a:lnTo>
                  <a:lnTo>
                    <a:pt x="99" y="98"/>
                  </a:lnTo>
                  <a:lnTo>
                    <a:pt x="131" y="71"/>
                  </a:lnTo>
                  <a:lnTo>
                    <a:pt x="166" y="46"/>
                  </a:lnTo>
                  <a:lnTo>
                    <a:pt x="206" y="27"/>
                  </a:lnTo>
                  <a:lnTo>
                    <a:pt x="247" y="13"/>
                  </a:lnTo>
                  <a:lnTo>
                    <a:pt x="290" y="3"/>
                  </a:lnTo>
                  <a:lnTo>
                    <a:pt x="3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Freeform 108">
              <a:extLst>
                <a:ext uri="{FF2B5EF4-FFF2-40B4-BE49-F238E27FC236}">
                  <a16:creationId xmlns:a16="http://schemas.microsoft.com/office/drawing/2014/main" id="{F336EAE3-EF09-458D-AA4F-A136B2857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" y="1695"/>
              <a:ext cx="90" cy="221"/>
            </a:xfrm>
            <a:custGeom>
              <a:avLst/>
              <a:gdLst>
                <a:gd name="T0" fmla="*/ 85 w 630"/>
                <a:gd name="T1" fmla="*/ 0 h 1549"/>
                <a:gd name="T2" fmla="*/ 294 w 630"/>
                <a:gd name="T3" fmla="*/ 0 h 1549"/>
                <a:gd name="T4" fmla="*/ 340 w 630"/>
                <a:gd name="T5" fmla="*/ 3 h 1549"/>
                <a:gd name="T6" fmla="*/ 383 w 630"/>
                <a:gd name="T7" fmla="*/ 13 h 1549"/>
                <a:gd name="T8" fmla="*/ 424 w 630"/>
                <a:gd name="T9" fmla="*/ 27 h 1549"/>
                <a:gd name="T10" fmla="*/ 464 w 630"/>
                <a:gd name="T11" fmla="*/ 46 h 1549"/>
                <a:gd name="T12" fmla="*/ 499 w 630"/>
                <a:gd name="T13" fmla="*/ 71 h 1549"/>
                <a:gd name="T14" fmla="*/ 531 w 630"/>
                <a:gd name="T15" fmla="*/ 98 h 1549"/>
                <a:gd name="T16" fmla="*/ 559 w 630"/>
                <a:gd name="T17" fmla="*/ 131 h 1549"/>
                <a:gd name="T18" fmla="*/ 584 w 630"/>
                <a:gd name="T19" fmla="*/ 166 h 1549"/>
                <a:gd name="T20" fmla="*/ 603 w 630"/>
                <a:gd name="T21" fmla="*/ 205 h 1549"/>
                <a:gd name="T22" fmla="*/ 617 w 630"/>
                <a:gd name="T23" fmla="*/ 247 h 1549"/>
                <a:gd name="T24" fmla="*/ 627 w 630"/>
                <a:gd name="T25" fmla="*/ 291 h 1549"/>
                <a:gd name="T26" fmla="*/ 630 w 630"/>
                <a:gd name="T27" fmla="*/ 336 h 1549"/>
                <a:gd name="T28" fmla="*/ 630 w 630"/>
                <a:gd name="T29" fmla="*/ 1464 h 1549"/>
                <a:gd name="T30" fmla="*/ 627 w 630"/>
                <a:gd name="T31" fmla="*/ 1487 h 1549"/>
                <a:gd name="T32" fmla="*/ 619 w 630"/>
                <a:gd name="T33" fmla="*/ 1507 h 1549"/>
                <a:gd name="T34" fmla="*/ 605 w 630"/>
                <a:gd name="T35" fmla="*/ 1525 h 1549"/>
                <a:gd name="T36" fmla="*/ 588 w 630"/>
                <a:gd name="T37" fmla="*/ 1537 h 1549"/>
                <a:gd name="T38" fmla="*/ 568 w 630"/>
                <a:gd name="T39" fmla="*/ 1546 h 1549"/>
                <a:gd name="T40" fmla="*/ 545 w 630"/>
                <a:gd name="T41" fmla="*/ 1549 h 1549"/>
                <a:gd name="T42" fmla="*/ 434 w 630"/>
                <a:gd name="T43" fmla="*/ 1549 h 1549"/>
                <a:gd name="T44" fmla="*/ 412 w 630"/>
                <a:gd name="T45" fmla="*/ 1546 h 1549"/>
                <a:gd name="T46" fmla="*/ 391 w 630"/>
                <a:gd name="T47" fmla="*/ 1537 h 1549"/>
                <a:gd name="T48" fmla="*/ 374 w 630"/>
                <a:gd name="T49" fmla="*/ 1525 h 1549"/>
                <a:gd name="T50" fmla="*/ 361 w 630"/>
                <a:gd name="T51" fmla="*/ 1507 h 1549"/>
                <a:gd name="T52" fmla="*/ 353 w 630"/>
                <a:gd name="T53" fmla="*/ 1487 h 1549"/>
                <a:gd name="T54" fmla="*/ 350 w 630"/>
                <a:gd name="T55" fmla="*/ 1464 h 1549"/>
                <a:gd name="T56" fmla="*/ 350 w 630"/>
                <a:gd name="T57" fmla="*/ 392 h 1549"/>
                <a:gd name="T58" fmla="*/ 347 w 630"/>
                <a:gd name="T59" fmla="*/ 366 h 1549"/>
                <a:gd name="T60" fmla="*/ 339 w 630"/>
                <a:gd name="T61" fmla="*/ 342 h 1549"/>
                <a:gd name="T62" fmla="*/ 325 w 630"/>
                <a:gd name="T63" fmla="*/ 322 h 1549"/>
                <a:gd name="T64" fmla="*/ 308 w 630"/>
                <a:gd name="T65" fmla="*/ 305 h 1549"/>
                <a:gd name="T66" fmla="*/ 288 w 630"/>
                <a:gd name="T67" fmla="*/ 292 h 1549"/>
                <a:gd name="T68" fmla="*/ 263 w 630"/>
                <a:gd name="T69" fmla="*/ 283 h 1549"/>
                <a:gd name="T70" fmla="*/ 238 w 630"/>
                <a:gd name="T71" fmla="*/ 280 h 1549"/>
                <a:gd name="T72" fmla="*/ 85 w 630"/>
                <a:gd name="T73" fmla="*/ 280 h 1549"/>
                <a:gd name="T74" fmla="*/ 63 w 630"/>
                <a:gd name="T75" fmla="*/ 277 h 1549"/>
                <a:gd name="T76" fmla="*/ 42 w 630"/>
                <a:gd name="T77" fmla="*/ 268 h 1549"/>
                <a:gd name="T78" fmla="*/ 26 w 630"/>
                <a:gd name="T79" fmla="*/ 255 h 1549"/>
                <a:gd name="T80" fmla="*/ 13 w 630"/>
                <a:gd name="T81" fmla="*/ 239 h 1549"/>
                <a:gd name="T82" fmla="*/ 4 w 630"/>
                <a:gd name="T83" fmla="*/ 218 h 1549"/>
                <a:gd name="T84" fmla="*/ 0 w 630"/>
                <a:gd name="T85" fmla="*/ 196 h 1549"/>
                <a:gd name="T86" fmla="*/ 0 w 630"/>
                <a:gd name="T87" fmla="*/ 84 h 1549"/>
                <a:gd name="T88" fmla="*/ 4 w 630"/>
                <a:gd name="T89" fmla="*/ 61 h 1549"/>
                <a:gd name="T90" fmla="*/ 13 w 630"/>
                <a:gd name="T91" fmla="*/ 42 h 1549"/>
                <a:gd name="T92" fmla="*/ 26 w 630"/>
                <a:gd name="T93" fmla="*/ 25 h 1549"/>
                <a:gd name="T94" fmla="*/ 42 w 630"/>
                <a:gd name="T95" fmla="*/ 12 h 1549"/>
                <a:gd name="T96" fmla="*/ 63 w 630"/>
                <a:gd name="T97" fmla="*/ 3 h 1549"/>
                <a:gd name="T98" fmla="*/ 85 w 630"/>
                <a:gd name="T99" fmla="*/ 0 h 1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30" h="1549">
                  <a:moveTo>
                    <a:pt x="85" y="0"/>
                  </a:moveTo>
                  <a:lnTo>
                    <a:pt x="294" y="0"/>
                  </a:lnTo>
                  <a:lnTo>
                    <a:pt x="340" y="3"/>
                  </a:lnTo>
                  <a:lnTo>
                    <a:pt x="383" y="13"/>
                  </a:lnTo>
                  <a:lnTo>
                    <a:pt x="424" y="27"/>
                  </a:lnTo>
                  <a:lnTo>
                    <a:pt x="464" y="46"/>
                  </a:lnTo>
                  <a:lnTo>
                    <a:pt x="499" y="71"/>
                  </a:lnTo>
                  <a:lnTo>
                    <a:pt x="531" y="98"/>
                  </a:lnTo>
                  <a:lnTo>
                    <a:pt x="559" y="131"/>
                  </a:lnTo>
                  <a:lnTo>
                    <a:pt x="584" y="166"/>
                  </a:lnTo>
                  <a:lnTo>
                    <a:pt x="603" y="205"/>
                  </a:lnTo>
                  <a:lnTo>
                    <a:pt x="617" y="247"/>
                  </a:lnTo>
                  <a:lnTo>
                    <a:pt x="627" y="291"/>
                  </a:lnTo>
                  <a:lnTo>
                    <a:pt x="630" y="336"/>
                  </a:lnTo>
                  <a:lnTo>
                    <a:pt x="630" y="1464"/>
                  </a:lnTo>
                  <a:lnTo>
                    <a:pt x="627" y="1487"/>
                  </a:lnTo>
                  <a:lnTo>
                    <a:pt x="619" y="1507"/>
                  </a:lnTo>
                  <a:lnTo>
                    <a:pt x="605" y="1525"/>
                  </a:lnTo>
                  <a:lnTo>
                    <a:pt x="588" y="1537"/>
                  </a:lnTo>
                  <a:lnTo>
                    <a:pt x="568" y="1546"/>
                  </a:lnTo>
                  <a:lnTo>
                    <a:pt x="545" y="1549"/>
                  </a:lnTo>
                  <a:lnTo>
                    <a:pt x="434" y="1549"/>
                  </a:lnTo>
                  <a:lnTo>
                    <a:pt x="412" y="1546"/>
                  </a:lnTo>
                  <a:lnTo>
                    <a:pt x="391" y="1537"/>
                  </a:lnTo>
                  <a:lnTo>
                    <a:pt x="374" y="1525"/>
                  </a:lnTo>
                  <a:lnTo>
                    <a:pt x="361" y="1507"/>
                  </a:lnTo>
                  <a:lnTo>
                    <a:pt x="353" y="1487"/>
                  </a:lnTo>
                  <a:lnTo>
                    <a:pt x="350" y="1464"/>
                  </a:lnTo>
                  <a:lnTo>
                    <a:pt x="350" y="392"/>
                  </a:lnTo>
                  <a:lnTo>
                    <a:pt x="347" y="366"/>
                  </a:lnTo>
                  <a:lnTo>
                    <a:pt x="339" y="342"/>
                  </a:lnTo>
                  <a:lnTo>
                    <a:pt x="325" y="322"/>
                  </a:lnTo>
                  <a:lnTo>
                    <a:pt x="308" y="305"/>
                  </a:lnTo>
                  <a:lnTo>
                    <a:pt x="288" y="292"/>
                  </a:lnTo>
                  <a:lnTo>
                    <a:pt x="263" y="283"/>
                  </a:lnTo>
                  <a:lnTo>
                    <a:pt x="238" y="280"/>
                  </a:lnTo>
                  <a:lnTo>
                    <a:pt x="85" y="280"/>
                  </a:lnTo>
                  <a:lnTo>
                    <a:pt x="63" y="277"/>
                  </a:lnTo>
                  <a:lnTo>
                    <a:pt x="42" y="268"/>
                  </a:lnTo>
                  <a:lnTo>
                    <a:pt x="26" y="255"/>
                  </a:lnTo>
                  <a:lnTo>
                    <a:pt x="13" y="239"/>
                  </a:lnTo>
                  <a:lnTo>
                    <a:pt x="4" y="218"/>
                  </a:lnTo>
                  <a:lnTo>
                    <a:pt x="0" y="196"/>
                  </a:lnTo>
                  <a:lnTo>
                    <a:pt x="0" y="84"/>
                  </a:lnTo>
                  <a:lnTo>
                    <a:pt x="4" y="61"/>
                  </a:lnTo>
                  <a:lnTo>
                    <a:pt x="13" y="42"/>
                  </a:lnTo>
                  <a:lnTo>
                    <a:pt x="26" y="25"/>
                  </a:lnTo>
                  <a:lnTo>
                    <a:pt x="42" y="12"/>
                  </a:lnTo>
                  <a:lnTo>
                    <a:pt x="63" y="3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eform 109">
              <a:extLst>
                <a:ext uri="{FF2B5EF4-FFF2-40B4-BE49-F238E27FC236}">
                  <a16:creationId xmlns:a16="http://schemas.microsoft.com/office/drawing/2014/main" id="{AC3576D6-6229-43D3-83A7-530233925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3" y="1752"/>
              <a:ext cx="41" cy="40"/>
            </a:xfrm>
            <a:custGeom>
              <a:avLst/>
              <a:gdLst>
                <a:gd name="T0" fmla="*/ 83 w 287"/>
                <a:gd name="T1" fmla="*/ 0 h 280"/>
                <a:gd name="T2" fmla="*/ 204 w 287"/>
                <a:gd name="T3" fmla="*/ 0 h 280"/>
                <a:gd name="T4" fmla="*/ 226 w 287"/>
                <a:gd name="T5" fmla="*/ 3 h 280"/>
                <a:gd name="T6" fmla="*/ 246 w 287"/>
                <a:gd name="T7" fmla="*/ 11 h 280"/>
                <a:gd name="T8" fmla="*/ 263 w 287"/>
                <a:gd name="T9" fmla="*/ 24 h 280"/>
                <a:gd name="T10" fmla="*/ 276 w 287"/>
                <a:gd name="T11" fmla="*/ 41 h 280"/>
                <a:gd name="T12" fmla="*/ 284 w 287"/>
                <a:gd name="T13" fmla="*/ 62 h 280"/>
                <a:gd name="T14" fmla="*/ 287 w 287"/>
                <a:gd name="T15" fmla="*/ 84 h 280"/>
                <a:gd name="T16" fmla="*/ 287 w 287"/>
                <a:gd name="T17" fmla="*/ 195 h 280"/>
                <a:gd name="T18" fmla="*/ 284 w 287"/>
                <a:gd name="T19" fmla="*/ 217 h 280"/>
                <a:gd name="T20" fmla="*/ 276 w 287"/>
                <a:gd name="T21" fmla="*/ 238 h 280"/>
                <a:gd name="T22" fmla="*/ 263 w 287"/>
                <a:gd name="T23" fmla="*/ 255 h 280"/>
                <a:gd name="T24" fmla="*/ 246 w 287"/>
                <a:gd name="T25" fmla="*/ 268 h 280"/>
                <a:gd name="T26" fmla="*/ 226 w 287"/>
                <a:gd name="T27" fmla="*/ 276 h 280"/>
                <a:gd name="T28" fmla="*/ 204 w 287"/>
                <a:gd name="T29" fmla="*/ 280 h 280"/>
                <a:gd name="T30" fmla="*/ 83 w 287"/>
                <a:gd name="T31" fmla="*/ 280 h 280"/>
                <a:gd name="T32" fmla="*/ 62 w 287"/>
                <a:gd name="T33" fmla="*/ 276 h 280"/>
                <a:gd name="T34" fmla="*/ 42 w 287"/>
                <a:gd name="T35" fmla="*/ 268 h 280"/>
                <a:gd name="T36" fmla="*/ 24 w 287"/>
                <a:gd name="T37" fmla="*/ 255 h 280"/>
                <a:gd name="T38" fmla="*/ 11 w 287"/>
                <a:gd name="T39" fmla="*/ 238 h 280"/>
                <a:gd name="T40" fmla="*/ 3 w 287"/>
                <a:gd name="T41" fmla="*/ 217 h 280"/>
                <a:gd name="T42" fmla="*/ 0 w 287"/>
                <a:gd name="T43" fmla="*/ 195 h 280"/>
                <a:gd name="T44" fmla="*/ 0 w 287"/>
                <a:gd name="T45" fmla="*/ 84 h 280"/>
                <a:gd name="T46" fmla="*/ 3 w 287"/>
                <a:gd name="T47" fmla="*/ 62 h 280"/>
                <a:gd name="T48" fmla="*/ 11 w 287"/>
                <a:gd name="T49" fmla="*/ 41 h 280"/>
                <a:gd name="T50" fmla="*/ 24 w 287"/>
                <a:gd name="T51" fmla="*/ 24 h 280"/>
                <a:gd name="T52" fmla="*/ 42 w 287"/>
                <a:gd name="T53" fmla="*/ 11 h 280"/>
                <a:gd name="T54" fmla="*/ 62 w 287"/>
                <a:gd name="T55" fmla="*/ 3 h 280"/>
                <a:gd name="T56" fmla="*/ 83 w 287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" h="280">
                  <a:moveTo>
                    <a:pt x="83" y="0"/>
                  </a:moveTo>
                  <a:lnTo>
                    <a:pt x="204" y="0"/>
                  </a:lnTo>
                  <a:lnTo>
                    <a:pt x="226" y="3"/>
                  </a:lnTo>
                  <a:lnTo>
                    <a:pt x="246" y="11"/>
                  </a:lnTo>
                  <a:lnTo>
                    <a:pt x="263" y="24"/>
                  </a:lnTo>
                  <a:lnTo>
                    <a:pt x="276" y="41"/>
                  </a:lnTo>
                  <a:lnTo>
                    <a:pt x="284" y="62"/>
                  </a:lnTo>
                  <a:lnTo>
                    <a:pt x="287" y="84"/>
                  </a:lnTo>
                  <a:lnTo>
                    <a:pt x="287" y="195"/>
                  </a:lnTo>
                  <a:lnTo>
                    <a:pt x="284" y="217"/>
                  </a:lnTo>
                  <a:lnTo>
                    <a:pt x="276" y="238"/>
                  </a:lnTo>
                  <a:lnTo>
                    <a:pt x="263" y="255"/>
                  </a:lnTo>
                  <a:lnTo>
                    <a:pt x="246" y="268"/>
                  </a:lnTo>
                  <a:lnTo>
                    <a:pt x="226" y="276"/>
                  </a:lnTo>
                  <a:lnTo>
                    <a:pt x="204" y="280"/>
                  </a:lnTo>
                  <a:lnTo>
                    <a:pt x="83" y="280"/>
                  </a:lnTo>
                  <a:lnTo>
                    <a:pt x="62" y="276"/>
                  </a:lnTo>
                  <a:lnTo>
                    <a:pt x="42" y="268"/>
                  </a:lnTo>
                  <a:lnTo>
                    <a:pt x="24" y="255"/>
                  </a:lnTo>
                  <a:lnTo>
                    <a:pt x="11" y="238"/>
                  </a:lnTo>
                  <a:lnTo>
                    <a:pt x="3" y="217"/>
                  </a:lnTo>
                  <a:lnTo>
                    <a:pt x="0" y="195"/>
                  </a:lnTo>
                  <a:lnTo>
                    <a:pt x="0" y="84"/>
                  </a:lnTo>
                  <a:lnTo>
                    <a:pt x="3" y="62"/>
                  </a:lnTo>
                  <a:lnTo>
                    <a:pt x="11" y="41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3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0" name="object 4">
            <a:extLst>
              <a:ext uri="{FF2B5EF4-FFF2-40B4-BE49-F238E27FC236}">
                <a16:creationId xmlns:a16="http://schemas.microsoft.com/office/drawing/2014/main" id="{3379918B-592E-4213-994D-EAE7A8B04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8566" y="3395522"/>
            <a:ext cx="34082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1" indent="0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b="0" i="0" u="none" strike="noStrike" kern="1200" cap="none" spc="0" normalizeH="0" baseline="0" noProof="0" dirty="0">
                <a:ln>
                  <a:noFill/>
                </a:ln>
                <a:solidFill>
                  <a:srgbClr val="FF0353"/>
                </a:solidFill>
                <a:effectLst/>
                <a:uLnTx/>
                <a:uFillTx/>
                <a:latin typeface="AmpleSoft-Bold"/>
                <a:ea typeface="+mn-ea"/>
                <a:cs typeface="+mn-cs"/>
              </a:rPr>
              <a:t>Cumplimiento de disposiciones legales aplicables</a:t>
            </a:r>
            <a:endParaRPr kumimoji="0" lang="es-CO" altLang="es-CO" b="0" i="0" u="none" strike="noStrike" kern="1200" cap="none" spc="0" normalizeH="0" baseline="0" noProof="0" dirty="0">
              <a:ln>
                <a:noFill/>
              </a:ln>
              <a:solidFill>
                <a:srgbClr val="FF0353"/>
              </a:solidFill>
              <a:effectLst/>
              <a:uLnTx/>
              <a:uFillTx/>
              <a:latin typeface="AmpleSoft-Bold"/>
              <a:ea typeface="+mn-ea"/>
              <a:cs typeface="+mn-cs"/>
            </a:endParaRPr>
          </a:p>
        </p:txBody>
      </p:sp>
      <p:sp>
        <p:nvSpPr>
          <p:cNvPr id="51" name="Text Box 2">
            <a:extLst>
              <a:ext uri="{FF2B5EF4-FFF2-40B4-BE49-F238E27FC236}">
                <a16:creationId xmlns:a16="http://schemas.microsoft.com/office/drawing/2014/main" id="{9F2168B7-2AFA-46A9-86CA-F3C685DB5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644" y="2864814"/>
            <a:ext cx="606551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173567" marR="0" lvl="1" indent="-17145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Realizar estudios e investigación en materia de costumbre mercantil</a:t>
            </a:r>
          </a:p>
          <a:p>
            <a:pPr marL="173567" marR="0" lvl="1" indent="-17145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Acompañar a las áreas para cumplir con lo dispuesto por la Ley de Transparencia y normatividad de protección de datos personales</a:t>
            </a:r>
          </a:p>
        </p:txBody>
      </p:sp>
      <p:sp>
        <p:nvSpPr>
          <p:cNvPr id="52" name="Text Box 2">
            <a:extLst>
              <a:ext uri="{FF2B5EF4-FFF2-40B4-BE49-F238E27FC236}">
                <a16:creationId xmlns:a16="http://schemas.microsoft.com/office/drawing/2014/main" id="{E85FDB89-D593-4271-8C43-6223427F5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7292" y="3694191"/>
            <a:ext cx="55083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85750" marR="0" lvl="0" indent="-28575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alt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FF0353"/>
                </a:solidFill>
                <a:effectLst/>
                <a:uLnTx/>
                <a:uFillTx/>
                <a:latin typeface="AmpleSoft-Bold"/>
                <a:ea typeface="ＭＳ Ｐゴシック" charset="0"/>
                <a:cs typeface="+mn-cs"/>
              </a:rPr>
              <a:t>2</a:t>
            </a:r>
            <a:r>
              <a:rPr kumimoji="0" lang="es-MX" alt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FF0353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+mn-cs"/>
              </a:rPr>
              <a:t> </a:t>
            </a:r>
            <a:r>
              <a:rPr kumimoji="0" lang="es-MX" alt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+mn-cs"/>
              </a:rPr>
              <a:t>investigaciones sobre costumbre Mercantil </a:t>
            </a:r>
          </a:p>
          <a:p>
            <a:pPr marL="285750" marR="0" lvl="0" indent="-28575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alt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FF0353"/>
                </a:solidFill>
                <a:effectLst/>
                <a:uLnTx/>
                <a:uFillTx/>
                <a:latin typeface="AmpleSoft-Bold"/>
                <a:ea typeface="ＭＳ Ｐゴシック" charset="0"/>
                <a:cs typeface="+mn-cs"/>
              </a:rPr>
              <a:t>1</a:t>
            </a:r>
            <a:r>
              <a:rPr kumimoji="0" lang="es-MX" alt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+mn-cs"/>
              </a:rPr>
              <a:t> campaña Interna para promover las normas de protección de datos personales</a:t>
            </a:r>
            <a:endParaRPr kumimoji="0" lang="es-CO" altLang="es-CO" sz="1600" b="0" i="0" u="none" strike="noStrike" kern="1200" cap="none" spc="0" normalizeH="0" baseline="0" noProof="0" dirty="0">
              <a:ln>
                <a:noFill/>
              </a:ln>
              <a:solidFill>
                <a:srgbClr val="253D90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0"/>
              <a:cs typeface="+mn-cs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ABDFDDF-2F64-4928-85DD-0D08B59E67BC}"/>
              </a:ext>
            </a:extLst>
          </p:cNvPr>
          <p:cNvSpPr/>
          <p:nvPr/>
        </p:nvSpPr>
        <p:spPr>
          <a:xfrm>
            <a:off x="411348" y="1136628"/>
            <a:ext cx="62352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Regular" panose="02000000000000000000" pitchFamily="50" charset="0"/>
                <a:ea typeface="ＭＳ Ｐゴシック" charset="0"/>
                <a:cs typeface="+mn-cs"/>
              </a:rPr>
              <a:t>Reputación</a:t>
            </a: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Regular" panose="02000000000000000000" pitchFamily="50" charset="0"/>
                <a:ea typeface="ＭＳ Ｐゴシック" charset="0"/>
                <a:cs typeface="+mn-cs"/>
              </a:rPr>
              <a:t> 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Regular" panose="02000000000000000000" pitchFamily="50" charset="0"/>
                <a:ea typeface="ＭＳ Ｐゴシック" charset="0"/>
                <a:cs typeface="+mn-cs"/>
              </a:rPr>
              <a:t>y la buena imagen de la entidad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BEB085C-E54A-4791-A24C-B05860579D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5" r="7731" b="14263"/>
          <a:stretch/>
        </p:blipFill>
        <p:spPr>
          <a:xfrm>
            <a:off x="1036524" y="3432874"/>
            <a:ext cx="642629" cy="648394"/>
          </a:xfrm>
          <a:prstGeom prst="rect">
            <a:avLst/>
          </a:prstGeom>
        </p:spPr>
      </p:pic>
      <p:sp>
        <p:nvSpPr>
          <p:cNvPr id="53" name="Text Box 2">
            <a:extLst>
              <a:ext uri="{FF2B5EF4-FFF2-40B4-BE49-F238E27FC236}">
                <a16:creationId xmlns:a16="http://schemas.microsoft.com/office/drawing/2014/main" id="{65A4E4BA-1C1E-4C7B-B55F-11D91E19B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7292" y="4887096"/>
            <a:ext cx="6291129" cy="1405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823" marR="0" lvl="1" indent="0" algn="just" defTabSz="8127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buFontTx/>
              <a:buNone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Impactar con experiencias únicas a los empresarios de la Cámara de Comercio de Cali y a la comunidad en los eventos más importantes</a:t>
            </a:r>
            <a:endParaRPr kumimoji="0" lang="es-ES_tradnl" sz="16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  <a:p>
            <a:pPr marL="0" marR="0" lvl="0" indent="0" algn="just" defTabSz="8127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altLang="es-CO" sz="16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  <a:p>
            <a:pPr marL="0" marR="0" lvl="0" indent="0" algn="just" defTabSz="8127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Medir la satisfacción del cliente externo, alcanzando el </a:t>
            </a:r>
            <a:r>
              <a:rPr kumimoji="0" lang="es-CO" altLang="es-CO" sz="2133" b="0" i="0" u="none" strike="noStrike" kern="1200" cap="none" spc="0" normalizeH="0" baseline="0" noProof="0" dirty="0">
                <a:ln>
                  <a:noFill/>
                </a:ln>
                <a:solidFill>
                  <a:srgbClr val="FF0353"/>
                </a:solidFill>
                <a:effectLst/>
                <a:uLnTx/>
                <a:uFillTx/>
                <a:latin typeface="AmpleSoft-Bold"/>
                <a:ea typeface="ＭＳ Ｐゴシック" charset="0"/>
                <a:cs typeface="Calibri" panose="020F0502020204030204" pitchFamily="34" charset="0"/>
              </a:rPr>
              <a:t>90%</a:t>
            </a:r>
            <a:r>
              <a:rPr kumimoji="0" lang="es-CO" alt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kumimoji="0" lang="es-CO" alt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de satisfacción del cliente externo</a:t>
            </a:r>
            <a:endParaRPr kumimoji="1" lang="es-ES_tradnl" sz="1600" b="0" i="0" u="none" strike="noStrike" kern="1200" cap="none" spc="0" normalizeH="0" baseline="0" noProof="0" dirty="0">
              <a:ln>
                <a:noFill/>
              </a:ln>
              <a:solidFill>
                <a:srgbClr val="253D90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pic>
        <p:nvPicPr>
          <p:cNvPr id="54" name="Imagen 53">
            <a:extLst>
              <a:ext uri="{FF2B5EF4-FFF2-40B4-BE49-F238E27FC236}">
                <a16:creationId xmlns:a16="http://schemas.microsoft.com/office/drawing/2014/main" id="{697AA61F-0A7D-4A9D-98F9-7AA5F73CF7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7607" r="7607" b="13846"/>
          <a:stretch/>
        </p:blipFill>
        <p:spPr>
          <a:xfrm>
            <a:off x="1036340" y="5060199"/>
            <a:ext cx="559458" cy="568482"/>
          </a:xfrm>
          <a:prstGeom prst="rect">
            <a:avLst/>
          </a:prstGeom>
        </p:spPr>
      </p:pic>
      <p:sp>
        <p:nvSpPr>
          <p:cNvPr id="55" name="Text Box 2">
            <a:extLst>
              <a:ext uri="{FF2B5EF4-FFF2-40B4-BE49-F238E27FC236}">
                <a16:creationId xmlns:a16="http://schemas.microsoft.com/office/drawing/2014/main" id="{AD3F4193-9A54-4888-82D0-6F8A68072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6142" y="5052276"/>
            <a:ext cx="340825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823" marR="0" lvl="1" indent="0" defTabSz="8127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buFontTx/>
              <a:buNone/>
              <a:tabLst/>
              <a:defRPr/>
            </a:pPr>
            <a:r>
              <a:rPr kumimoji="0" lang="es-CO" altLang="es-CO" sz="1800" b="0" i="0" u="none" strike="noStrike" kern="1200" cap="none" spc="0" normalizeH="0" baseline="0" noProof="0" dirty="0">
                <a:ln>
                  <a:noFill/>
                </a:ln>
                <a:solidFill>
                  <a:srgbClr val="FF0353"/>
                </a:solidFill>
                <a:effectLst/>
                <a:uLnTx/>
                <a:uFillTx/>
                <a:latin typeface="AmpleSoft-Bold"/>
                <a:ea typeface="ＭＳ Ｐゴシック" charset="0"/>
                <a:cs typeface="Calibri" panose="020F0502020204030204" pitchFamily="34" charset="0"/>
              </a:rPr>
              <a:t>Acompañar a las áreas en la generación de experiencias en los eventos</a:t>
            </a:r>
          </a:p>
        </p:txBody>
      </p:sp>
      <p:grpSp>
        <p:nvGrpSpPr>
          <p:cNvPr id="56" name="Group 155">
            <a:extLst>
              <a:ext uri="{FF2B5EF4-FFF2-40B4-BE49-F238E27FC236}">
                <a16:creationId xmlns:a16="http://schemas.microsoft.com/office/drawing/2014/main" id="{AB8447F8-85C7-46DD-9516-995A87C9DF8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982590" y="5975606"/>
            <a:ext cx="329749" cy="338554"/>
            <a:chOff x="3291" y="2116"/>
            <a:chExt cx="480" cy="480"/>
          </a:xfrm>
          <a:solidFill>
            <a:schemeClr val="accent5"/>
          </a:solidFill>
        </p:grpSpPr>
        <p:sp>
          <p:nvSpPr>
            <p:cNvPr id="57" name="Freeform 157">
              <a:extLst>
                <a:ext uri="{FF2B5EF4-FFF2-40B4-BE49-F238E27FC236}">
                  <a16:creationId xmlns:a16="http://schemas.microsoft.com/office/drawing/2014/main" id="{7130585C-05F9-45BD-A964-7E430634B3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158">
              <a:extLst>
                <a:ext uri="{FF2B5EF4-FFF2-40B4-BE49-F238E27FC236}">
                  <a16:creationId xmlns:a16="http://schemas.microsoft.com/office/drawing/2014/main" id="{151A1AA7-18A0-4278-8ACE-40B0A4AC33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9" name="Rectángulo 58">
            <a:extLst>
              <a:ext uri="{FF2B5EF4-FFF2-40B4-BE49-F238E27FC236}">
                <a16:creationId xmlns:a16="http://schemas.microsoft.com/office/drawing/2014/main" id="{39594C85-60BE-4106-918C-80CB90FC2CEF}"/>
              </a:ext>
            </a:extLst>
          </p:cNvPr>
          <p:cNvSpPr/>
          <p:nvPr/>
        </p:nvSpPr>
        <p:spPr>
          <a:xfrm>
            <a:off x="2275978" y="5953991"/>
            <a:ext cx="21502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+mn-cs"/>
              </a:rPr>
              <a:t>16.0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 MM de gasto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+mn-cs"/>
              </a:rPr>
              <a:t> </a:t>
            </a:r>
            <a:endParaRPr kumimoji="0" lang="es-ES_tradnl" sz="1600" b="0" i="0" u="none" strike="noStrike" kern="1200" cap="none" spc="0" normalizeH="0" baseline="0" noProof="0" dirty="0">
              <a:ln>
                <a:noFill/>
              </a:ln>
              <a:solidFill>
                <a:srgbClr val="253D90"/>
              </a:solidFill>
              <a:effectLst/>
              <a:uLnTx/>
              <a:uFillTx/>
              <a:latin typeface="AmpleSoft-Bold"/>
              <a:ea typeface="+mn-ea"/>
              <a:cs typeface="+mn-cs"/>
            </a:endParaRPr>
          </a:p>
        </p:txBody>
      </p:sp>
      <p:grpSp>
        <p:nvGrpSpPr>
          <p:cNvPr id="60" name="Group 155">
            <a:extLst>
              <a:ext uri="{FF2B5EF4-FFF2-40B4-BE49-F238E27FC236}">
                <a16:creationId xmlns:a16="http://schemas.microsoft.com/office/drawing/2014/main" id="{B5DCC5B6-5028-489A-A086-26EE3A57F84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961295" y="4114297"/>
            <a:ext cx="329749" cy="329749"/>
            <a:chOff x="3291" y="2116"/>
            <a:chExt cx="480" cy="480"/>
          </a:xfrm>
          <a:solidFill>
            <a:schemeClr val="accent5"/>
          </a:solidFill>
        </p:grpSpPr>
        <p:sp>
          <p:nvSpPr>
            <p:cNvPr id="61" name="Freeform 157">
              <a:extLst>
                <a:ext uri="{FF2B5EF4-FFF2-40B4-BE49-F238E27FC236}">
                  <a16:creationId xmlns:a16="http://schemas.microsoft.com/office/drawing/2014/main" id="{1EDA69A0-BDD7-4E2D-A90D-5F1ADD662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158">
              <a:extLst>
                <a:ext uri="{FF2B5EF4-FFF2-40B4-BE49-F238E27FC236}">
                  <a16:creationId xmlns:a16="http://schemas.microsoft.com/office/drawing/2014/main" id="{E9F81B2A-D5FD-46BD-8D16-528405AE5C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3" name="Rectángulo 62">
            <a:extLst>
              <a:ext uri="{FF2B5EF4-FFF2-40B4-BE49-F238E27FC236}">
                <a16:creationId xmlns:a16="http://schemas.microsoft.com/office/drawing/2014/main" id="{CB9245FE-3727-46F8-96D6-FBCE2C8681F3}"/>
              </a:ext>
            </a:extLst>
          </p:cNvPr>
          <p:cNvSpPr/>
          <p:nvPr/>
        </p:nvSpPr>
        <p:spPr>
          <a:xfrm>
            <a:off x="2291045" y="4081378"/>
            <a:ext cx="20159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+mn-cs"/>
              </a:rPr>
              <a:t>10,0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gasto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+mn-cs"/>
              </a:rPr>
              <a:t> </a:t>
            </a:r>
            <a:endParaRPr kumimoji="0" lang="es-ES_tradnl" sz="1600" b="0" i="0" u="none" strike="noStrike" kern="1200" cap="none" spc="0" normalizeH="0" baseline="0" noProof="0" dirty="0">
              <a:ln>
                <a:noFill/>
              </a:ln>
              <a:solidFill>
                <a:srgbClr val="253D90"/>
              </a:solidFill>
              <a:effectLst/>
              <a:uLnTx/>
              <a:uFillTx/>
              <a:latin typeface="AmpleSoft-Bold"/>
              <a:ea typeface="+mn-ea"/>
              <a:cs typeface="+mn-cs"/>
            </a:endParaRPr>
          </a:p>
        </p:txBody>
      </p: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F8663251-FA24-4A53-8763-17ECF6AFF6FB}"/>
              </a:ext>
            </a:extLst>
          </p:cNvPr>
          <p:cNvCxnSpPr>
            <a:cxnSpLocks/>
          </p:cNvCxnSpPr>
          <p:nvPr/>
        </p:nvCxnSpPr>
        <p:spPr>
          <a:xfrm flipH="1">
            <a:off x="5516168" y="2846678"/>
            <a:ext cx="6105989" cy="0"/>
          </a:xfrm>
          <a:prstGeom prst="line">
            <a:avLst/>
          </a:prstGeom>
          <a:ln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cto 63">
            <a:extLst>
              <a:ext uri="{FF2B5EF4-FFF2-40B4-BE49-F238E27FC236}">
                <a16:creationId xmlns:a16="http://schemas.microsoft.com/office/drawing/2014/main" id="{7698E94F-83CA-40A2-A208-B471A1C65CA3}"/>
              </a:ext>
            </a:extLst>
          </p:cNvPr>
          <p:cNvCxnSpPr>
            <a:cxnSpLocks/>
          </p:cNvCxnSpPr>
          <p:nvPr/>
        </p:nvCxnSpPr>
        <p:spPr>
          <a:xfrm flipH="1">
            <a:off x="5577292" y="4682104"/>
            <a:ext cx="6105989" cy="0"/>
          </a:xfrm>
          <a:prstGeom prst="line">
            <a:avLst/>
          </a:prstGeom>
          <a:ln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3383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 autoUpdateAnimBg="0"/>
      <p:bldP spid="50" grpId="0"/>
      <p:bldP spid="51" grpId="0" autoUpdateAnimBg="0"/>
      <p:bldP spid="52" grpId="0" autoUpdateAnimBg="0"/>
      <p:bldP spid="53" grpId="0" autoUpdateAnimBg="0"/>
      <p:bldP spid="55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adroTexto 123">
            <a:extLst>
              <a:ext uri="{FF2B5EF4-FFF2-40B4-BE49-F238E27FC236}">
                <a16:creationId xmlns:a16="http://schemas.microsoft.com/office/drawing/2014/main" id="{4FAF7785-851C-4A12-A74A-4E5AD2DD0D64}"/>
              </a:ext>
            </a:extLst>
          </p:cNvPr>
          <p:cNvSpPr txBox="1"/>
          <p:nvPr/>
        </p:nvSpPr>
        <p:spPr>
          <a:xfrm>
            <a:off x="381883" y="224116"/>
            <a:ext cx="9983905" cy="1059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333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 panose="02000000000000000000" pitchFamily="50" charset="0"/>
                <a:ea typeface="ＭＳ Ｐゴシック" charset="0"/>
                <a:cs typeface="+mn-cs"/>
              </a:rPr>
              <a:t>Fortalecimiento Corporativo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FFC724"/>
                </a:solidFill>
                <a:effectLst/>
                <a:uLnTx/>
                <a:uFillTx/>
                <a:latin typeface="Calibri"/>
                <a:ea typeface="+mn-ea"/>
                <a:cs typeface="AmpleSoft Bold"/>
              </a:rPr>
              <a:t>—</a:t>
            </a:r>
            <a:endParaRPr kumimoji="0" lang="da-DK" sz="3600" b="0" i="0" u="none" strike="noStrike" kern="1200" cap="none" spc="0" normalizeH="0" baseline="0" noProof="0" dirty="0">
              <a:ln>
                <a:noFill/>
              </a:ln>
              <a:solidFill>
                <a:srgbClr val="FFC724"/>
              </a:solidFill>
              <a:effectLst/>
              <a:uLnTx/>
              <a:uFillTx/>
              <a:latin typeface="Calibri"/>
              <a:ea typeface="+mn-ea"/>
              <a:cs typeface="AmpleSoft Bold"/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BAB20BFC-E15E-4393-8F60-7E8B8406CA80}"/>
              </a:ext>
            </a:extLst>
          </p:cNvPr>
          <p:cNvSpPr/>
          <p:nvPr/>
        </p:nvSpPr>
        <p:spPr>
          <a:xfrm>
            <a:off x="381883" y="1126995"/>
            <a:ext cx="37124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Regular" panose="02000000000000000000" pitchFamily="50" charset="0"/>
                <a:ea typeface="ＭＳ Ｐゴシック" charset="0"/>
                <a:cs typeface="+mn-cs"/>
              </a:rPr>
              <a:t>Optimización de procesos</a:t>
            </a:r>
          </a:p>
        </p:txBody>
      </p:sp>
      <p:sp>
        <p:nvSpPr>
          <p:cNvPr id="37" name="Text Box 2">
            <a:extLst>
              <a:ext uri="{FF2B5EF4-FFF2-40B4-BE49-F238E27FC236}">
                <a16:creationId xmlns:a16="http://schemas.microsoft.com/office/drawing/2014/main" id="{4A4E02CB-3BBB-473D-BFF7-EDDFC8B5F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3103" y="1505367"/>
            <a:ext cx="385974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just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6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  <a:p>
            <a:pPr marL="285750" marR="0" lvl="0" indent="-285750" algn="just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kumimoji="0" lang="es-CO" alt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Realizar la línea base para reducir tiempos de respuesta</a:t>
            </a:r>
          </a:p>
          <a:p>
            <a:pPr marL="228594" marR="0" lvl="0" indent="-228594" algn="just" defTabSz="8127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alt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Capacitar a las áreas para el uso de la herramienta</a:t>
            </a:r>
          </a:p>
          <a:p>
            <a:pPr marL="2823" marR="0" lvl="1" indent="0" algn="l" defTabSz="8127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buFontTx/>
              <a:buNone/>
              <a:tabLst/>
              <a:defRPr/>
            </a:pPr>
            <a:endParaRPr kumimoji="1" lang="es-ES_tradnl" sz="16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38" name="object 4">
            <a:extLst>
              <a:ext uri="{FF2B5EF4-FFF2-40B4-BE49-F238E27FC236}">
                <a16:creationId xmlns:a16="http://schemas.microsoft.com/office/drawing/2014/main" id="{F3A18645-3CE1-4475-960D-DF970BC85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7004" y="1734645"/>
            <a:ext cx="35529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8127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2000" b="0" i="0" u="none" strike="noStrike" kern="1200" cap="none" spc="0" normalizeH="0" baseline="0" noProof="0" dirty="0">
                <a:ln>
                  <a:noFill/>
                </a:ln>
                <a:solidFill>
                  <a:srgbClr val="FF0353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Automatización del proceso de solicitud de eventos</a:t>
            </a:r>
          </a:p>
        </p:txBody>
      </p:sp>
      <p:grpSp>
        <p:nvGrpSpPr>
          <p:cNvPr id="39" name="Group 64">
            <a:extLst>
              <a:ext uri="{FF2B5EF4-FFF2-40B4-BE49-F238E27FC236}">
                <a16:creationId xmlns:a16="http://schemas.microsoft.com/office/drawing/2014/main" id="{D9B2B36E-AAD4-48C1-8527-5369B582CBF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93683" y="1683793"/>
            <a:ext cx="663321" cy="642540"/>
            <a:chOff x="1307" y="1402"/>
            <a:chExt cx="480" cy="480"/>
          </a:xfrm>
          <a:solidFill>
            <a:schemeClr val="accent1"/>
          </a:solidFill>
        </p:grpSpPr>
        <p:sp>
          <p:nvSpPr>
            <p:cNvPr id="40" name="Freeform 66">
              <a:extLst>
                <a:ext uri="{FF2B5EF4-FFF2-40B4-BE49-F238E27FC236}">
                  <a16:creationId xmlns:a16="http://schemas.microsoft.com/office/drawing/2014/main" id="{48F2EFCF-7FE1-4BD7-B1F7-D5291711C7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07" y="1402"/>
              <a:ext cx="480" cy="480"/>
            </a:xfrm>
            <a:custGeom>
              <a:avLst/>
              <a:gdLst>
                <a:gd name="T0" fmla="*/ 1398 w 3360"/>
                <a:gd name="T1" fmla="*/ 309 h 3360"/>
                <a:gd name="T2" fmla="*/ 1053 w 3360"/>
                <a:gd name="T3" fmla="*/ 429 h 3360"/>
                <a:gd name="T4" fmla="*/ 755 w 3360"/>
                <a:gd name="T5" fmla="*/ 629 h 3360"/>
                <a:gd name="T6" fmla="*/ 519 w 3360"/>
                <a:gd name="T7" fmla="*/ 898 h 3360"/>
                <a:gd name="T8" fmla="*/ 357 w 3360"/>
                <a:gd name="T9" fmla="*/ 1221 h 3360"/>
                <a:gd name="T10" fmla="*/ 283 w 3360"/>
                <a:gd name="T11" fmla="*/ 1584 h 3360"/>
                <a:gd name="T12" fmla="*/ 309 w 3360"/>
                <a:gd name="T13" fmla="*/ 1962 h 3360"/>
                <a:gd name="T14" fmla="*/ 429 w 3360"/>
                <a:gd name="T15" fmla="*/ 2307 h 3360"/>
                <a:gd name="T16" fmla="*/ 629 w 3360"/>
                <a:gd name="T17" fmla="*/ 2605 h 3360"/>
                <a:gd name="T18" fmla="*/ 898 w 3360"/>
                <a:gd name="T19" fmla="*/ 2841 h 3360"/>
                <a:gd name="T20" fmla="*/ 1221 w 3360"/>
                <a:gd name="T21" fmla="*/ 3003 h 3360"/>
                <a:gd name="T22" fmla="*/ 1584 w 3360"/>
                <a:gd name="T23" fmla="*/ 3077 h 3360"/>
                <a:gd name="T24" fmla="*/ 1962 w 3360"/>
                <a:gd name="T25" fmla="*/ 3051 h 3360"/>
                <a:gd name="T26" fmla="*/ 2307 w 3360"/>
                <a:gd name="T27" fmla="*/ 2931 h 3360"/>
                <a:gd name="T28" fmla="*/ 2605 w 3360"/>
                <a:gd name="T29" fmla="*/ 2731 h 3360"/>
                <a:gd name="T30" fmla="*/ 2841 w 3360"/>
                <a:gd name="T31" fmla="*/ 2462 h 3360"/>
                <a:gd name="T32" fmla="*/ 3003 w 3360"/>
                <a:gd name="T33" fmla="*/ 2139 h 3360"/>
                <a:gd name="T34" fmla="*/ 3077 w 3360"/>
                <a:gd name="T35" fmla="*/ 1776 h 3360"/>
                <a:gd name="T36" fmla="*/ 3051 w 3360"/>
                <a:gd name="T37" fmla="*/ 1398 h 3360"/>
                <a:gd name="T38" fmla="*/ 2931 w 3360"/>
                <a:gd name="T39" fmla="*/ 1053 h 3360"/>
                <a:gd name="T40" fmla="*/ 2731 w 3360"/>
                <a:gd name="T41" fmla="*/ 755 h 3360"/>
                <a:gd name="T42" fmla="*/ 2462 w 3360"/>
                <a:gd name="T43" fmla="*/ 519 h 3360"/>
                <a:gd name="T44" fmla="*/ 2139 w 3360"/>
                <a:gd name="T45" fmla="*/ 357 h 3360"/>
                <a:gd name="T46" fmla="*/ 1776 w 3360"/>
                <a:gd name="T47" fmla="*/ 283 h 3360"/>
                <a:gd name="T48" fmla="*/ 1883 w 3360"/>
                <a:gd name="T49" fmla="*/ 12 h 3360"/>
                <a:gd name="T50" fmla="*/ 2265 w 3360"/>
                <a:gd name="T51" fmla="*/ 105 h 3360"/>
                <a:gd name="T52" fmla="*/ 2609 w 3360"/>
                <a:gd name="T53" fmla="*/ 281 h 3360"/>
                <a:gd name="T54" fmla="*/ 2901 w 3360"/>
                <a:gd name="T55" fmla="*/ 526 h 3360"/>
                <a:gd name="T56" fmla="*/ 3130 w 3360"/>
                <a:gd name="T57" fmla="*/ 833 h 3360"/>
                <a:gd name="T58" fmla="*/ 3286 w 3360"/>
                <a:gd name="T59" fmla="*/ 1187 h 3360"/>
                <a:gd name="T60" fmla="*/ 3357 w 3360"/>
                <a:gd name="T61" fmla="*/ 1578 h 3360"/>
                <a:gd name="T62" fmla="*/ 3333 w 3360"/>
                <a:gd name="T63" fmla="*/ 1981 h 3360"/>
                <a:gd name="T64" fmla="*/ 3218 w 3360"/>
                <a:gd name="T65" fmla="*/ 2355 h 3360"/>
                <a:gd name="T66" fmla="*/ 3024 w 3360"/>
                <a:gd name="T67" fmla="*/ 2687 h 3360"/>
                <a:gd name="T68" fmla="*/ 2761 w 3360"/>
                <a:gd name="T69" fmla="*/ 2964 h 3360"/>
                <a:gd name="T70" fmla="*/ 2443 w 3360"/>
                <a:gd name="T71" fmla="*/ 3177 h 3360"/>
                <a:gd name="T72" fmla="*/ 2078 w 3360"/>
                <a:gd name="T73" fmla="*/ 3312 h 3360"/>
                <a:gd name="T74" fmla="*/ 1680 w 3360"/>
                <a:gd name="T75" fmla="*/ 3360 h 3360"/>
                <a:gd name="T76" fmla="*/ 1282 w 3360"/>
                <a:gd name="T77" fmla="*/ 3312 h 3360"/>
                <a:gd name="T78" fmla="*/ 917 w 3360"/>
                <a:gd name="T79" fmla="*/ 3177 h 3360"/>
                <a:gd name="T80" fmla="*/ 599 w 3360"/>
                <a:gd name="T81" fmla="*/ 2964 h 3360"/>
                <a:gd name="T82" fmla="*/ 336 w 3360"/>
                <a:gd name="T83" fmla="*/ 2687 h 3360"/>
                <a:gd name="T84" fmla="*/ 142 w 3360"/>
                <a:gd name="T85" fmla="*/ 2355 h 3360"/>
                <a:gd name="T86" fmla="*/ 27 w 3360"/>
                <a:gd name="T87" fmla="*/ 1981 h 3360"/>
                <a:gd name="T88" fmla="*/ 3 w 3360"/>
                <a:gd name="T89" fmla="*/ 1578 h 3360"/>
                <a:gd name="T90" fmla="*/ 74 w 3360"/>
                <a:gd name="T91" fmla="*/ 1187 h 3360"/>
                <a:gd name="T92" fmla="*/ 230 w 3360"/>
                <a:gd name="T93" fmla="*/ 833 h 3360"/>
                <a:gd name="T94" fmla="*/ 459 w 3360"/>
                <a:gd name="T95" fmla="*/ 526 h 3360"/>
                <a:gd name="T96" fmla="*/ 751 w 3360"/>
                <a:gd name="T97" fmla="*/ 281 h 3360"/>
                <a:gd name="T98" fmla="*/ 1095 w 3360"/>
                <a:gd name="T99" fmla="*/ 105 h 3360"/>
                <a:gd name="T100" fmla="*/ 1477 w 3360"/>
                <a:gd name="T101" fmla="*/ 12 h 3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60" h="3360">
                  <a:moveTo>
                    <a:pt x="1680" y="280"/>
                  </a:moveTo>
                  <a:lnTo>
                    <a:pt x="1584" y="283"/>
                  </a:lnTo>
                  <a:lnTo>
                    <a:pt x="1491" y="293"/>
                  </a:lnTo>
                  <a:lnTo>
                    <a:pt x="1398" y="309"/>
                  </a:lnTo>
                  <a:lnTo>
                    <a:pt x="1308" y="330"/>
                  </a:lnTo>
                  <a:lnTo>
                    <a:pt x="1221" y="357"/>
                  </a:lnTo>
                  <a:lnTo>
                    <a:pt x="1135" y="390"/>
                  </a:lnTo>
                  <a:lnTo>
                    <a:pt x="1053" y="429"/>
                  </a:lnTo>
                  <a:lnTo>
                    <a:pt x="974" y="471"/>
                  </a:lnTo>
                  <a:lnTo>
                    <a:pt x="898" y="519"/>
                  </a:lnTo>
                  <a:lnTo>
                    <a:pt x="825" y="572"/>
                  </a:lnTo>
                  <a:lnTo>
                    <a:pt x="755" y="629"/>
                  </a:lnTo>
                  <a:lnTo>
                    <a:pt x="690" y="690"/>
                  </a:lnTo>
                  <a:lnTo>
                    <a:pt x="629" y="755"/>
                  </a:lnTo>
                  <a:lnTo>
                    <a:pt x="572" y="825"/>
                  </a:lnTo>
                  <a:lnTo>
                    <a:pt x="519" y="898"/>
                  </a:lnTo>
                  <a:lnTo>
                    <a:pt x="471" y="974"/>
                  </a:lnTo>
                  <a:lnTo>
                    <a:pt x="429" y="1053"/>
                  </a:lnTo>
                  <a:lnTo>
                    <a:pt x="390" y="1135"/>
                  </a:lnTo>
                  <a:lnTo>
                    <a:pt x="357" y="1221"/>
                  </a:lnTo>
                  <a:lnTo>
                    <a:pt x="330" y="1308"/>
                  </a:lnTo>
                  <a:lnTo>
                    <a:pt x="309" y="1398"/>
                  </a:lnTo>
                  <a:lnTo>
                    <a:pt x="293" y="1491"/>
                  </a:lnTo>
                  <a:lnTo>
                    <a:pt x="283" y="1584"/>
                  </a:lnTo>
                  <a:lnTo>
                    <a:pt x="280" y="1680"/>
                  </a:lnTo>
                  <a:lnTo>
                    <a:pt x="283" y="1776"/>
                  </a:lnTo>
                  <a:lnTo>
                    <a:pt x="293" y="1869"/>
                  </a:lnTo>
                  <a:lnTo>
                    <a:pt x="309" y="1962"/>
                  </a:lnTo>
                  <a:lnTo>
                    <a:pt x="330" y="2052"/>
                  </a:lnTo>
                  <a:lnTo>
                    <a:pt x="357" y="2139"/>
                  </a:lnTo>
                  <a:lnTo>
                    <a:pt x="390" y="2225"/>
                  </a:lnTo>
                  <a:lnTo>
                    <a:pt x="429" y="2307"/>
                  </a:lnTo>
                  <a:lnTo>
                    <a:pt x="471" y="2386"/>
                  </a:lnTo>
                  <a:lnTo>
                    <a:pt x="519" y="2462"/>
                  </a:lnTo>
                  <a:lnTo>
                    <a:pt x="572" y="2535"/>
                  </a:lnTo>
                  <a:lnTo>
                    <a:pt x="629" y="2605"/>
                  </a:lnTo>
                  <a:lnTo>
                    <a:pt x="690" y="2670"/>
                  </a:lnTo>
                  <a:lnTo>
                    <a:pt x="755" y="2731"/>
                  </a:lnTo>
                  <a:lnTo>
                    <a:pt x="825" y="2788"/>
                  </a:lnTo>
                  <a:lnTo>
                    <a:pt x="898" y="2841"/>
                  </a:lnTo>
                  <a:lnTo>
                    <a:pt x="974" y="2889"/>
                  </a:lnTo>
                  <a:lnTo>
                    <a:pt x="1053" y="2931"/>
                  </a:lnTo>
                  <a:lnTo>
                    <a:pt x="1135" y="2970"/>
                  </a:lnTo>
                  <a:lnTo>
                    <a:pt x="1221" y="3003"/>
                  </a:lnTo>
                  <a:lnTo>
                    <a:pt x="1308" y="3030"/>
                  </a:lnTo>
                  <a:lnTo>
                    <a:pt x="1398" y="3051"/>
                  </a:lnTo>
                  <a:lnTo>
                    <a:pt x="1491" y="3067"/>
                  </a:lnTo>
                  <a:lnTo>
                    <a:pt x="1584" y="3077"/>
                  </a:lnTo>
                  <a:lnTo>
                    <a:pt x="1680" y="3080"/>
                  </a:lnTo>
                  <a:lnTo>
                    <a:pt x="1776" y="3077"/>
                  </a:lnTo>
                  <a:lnTo>
                    <a:pt x="1869" y="3067"/>
                  </a:lnTo>
                  <a:lnTo>
                    <a:pt x="1962" y="3051"/>
                  </a:lnTo>
                  <a:lnTo>
                    <a:pt x="2052" y="3030"/>
                  </a:lnTo>
                  <a:lnTo>
                    <a:pt x="2139" y="3003"/>
                  </a:lnTo>
                  <a:lnTo>
                    <a:pt x="2225" y="2970"/>
                  </a:lnTo>
                  <a:lnTo>
                    <a:pt x="2307" y="2931"/>
                  </a:lnTo>
                  <a:lnTo>
                    <a:pt x="2386" y="2889"/>
                  </a:lnTo>
                  <a:lnTo>
                    <a:pt x="2462" y="2841"/>
                  </a:lnTo>
                  <a:lnTo>
                    <a:pt x="2535" y="2788"/>
                  </a:lnTo>
                  <a:lnTo>
                    <a:pt x="2605" y="2731"/>
                  </a:lnTo>
                  <a:lnTo>
                    <a:pt x="2670" y="2670"/>
                  </a:lnTo>
                  <a:lnTo>
                    <a:pt x="2731" y="2605"/>
                  </a:lnTo>
                  <a:lnTo>
                    <a:pt x="2788" y="2535"/>
                  </a:lnTo>
                  <a:lnTo>
                    <a:pt x="2841" y="2462"/>
                  </a:lnTo>
                  <a:lnTo>
                    <a:pt x="2889" y="2386"/>
                  </a:lnTo>
                  <a:lnTo>
                    <a:pt x="2931" y="2307"/>
                  </a:lnTo>
                  <a:lnTo>
                    <a:pt x="2970" y="2225"/>
                  </a:lnTo>
                  <a:lnTo>
                    <a:pt x="3003" y="2139"/>
                  </a:lnTo>
                  <a:lnTo>
                    <a:pt x="3030" y="2052"/>
                  </a:lnTo>
                  <a:lnTo>
                    <a:pt x="3051" y="1962"/>
                  </a:lnTo>
                  <a:lnTo>
                    <a:pt x="3067" y="1869"/>
                  </a:lnTo>
                  <a:lnTo>
                    <a:pt x="3077" y="1776"/>
                  </a:lnTo>
                  <a:lnTo>
                    <a:pt x="3080" y="1680"/>
                  </a:lnTo>
                  <a:lnTo>
                    <a:pt x="3077" y="1584"/>
                  </a:lnTo>
                  <a:lnTo>
                    <a:pt x="3067" y="1491"/>
                  </a:lnTo>
                  <a:lnTo>
                    <a:pt x="3051" y="1398"/>
                  </a:lnTo>
                  <a:lnTo>
                    <a:pt x="3030" y="1308"/>
                  </a:lnTo>
                  <a:lnTo>
                    <a:pt x="3003" y="1221"/>
                  </a:lnTo>
                  <a:lnTo>
                    <a:pt x="2970" y="1135"/>
                  </a:lnTo>
                  <a:lnTo>
                    <a:pt x="2931" y="1053"/>
                  </a:lnTo>
                  <a:lnTo>
                    <a:pt x="2889" y="974"/>
                  </a:lnTo>
                  <a:lnTo>
                    <a:pt x="2841" y="898"/>
                  </a:lnTo>
                  <a:lnTo>
                    <a:pt x="2788" y="825"/>
                  </a:lnTo>
                  <a:lnTo>
                    <a:pt x="2731" y="755"/>
                  </a:lnTo>
                  <a:lnTo>
                    <a:pt x="2670" y="690"/>
                  </a:lnTo>
                  <a:lnTo>
                    <a:pt x="2605" y="629"/>
                  </a:lnTo>
                  <a:lnTo>
                    <a:pt x="2535" y="572"/>
                  </a:lnTo>
                  <a:lnTo>
                    <a:pt x="2462" y="519"/>
                  </a:lnTo>
                  <a:lnTo>
                    <a:pt x="2386" y="471"/>
                  </a:lnTo>
                  <a:lnTo>
                    <a:pt x="2307" y="429"/>
                  </a:lnTo>
                  <a:lnTo>
                    <a:pt x="2225" y="390"/>
                  </a:lnTo>
                  <a:lnTo>
                    <a:pt x="2139" y="357"/>
                  </a:lnTo>
                  <a:lnTo>
                    <a:pt x="2052" y="330"/>
                  </a:lnTo>
                  <a:lnTo>
                    <a:pt x="1962" y="309"/>
                  </a:lnTo>
                  <a:lnTo>
                    <a:pt x="1869" y="293"/>
                  </a:lnTo>
                  <a:lnTo>
                    <a:pt x="1776" y="283"/>
                  </a:lnTo>
                  <a:lnTo>
                    <a:pt x="1680" y="280"/>
                  </a:lnTo>
                  <a:close/>
                  <a:moveTo>
                    <a:pt x="1680" y="0"/>
                  </a:moveTo>
                  <a:lnTo>
                    <a:pt x="1782" y="3"/>
                  </a:lnTo>
                  <a:lnTo>
                    <a:pt x="1883" y="12"/>
                  </a:lnTo>
                  <a:lnTo>
                    <a:pt x="1981" y="27"/>
                  </a:lnTo>
                  <a:lnTo>
                    <a:pt x="2078" y="48"/>
                  </a:lnTo>
                  <a:lnTo>
                    <a:pt x="2173" y="74"/>
                  </a:lnTo>
                  <a:lnTo>
                    <a:pt x="2265" y="105"/>
                  </a:lnTo>
                  <a:lnTo>
                    <a:pt x="2355" y="142"/>
                  </a:lnTo>
                  <a:lnTo>
                    <a:pt x="2443" y="183"/>
                  </a:lnTo>
                  <a:lnTo>
                    <a:pt x="2527" y="230"/>
                  </a:lnTo>
                  <a:lnTo>
                    <a:pt x="2609" y="281"/>
                  </a:lnTo>
                  <a:lnTo>
                    <a:pt x="2687" y="336"/>
                  </a:lnTo>
                  <a:lnTo>
                    <a:pt x="2761" y="396"/>
                  </a:lnTo>
                  <a:lnTo>
                    <a:pt x="2834" y="459"/>
                  </a:lnTo>
                  <a:lnTo>
                    <a:pt x="2901" y="526"/>
                  </a:lnTo>
                  <a:lnTo>
                    <a:pt x="2964" y="599"/>
                  </a:lnTo>
                  <a:lnTo>
                    <a:pt x="3024" y="673"/>
                  </a:lnTo>
                  <a:lnTo>
                    <a:pt x="3079" y="751"/>
                  </a:lnTo>
                  <a:lnTo>
                    <a:pt x="3130" y="833"/>
                  </a:lnTo>
                  <a:lnTo>
                    <a:pt x="3177" y="917"/>
                  </a:lnTo>
                  <a:lnTo>
                    <a:pt x="3218" y="1005"/>
                  </a:lnTo>
                  <a:lnTo>
                    <a:pt x="3255" y="1095"/>
                  </a:lnTo>
                  <a:lnTo>
                    <a:pt x="3286" y="1187"/>
                  </a:lnTo>
                  <a:lnTo>
                    <a:pt x="3312" y="1282"/>
                  </a:lnTo>
                  <a:lnTo>
                    <a:pt x="3333" y="1379"/>
                  </a:lnTo>
                  <a:lnTo>
                    <a:pt x="3348" y="1477"/>
                  </a:lnTo>
                  <a:lnTo>
                    <a:pt x="3357" y="1578"/>
                  </a:lnTo>
                  <a:lnTo>
                    <a:pt x="3360" y="1680"/>
                  </a:lnTo>
                  <a:lnTo>
                    <a:pt x="3357" y="1782"/>
                  </a:lnTo>
                  <a:lnTo>
                    <a:pt x="3348" y="1883"/>
                  </a:lnTo>
                  <a:lnTo>
                    <a:pt x="3333" y="1981"/>
                  </a:lnTo>
                  <a:lnTo>
                    <a:pt x="3312" y="2078"/>
                  </a:lnTo>
                  <a:lnTo>
                    <a:pt x="3286" y="2173"/>
                  </a:lnTo>
                  <a:lnTo>
                    <a:pt x="3255" y="2265"/>
                  </a:lnTo>
                  <a:lnTo>
                    <a:pt x="3218" y="2355"/>
                  </a:lnTo>
                  <a:lnTo>
                    <a:pt x="3177" y="2443"/>
                  </a:lnTo>
                  <a:lnTo>
                    <a:pt x="3130" y="2527"/>
                  </a:lnTo>
                  <a:lnTo>
                    <a:pt x="3079" y="2609"/>
                  </a:lnTo>
                  <a:lnTo>
                    <a:pt x="3024" y="2687"/>
                  </a:lnTo>
                  <a:lnTo>
                    <a:pt x="2964" y="2761"/>
                  </a:lnTo>
                  <a:lnTo>
                    <a:pt x="2901" y="2834"/>
                  </a:lnTo>
                  <a:lnTo>
                    <a:pt x="2834" y="2901"/>
                  </a:lnTo>
                  <a:lnTo>
                    <a:pt x="2761" y="2964"/>
                  </a:lnTo>
                  <a:lnTo>
                    <a:pt x="2687" y="3024"/>
                  </a:lnTo>
                  <a:lnTo>
                    <a:pt x="2609" y="3079"/>
                  </a:lnTo>
                  <a:lnTo>
                    <a:pt x="2527" y="3130"/>
                  </a:lnTo>
                  <a:lnTo>
                    <a:pt x="2443" y="3177"/>
                  </a:lnTo>
                  <a:lnTo>
                    <a:pt x="2355" y="3218"/>
                  </a:lnTo>
                  <a:lnTo>
                    <a:pt x="2265" y="3255"/>
                  </a:lnTo>
                  <a:lnTo>
                    <a:pt x="2173" y="3286"/>
                  </a:lnTo>
                  <a:lnTo>
                    <a:pt x="2078" y="3312"/>
                  </a:lnTo>
                  <a:lnTo>
                    <a:pt x="1981" y="3333"/>
                  </a:lnTo>
                  <a:lnTo>
                    <a:pt x="1883" y="3348"/>
                  </a:lnTo>
                  <a:lnTo>
                    <a:pt x="1782" y="3357"/>
                  </a:lnTo>
                  <a:lnTo>
                    <a:pt x="1680" y="3360"/>
                  </a:lnTo>
                  <a:lnTo>
                    <a:pt x="1578" y="3357"/>
                  </a:lnTo>
                  <a:lnTo>
                    <a:pt x="1477" y="3348"/>
                  </a:lnTo>
                  <a:lnTo>
                    <a:pt x="1379" y="3333"/>
                  </a:lnTo>
                  <a:lnTo>
                    <a:pt x="1282" y="3312"/>
                  </a:lnTo>
                  <a:lnTo>
                    <a:pt x="1187" y="3286"/>
                  </a:lnTo>
                  <a:lnTo>
                    <a:pt x="1095" y="3255"/>
                  </a:lnTo>
                  <a:lnTo>
                    <a:pt x="1005" y="3218"/>
                  </a:lnTo>
                  <a:lnTo>
                    <a:pt x="917" y="3177"/>
                  </a:lnTo>
                  <a:lnTo>
                    <a:pt x="833" y="3130"/>
                  </a:lnTo>
                  <a:lnTo>
                    <a:pt x="751" y="3079"/>
                  </a:lnTo>
                  <a:lnTo>
                    <a:pt x="673" y="3024"/>
                  </a:lnTo>
                  <a:lnTo>
                    <a:pt x="599" y="2964"/>
                  </a:lnTo>
                  <a:lnTo>
                    <a:pt x="526" y="2901"/>
                  </a:lnTo>
                  <a:lnTo>
                    <a:pt x="459" y="2834"/>
                  </a:lnTo>
                  <a:lnTo>
                    <a:pt x="396" y="2761"/>
                  </a:lnTo>
                  <a:lnTo>
                    <a:pt x="336" y="2687"/>
                  </a:lnTo>
                  <a:lnTo>
                    <a:pt x="281" y="2609"/>
                  </a:lnTo>
                  <a:lnTo>
                    <a:pt x="230" y="2527"/>
                  </a:lnTo>
                  <a:lnTo>
                    <a:pt x="183" y="2443"/>
                  </a:lnTo>
                  <a:lnTo>
                    <a:pt x="142" y="2355"/>
                  </a:lnTo>
                  <a:lnTo>
                    <a:pt x="105" y="2265"/>
                  </a:lnTo>
                  <a:lnTo>
                    <a:pt x="74" y="2173"/>
                  </a:lnTo>
                  <a:lnTo>
                    <a:pt x="48" y="2078"/>
                  </a:lnTo>
                  <a:lnTo>
                    <a:pt x="27" y="1981"/>
                  </a:lnTo>
                  <a:lnTo>
                    <a:pt x="12" y="1883"/>
                  </a:lnTo>
                  <a:lnTo>
                    <a:pt x="3" y="1782"/>
                  </a:lnTo>
                  <a:lnTo>
                    <a:pt x="0" y="1680"/>
                  </a:lnTo>
                  <a:lnTo>
                    <a:pt x="3" y="1578"/>
                  </a:lnTo>
                  <a:lnTo>
                    <a:pt x="12" y="1477"/>
                  </a:lnTo>
                  <a:lnTo>
                    <a:pt x="27" y="1379"/>
                  </a:lnTo>
                  <a:lnTo>
                    <a:pt x="48" y="1282"/>
                  </a:lnTo>
                  <a:lnTo>
                    <a:pt x="74" y="1187"/>
                  </a:lnTo>
                  <a:lnTo>
                    <a:pt x="105" y="1095"/>
                  </a:lnTo>
                  <a:lnTo>
                    <a:pt x="142" y="1005"/>
                  </a:lnTo>
                  <a:lnTo>
                    <a:pt x="183" y="917"/>
                  </a:lnTo>
                  <a:lnTo>
                    <a:pt x="230" y="833"/>
                  </a:lnTo>
                  <a:lnTo>
                    <a:pt x="281" y="751"/>
                  </a:lnTo>
                  <a:lnTo>
                    <a:pt x="336" y="673"/>
                  </a:lnTo>
                  <a:lnTo>
                    <a:pt x="396" y="599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9" y="396"/>
                  </a:lnTo>
                  <a:lnTo>
                    <a:pt x="673" y="336"/>
                  </a:lnTo>
                  <a:lnTo>
                    <a:pt x="751" y="281"/>
                  </a:lnTo>
                  <a:lnTo>
                    <a:pt x="833" y="230"/>
                  </a:lnTo>
                  <a:lnTo>
                    <a:pt x="917" y="183"/>
                  </a:lnTo>
                  <a:lnTo>
                    <a:pt x="1005" y="142"/>
                  </a:lnTo>
                  <a:lnTo>
                    <a:pt x="1095" y="105"/>
                  </a:lnTo>
                  <a:lnTo>
                    <a:pt x="1187" y="74"/>
                  </a:lnTo>
                  <a:lnTo>
                    <a:pt x="1282" y="48"/>
                  </a:lnTo>
                  <a:lnTo>
                    <a:pt x="1379" y="27"/>
                  </a:lnTo>
                  <a:lnTo>
                    <a:pt x="1477" y="12"/>
                  </a:lnTo>
                  <a:lnTo>
                    <a:pt x="1578" y="3"/>
                  </a:lnTo>
                  <a:lnTo>
                    <a:pt x="16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eform 67">
              <a:extLst>
                <a:ext uri="{FF2B5EF4-FFF2-40B4-BE49-F238E27FC236}">
                  <a16:creationId xmlns:a16="http://schemas.microsoft.com/office/drawing/2014/main" id="{2E1B3EE7-51F0-4E4E-9165-D5478C2DB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3" y="1474"/>
              <a:ext cx="40" cy="40"/>
            </a:xfrm>
            <a:custGeom>
              <a:avLst/>
              <a:gdLst>
                <a:gd name="T0" fmla="*/ 85 w 280"/>
                <a:gd name="T1" fmla="*/ 0 h 280"/>
                <a:gd name="T2" fmla="*/ 197 w 280"/>
                <a:gd name="T3" fmla="*/ 0 h 280"/>
                <a:gd name="T4" fmla="*/ 218 w 280"/>
                <a:gd name="T5" fmla="*/ 3 h 280"/>
                <a:gd name="T6" fmla="*/ 238 w 280"/>
                <a:gd name="T7" fmla="*/ 11 h 280"/>
                <a:gd name="T8" fmla="*/ 256 w 280"/>
                <a:gd name="T9" fmla="*/ 24 h 280"/>
                <a:gd name="T10" fmla="*/ 269 w 280"/>
                <a:gd name="T11" fmla="*/ 42 h 280"/>
                <a:gd name="T12" fmla="*/ 277 w 280"/>
                <a:gd name="T13" fmla="*/ 62 h 280"/>
                <a:gd name="T14" fmla="*/ 280 w 280"/>
                <a:gd name="T15" fmla="*/ 83 h 280"/>
                <a:gd name="T16" fmla="*/ 280 w 280"/>
                <a:gd name="T17" fmla="*/ 197 h 280"/>
                <a:gd name="T18" fmla="*/ 277 w 280"/>
                <a:gd name="T19" fmla="*/ 218 h 280"/>
                <a:gd name="T20" fmla="*/ 269 w 280"/>
                <a:gd name="T21" fmla="*/ 238 h 280"/>
                <a:gd name="T22" fmla="*/ 256 w 280"/>
                <a:gd name="T23" fmla="*/ 256 h 280"/>
                <a:gd name="T24" fmla="*/ 238 w 280"/>
                <a:gd name="T25" fmla="*/ 269 h 280"/>
                <a:gd name="T26" fmla="*/ 218 w 280"/>
                <a:gd name="T27" fmla="*/ 277 h 280"/>
                <a:gd name="T28" fmla="*/ 197 w 280"/>
                <a:gd name="T29" fmla="*/ 280 h 280"/>
                <a:gd name="T30" fmla="*/ 85 w 280"/>
                <a:gd name="T31" fmla="*/ 280 h 280"/>
                <a:gd name="T32" fmla="*/ 62 w 280"/>
                <a:gd name="T33" fmla="*/ 277 h 280"/>
                <a:gd name="T34" fmla="*/ 42 w 280"/>
                <a:gd name="T35" fmla="*/ 269 h 280"/>
                <a:gd name="T36" fmla="*/ 24 w 280"/>
                <a:gd name="T37" fmla="*/ 256 h 280"/>
                <a:gd name="T38" fmla="*/ 11 w 280"/>
                <a:gd name="T39" fmla="*/ 238 h 280"/>
                <a:gd name="T40" fmla="*/ 3 w 280"/>
                <a:gd name="T41" fmla="*/ 218 h 280"/>
                <a:gd name="T42" fmla="*/ 0 w 280"/>
                <a:gd name="T43" fmla="*/ 197 h 280"/>
                <a:gd name="T44" fmla="*/ 0 w 280"/>
                <a:gd name="T45" fmla="*/ 83 h 280"/>
                <a:gd name="T46" fmla="*/ 3 w 280"/>
                <a:gd name="T47" fmla="*/ 62 h 280"/>
                <a:gd name="T48" fmla="*/ 11 w 280"/>
                <a:gd name="T49" fmla="*/ 42 h 280"/>
                <a:gd name="T50" fmla="*/ 24 w 280"/>
                <a:gd name="T51" fmla="*/ 24 h 280"/>
                <a:gd name="T52" fmla="*/ 42 w 280"/>
                <a:gd name="T53" fmla="*/ 11 h 280"/>
                <a:gd name="T54" fmla="*/ 62 w 280"/>
                <a:gd name="T55" fmla="*/ 3 h 280"/>
                <a:gd name="T56" fmla="*/ 85 w 280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0" h="280">
                  <a:moveTo>
                    <a:pt x="85" y="0"/>
                  </a:moveTo>
                  <a:lnTo>
                    <a:pt x="197" y="0"/>
                  </a:lnTo>
                  <a:lnTo>
                    <a:pt x="218" y="3"/>
                  </a:lnTo>
                  <a:lnTo>
                    <a:pt x="238" y="11"/>
                  </a:lnTo>
                  <a:lnTo>
                    <a:pt x="256" y="24"/>
                  </a:lnTo>
                  <a:lnTo>
                    <a:pt x="269" y="42"/>
                  </a:lnTo>
                  <a:lnTo>
                    <a:pt x="277" y="62"/>
                  </a:lnTo>
                  <a:lnTo>
                    <a:pt x="280" y="83"/>
                  </a:lnTo>
                  <a:lnTo>
                    <a:pt x="280" y="197"/>
                  </a:lnTo>
                  <a:lnTo>
                    <a:pt x="277" y="218"/>
                  </a:lnTo>
                  <a:lnTo>
                    <a:pt x="269" y="238"/>
                  </a:lnTo>
                  <a:lnTo>
                    <a:pt x="256" y="256"/>
                  </a:lnTo>
                  <a:lnTo>
                    <a:pt x="238" y="269"/>
                  </a:lnTo>
                  <a:lnTo>
                    <a:pt x="218" y="277"/>
                  </a:lnTo>
                  <a:lnTo>
                    <a:pt x="197" y="280"/>
                  </a:lnTo>
                  <a:lnTo>
                    <a:pt x="85" y="280"/>
                  </a:lnTo>
                  <a:lnTo>
                    <a:pt x="62" y="277"/>
                  </a:lnTo>
                  <a:lnTo>
                    <a:pt x="42" y="269"/>
                  </a:lnTo>
                  <a:lnTo>
                    <a:pt x="24" y="256"/>
                  </a:lnTo>
                  <a:lnTo>
                    <a:pt x="11" y="238"/>
                  </a:lnTo>
                  <a:lnTo>
                    <a:pt x="3" y="218"/>
                  </a:lnTo>
                  <a:lnTo>
                    <a:pt x="0" y="197"/>
                  </a:lnTo>
                  <a:lnTo>
                    <a:pt x="0" y="83"/>
                  </a:lnTo>
                  <a:lnTo>
                    <a:pt x="3" y="62"/>
                  </a:lnTo>
                  <a:lnTo>
                    <a:pt x="11" y="42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3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Freeform 68">
              <a:extLst>
                <a:ext uri="{FF2B5EF4-FFF2-40B4-BE49-F238E27FC236}">
                  <a16:creationId xmlns:a16="http://schemas.microsoft.com/office/drawing/2014/main" id="{593184FF-B3FF-4E08-9238-291661FD1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3" y="1546"/>
              <a:ext cx="133" cy="205"/>
            </a:xfrm>
            <a:custGeom>
              <a:avLst/>
              <a:gdLst>
                <a:gd name="T0" fmla="*/ 85 w 932"/>
                <a:gd name="T1" fmla="*/ 0 h 1436"/>
                <a:gd name="T2" fmla="*/ 197 w 932"/>
                <a:gd name="T3" fmla="*/ 0 h 1436"/>
                <a:gd name="T4" fmla="*/ 218 w 932"/>
                <a:gd name="T5" fmla="*/ 3 h 1436"/>
                <a:gd name="T6" fmla="*/ 238 w 932"/>
                <a:gd name="T7" fmla="*/ 11 h 1436"/>
                <a:gd name="T8" fmla="*/ 256 w 932"/>
                <a:gd name="T9" fmla="*/ 24 h 1436"/>
                <a:gd name="T10" fmla="*/ 269 w 932"/>
                <a:gd name="T11" fmla="*/ 42 h 1436"/>
                <a:gd name="T12" fmla="*/ 277 w 932"/>
                <a:gd name="T13" fmla="*/ 62 h 1436"/>
                <a:gd name="T14" fmla="*/ 280 w 932"/>
                <a:gd name="T15" fmla="*/ 85 h 1436"/>
                <a:gd name="T16" fmla="*/ 280 w 932"/>
                <a:gd name="T17" fmla="*/ 540 h 1436"/>
                <a:gd name="T18" fmla="*/ 282 w 932"/>
                <a:gd name="T19" fmla="*/ 562 h 1436"/>
                <a:gd name="T20" fmla="*/ 288 w 932"/>
                <a:gd name="T21" fmla="*/ 582 h 1436"/>
                <a:gd name="T22" fmla="*/ 298 w 932"/>
                <a:gd name="T23" fmla="*/ 602 h 1436"/>
                <a:gd name="T24" fmla="*/ 313 w 932"/>
                <a:gd name="T25" fmla="*/ 619 h 1436"/>
                <a:gd name="T26" fmla="*/ 907 w 932"/>
                <a:gd name="T27" fmla="*/ 1214 h 1436"/>
                <a:gd name="T28" fmla="*/ 919 w 932"/>
                <a:gd name="T29" fmla="*/ 1229 h 1436"/>
                <a:gd name="T30" fmla="*/ 928 w 932"/>
                <a:gd name="T31" fmla="*/ 1246 h 1436"/>
                <a:gd name="T32" fmla="*/ 932 w 932"/>
                <a:gd name="T33" fmla="*/ 1264 h 1436"/>
                <a:gd name="T34" fmla="*/ 932 w 932"/>
                <a:gd name="T35" fmla="*/ 1282 h 1436"/>
                <a:gd name="T36" fmla="*/ 928 w 932"/>
                <a:gd name="T37" fmla="*/ 1300 h 1436"/>
                <a:gd name="T38" fmla="*/ 919 w 932"/>
                <a:gd name="T39" fmla="*/ 1318 h 1436"/>
                <a:gd name="T40" fmla="*/ 907 w 932"/>
                <a:gd name="T41" fmla="*/ 1333 h 1436"/>
                <a:gd name="T42" fmla="*/ 829 w 932"/>
                <a:gd name="T43" fmla="*/ 1411 h 1436"/>
                <a:gd name="T44" fmla="*/ 814 w 932"/>
                <a:gd name="T45" fmla="*/ 1423 h 1436"/>
                <a:gd name="T46" fmla="*/ 796 w 932"/>
                <a:gd name="T47" fmla="*/ 1432 h 1436"/>
                <a:gd name="T48" fmla="*/ 778 w 932"/>
                <a:gd name="T49" fmla="*/ 1436 h 1436"/>
                <a:gd name="T50" fmla="*/ 760 w 932"/>
                <a:gd name="T51" fmla="*/ 1436 h 1436"/>
                <a:gd name="T52" fmla="*/ 742 w 932"/>
                <a:gd name="T53" fmla="*/ 1432 h 1436"/>
                <a:gd name="T54" fmla="*/ 725 w 932"/>
                <a:gd name="T55" fmla="*/ 1423 h 1436"/>
                <a:gd name="T56" fmla="*/ 710 w 932"/>
                <a:gd name="T57" fmla="*/ 1411 h 1436"/>
                <a:gd name="T58" fmla="*/ 82 w 932"/>
                <a:gd name="T59" fmla="*/ 784 h 1436"/>
                <a:gd name="T60" fmla="*/ 58 w 932"/>
                <a:gd name="T61" fmla="*/ 757 h 1436"/>
                <a:gd name="T62" fmla="*/ 38 w 932"/>
                <a:gd name="T63" fmla="*/ 726 h 1436"/>
                <a:gd name="T64" fmla="*/ 21 w 932"/>
                <a:gd name="T65" fmla="*/ 693 h 1436"/>
                <a:gd name="T66" fmla="*/ 9 w 932"/>
                <a:gd name="T67" fmla="*/ 659 h 1436"/>
                <a:gd name="T68" fmla="*/ 2 w 932"/>
                <a:gd name="T69" fmla="*/ 623 h 1436"/>
                <a:gd name="T70" fmla="*/ 0 w 932"/>
                <a:gd name="T71" fmla="*/ 586 h 1436"/>
                <a:gd name="T72" fmla="*/ 0 w 932"/>
                <a:gd name="T73" fmla="*/ 85 h 1436"/>
                <a:gd name="T74" fmla="*/ 3 w 932"/>
                <a:gd name="T75" fmla="*/ 62 h 1436"/>
                <a:gd name="T76" fmla="*/ 11 w 932"/>
                <a:gd name="T77" fmla="*/ 42 h 1436"/>
                <a:gd name="T78" fmla="*/ 24 w 932"/>
                <a:gd name="T79" fmla="*/ 24 h 1436"/>
                <a:gd name="T80" fmla="*/ 42 w 932"/>
                <a:gd name="T81" fmla="*/ 11 h 1436"/>
                <a:gd name="T82" fmla="*/ 62 w 932"/>
                <a:gd name="T83" fmla="*/ 3 h 1436"/>
                <a:gd name="T84" fmla="*/ 85 w 932"/>
                <a:gd name="T8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32" h="1436">
                  <a:moveTo>
                    <a:pt x="85" y="0"/>
                  </a:moveTo>
                  <a:lnTo>
                    <a:pt x="197" y="0"/>
                  </a:lnTo>
                  <a:lnTo>
                    <a:pt x="218" y="3"/>
                  </a:lnTo>
                  <a:lnTo>
                    <a:pt x="238" y="11"/>
                  </a:lnTo>
                  <a:lnTo>
                    <a:pt x="256" y="24"/>
                  </a:lnTo>
                  <a:lnTo>
                    <a:pt x="269" y="42"/>
                  </a:lnTo>
                  <a:lnTo>
                    <a:pt x="277" y="62"/>
                  </a:lnTo>
                  <a:lnTo>
                    <a:pt x="280" y="85"/>
                  </a:lnTo>
                  <a:lnTo>
                    <a:pt x="280" y="540"/>
                  </a:lnTo>
                  <a:lnTo>
                    <a:pt x="282" y="562"/>
                  </a:lnTo>
                  <a:lnTo>
                    <a:pt x="288" y="582"/>
                  </a:lnTo>
                  <a:lnTo>
                    <a:pt x="298" y="602"/>
                  </a:lnTo>
                  <a:lnTo>
                    <a:pt x="313" y="619"/>
                  </a:lnTo>
                  <a:lnTo>
                    <a:pt x="907" y="1214"/>
                  </a:lnTo>
                  <a:lnTo>
                    <a:pt x="919" y="1229"/>
                  </a:lnTo>
                  <a:lnTo>
                    <a:pt x="928" y="1246"/>
                  </a:lnTo>
                  <a:lnTo>
                    <a:pt x="932" y="1264"/>
                  </a:lnTo>
                  <a:lnTo>
                    <a:pt x="932" y="1282"/>
                  </a:lnTo>
                  <a:lnTo>
                    <a:pt x="928" y="1300"/>
                  </a:lnTo>
                  <a:lnTo>
                    <a:pt x="919" y="1318"/>
                  </a:lnTo>
                  <a:lnTo>
                    <a:pt x="907" y="1333"/>
                  </a:lnTo>
                  <a:lnTo>
                    <a:pt x="829" y="1411"/>
                  </a:lnTo>
                  <a:lnTo>
                    <a:pt x="814" y="1423"/>
                  </a:lnTo>
                  <a:lnTo>
                    <a:pt x="796" y="1432"/>
                  </a:lnTo>
                  <a:lnTo>
                    <a:pt x="778" y="1436"/>
                  </a:lnTo>
                  <a:lnTo>
                    <a:pt x="760" y="1436"/>
                  </a:lnTo>
                  <a:lnTo>
                    <a:pt x="742" y="1432"/>
                  </a:lnTo>
                  <a:lnTo>
                    <a:pt x="725" y="1423"/>
                  </a:lnTo>
                  <a:lnTo>
                    <a:pt x="710" y="1411"/>
                  </a:lnTo>
                  <a:lnTo>
                    <a:pt x="82" y="784"/>
                  </a:lnTo>
                  <a:lnTo>
                    <a:pt x="58" y="757"/>
                  </a:lnTo>
                  <a:lnTo>
                    <a:pt x="38" y="726"/>
                  </a:lnTo>
                  <a:lnTo>
                    <a:pt x="21" y="693"/>
                  </a:lnTo>
                  <a:lnTo>
                    <a:pt x="9" y="659"/>
                  </a:lnTo>
                  <a:lnTo>
                    <a:pt x="2" y="623"/>
                  </a:lnTo>
                  <a:lnTo>
                    <a:pt x="0" y="586"/>
                  </a:lnTo>
                  <a:lnTo>
                    <a:pt x="0" y="85"/>
                  </a:lnTo>
                  <a:lnTo>
                    <a:pt x="3" y="62"/>
                  </a:lnTo>
                  <a:lnTo>
                    <a:pt x="11" y="42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3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Freeform 69">
              <a:extLst>
                <a:ext uri="{FF2B5EF4-FFF2-40B4-BE49-F238E27FC236}">
                  <a16:creationId xmlns:a16="http://schemas.microsoft.com/office/drawing/2014/main" id="{A18DDEEA-6D53-4C21-9884-3EF471D7A2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9" y="1618"/>
              <a:ext cx="40" cy="40"/>
            </a:xfrm>
            <a:custGeom>
              <a:avLst/>
              <a:gdLst>
                <a:gd name="T0" fmla="*/ 83 w 280"/>
                <a:gd name="T1" fmla="*/ 0 h 280"/>
                <a:gd name="T2" fmla="*/ 197 w 280"/>
                <a:gd name="T3" fmla="*/ 0 h 280"/>
                <a:gd name="T4" fmla="*/ 218 w 280"/>
                <a:gd name="T5" fmla="*/ 3 h 280"/>
                <a:gd name="T6" fmla="*/ 238 w 280"/>
                <a:gd name="T7" fmla="*/ 11 h 280"/>
                <a:gd name="T8" fmla="*/ 256 w 280"/>
                <a:gd name="T9" fmla="*/ 24 h 280"/>
                <a:gd name="T10" fmla="*/ 269 w 280"/>
                <a:gd name="T11" fmla="*/ 42 h 280"/>
                <a:gd name="T12" fmla="*/ 277 w 280"/>
                <a:gd name="T13" fmla="*/ 62 h 280"/>
                <a:gd name="T14" fmla="*/ 280 w 280"/>
                <a:gd name="T15" fmla="*/ 85 h 280"/>
                <a:gd name="T16" fmla="*/ 280 w 280"/>
                <a:gd name="T17" fmla="*/ 197 h 280"/>
                <a:gd name="T18" fmla="*/ 277 w 280"/>
                <a:gd name="T19" fmla="*/ 218 h 280"/>
                <a:gd name="T20" fmla="*/ 269 w 280"/>
                <a:gd name="T21" fmla="*/ 238 h 280"/>
                <a:gd name="T22" fmla="*/ 256 w 280"/>
                <a:gd name="T23" fmla="*/ 256 h 280"/>
                <a:gd name="T24" fmla="*/ 238 w 280"/>
                <a:gd name="T25" fmla="*/ 269 h 280"/>
                <a:gd name="T26" fmla="*/ 218 w 280"/>
                <a:gd name="T27" fmla="*/ 277 h 280"/>
                <a:gd name="T28" fmla="*/ 197 w 280"/>
                <a:gd name="T29" fmla="*/ 280 h 280"/>
                <a:gd name="T30" fmla="*/ 83 w 280"/>
                <a:gd name="T31" fmla="*/ 280 h 280"/>
                <a:gd name="T32" fmla="*/ 62 w 280"/>
                <a:gd name="T33" fmla="*/ 277 h 280"/>
                <a:gd name="T34" fmla="*/ 42 w 280"/>
                <a:gd name="T35" fmla="*/ 269 h 280"/>
                <a:gd name="T36" fmla="*/ 24 w 280"/>
                <a:gd name="T37" fmla="*/ 256 h 280"/>
                <a:gd name="T38" fmla="*/ 11 w 280"/>
                <a:gd name="T39" fmla="*/ 238 h 280"/>
                <a:gd name="T40" fmla="*/ 3 w 280"/>
                <a:gd name="T41" fmla="*/ 218 h 280"/>
                <a:gd name="T42" fmla="*/ 0 w 280"/>
                <a:gd name="T43" fmla="*/ 197 h 280"/>
                <a:gd name="T44" fmla="*/ 0 w 280"/>
                <a:gd name="T45" fmla="*/ 85 h 280"/>
                <a:gd name="T46" fmla="*/ 3 w 280"/>
                <a:gd name="T47" fmla="*/ 62 h 280"/>
                <a:gd name="T48" fmla="*/ 11 w 280"/>
                <a:gd name="T49" fmla="*/ 42 h 280"/>
                <a:gd name="T50" fmla="*/ 24 w 280"/>
                <a:gd name="T51" fmla="*/ 24 h 280"/>
                <a:gd name="T52" fmla="*/ 42 w 280"/>
                <a:gd name="T53" fmla="*/ 11 h 280"/>
                <a:gd name="T54" fmla="*/ 62 w 280"/>
                <a:gd name="T55" fmla="*/ 3 h 280"/>
                <a:gd name="T56" fmla="*/ 83 w 280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0" h="280">
                  <a:moveTo>
                    <a:pt x="83" y="0"/>
                  </a:moveTo>
                  <a:lnTo>
                    <a:pt x="197" y="0"/>
                  </a:lnTo>
                  <a:lnTo>
                    <a:pt x="218" y="3"/>
                  </a:lnTo>
                  <a:lnTo>
                    <a:pt x="238" y="11"/>
                  </a:lnTo>
                  <a:lnTo>
                    <a:pt x="256" y="24"/>
                  </a:lnTo>
                  <a:lnTo>
                    <a:pt x="269" y="42"/>
                  </a:lnTo>
                  <a:lnTo>
                    <a:pt x="277" y="62"/>
                  </a:lnTo>
                  <a:lnTo>
                    <a:pt x="280" y="85"/>
                  </a:lnTo>
                  <a:lnTo>
                    <a:pt x="280" y="197"/>
                  </a:lnTo>
                  <a:lnTo>
                    <a:pt x="277" y="218"/>
                  </a:lnTo>
                  <a:lnTo>
                    <a:pt x="269" y="238"/>
                  </a:lnTo>
                  <a:lnTo>
                    <a:pt x="256" y="256"/>
                  </a:lnTo>
                  <a:lnTo>
                    <a:pt x="238" y="269"/>
                  </a:lnTo>
                  <a:lnTo>
                    <a:pt x="218" y="277"/>
                  </a:lnTo>
                  <a:lnTo>
                    <a:pt x="197" y="280"/>
                  </a:lnTo>
                  <a:lnTo>
                    <a:pt x="83" y="280"/>
                  </a:lnTo>
                  <a:lnTo>
                    <a:pt x="62" y="277"/>
                  </a:lnTo>
                  <a:lnTo>
                    <a:pt x="42" y="269"/>
                  </a:lnTo>
                  <a:lnTo>
                    <a:pt x="24" y="256"/>
                  </a:lnTo>
                  <a:lnTo>
                    <a:pt x="11" y="238"/>
                  </a:lnTo>
                  <a:lnTo>
                    <a:pt x="3" y="218"/>
                  </a:lnTo>
                  <a:lnTo>
                    <a:pt x="0" y="197"/>
                  </a:lnTo>
                  <a:lnTo>
                    <a:pt x="0" y="85"/>
                  </a:lnTo>
                  <a:lnTo>
                    <a:pt x="3" y="62"/>
                  </a:lnTo>
                  <a:lnTo>
                    <a:pt x="11" y="42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3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Freeform 70">
              <a:extLst>
                <a:ext uri="{FF2B5EF4-FFF2-40B4-BE49-F238E27FC236}">
                  <a16:creationId xmlns:a16="http://schemas.microsoft.com/office/drawing/2014/main" id="{27FF9628-30DE-4483-8CBB-918355652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5" y="1618"/>
              <a:ext cx="40" cy="40"/>
            </a:xfrm>
            <a:custGeom>
              <a:avLst/>
              <a:gdLst>
                <a:gd name="T0" fmla="*/ 85 w 280"/>
                <a:gd name="T1" fmla="*/ 0 h 280"/>
                <a:gd name="T2" fmla="*/ 197 w 280"/>
                <a:gd name="T3" fmla="*/ 0 h 280"/>
                <a:gd name="T4" fmla="*/ 218 w 280"/>
                <a:gd name="T5" fmla="*/ 3 h 280"/>
                <a:gd name="T6" fmla="*/ 238 w 280"/>
                <a:gd name="T7" fmla="*/ 11 h 280"/>
                <a:gd name="T8" fmla="*/ 256 w 280"/>
                <a:gd name="T9" fmla="*/ 24 h 280"/>
                <a:gd name="T10" fmla="*/ 269 w 280"/>
                <a:gd name="T11" fmla="*/ 42 h 280"/>
                <a:gd name="T12" fmla="*/ 277 w 280"/>
                <a:gd name="T13" fmla="*/ 62 h 280"/>
                <a:gd name="T14" fmla="*/ 280 w 280"/>
                <a:gd name="T15" fmla="*/ 85 h 280"/>
                <a:gd name="T16" fmla="*/ 280 w 280"/>
                <a:gd name="T17" fmla="*/ 197 h 280"/>
                <a:gd name="T18" fmla="*/ 277 w 280"/>
                <a:gd name="T19" fmla="*/ 218 h 280"/>
                <a:gd name="T20" fmla="*/ 269 w 280"/>
                <a:gd name="T21" fmla="*/ 238 h 280"/>
                <a:gd name="T22" fmla="*/ 256 w 280"/>
                <a:gd name="T23" fmla="*/ 256 h 280"/>
                <a:gd name="T24" fmla="*/ 238 w 280"/>
                <a:gd name="T25" fmla="*/ 269 h 280"/>
                <a:gd name="T26" fmla="*/ 218 w 280"/>
                <a:gd name="T27" fmla="*/ 277 h 280"/>
                <a:gd name="T28" fmla="*/ 197 w 280"/>
                <a:gd name="T29" fmla="*/ 280 h 280"/>
                <a:gd name="T30" fmla="*/ 85 w 280"/>
                <a:gd name="T31" fmla="*/ 280 h 280"/>
                <a:gd name="T32" fmla="*/ 62 w 280"/>
                <a:gd name="T33" fmla="*/ 277 h 280"/>
                <a:gd name="T34" fmla="*/ 42 w 280"/>
                <a:gd name="T35" fmla="*/ 269 h 280"/>
                <a:gd name="T36" fmla="*/ 24 w 280"/>
                <a:gd name="T37" fmla="*/ 256 h 280"/>
                <a:gd name="T38" fmla="*/ 11 w 280"/>
                <a:gd name="T39" fmla="*/ 238 h 280"/>
                <a:gd name="T40" fmla="*/ 3 w 280"/>
                <a:gd name="T41" fmla="*/ 218 h 280"/>
                <a:gd name="T42" fmla="*/ 0 w 280"/>
                <a:gd name="T43" fmla="*/ 197 h 280"/>
                <a:gd name="T44" fmla="*/ 0 w 280"/>
                <a:gd name="T45" fmla="*/ 85 h 280"/>
                <a:gd name="T46" fmla="*/ 3 w 280"/>
                <a:gd name="T47" fmla="*/ 62 h 280"/>
                <a:gd name="T48" fmla="*/ 11 w 280"/>
                <a:gd name="T49" fmla="*/ 42 h 280"/>
                <a:gd name="T50" fmla="*/ 24 w 280"/>
                <a:gd name="T51" fmla="*/ 24 h 280"/>
                <a:gd name="T52" fmla="*/ 42 w 280"/>
                <a:gd name="T53" fmla="*/ 11 h 280"/>
                <a:gd name="T54" fmla="*/ 62 w 280"/>
                <a:gd name="T55" fmla="*/ 3 h 280"/>
                <a:gd name="T56" fmla="*/ 85 w 280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0" h="280">
                  <a:moveTo>
                    <a:pt x="85" y="0"/>
                  </a:moveTo>
                  <a:lnTo>
                    <a:pt x="197" y="0"/>
                  </a:lnTo>
                  <a:lnTo>
                    <a:pt x="218" y="3"/>
                  </a:lnTo>
                  <a:lnTo>
                    <a:pt x="238" y="11"/>
                  </a:lnTo>
                  <a:lnTo>
                    <a:pt x="256" y="24"/>
                  </a:lnTo>
                  <a:lnTo>
                    <a:pt x="269" y="42"/>
                  </a:lnTo>
                  <a:lnTo>
                    <a:pt x="277" y="62"/>
                  </a:lnTo>
                  <a:lnTo>
                    <a:pt x="280" y="85"/>
                  </a:lnTo>
                  <a:lnTo>
                    <a:pt x="280" y="197"/>
                  </a:lnTo>
                  <a:lnTo>
                    <a:pt x="277" y="218"/>
                  </a:lnTo>
                  <a:lnTo>
                    <a:pt x="269" y="238"/>
                  </a:lnTo>
                  <a:lnTo>
                    <a:pt x="256" y="256"/>
                  </a:lnTo>
                  <a:lnTo>
                    <a:pt x="238" y="269"/>
                  </a:lnTo>
                  <a:lnTo>
                    <a:pt x="218" y="277"/>
                  </a:lnTo>
                  <a:lnTo>
                    <a:pt x="197" y="280"/>
                  </a:lnTo>
                  <a:lnTo>
                    <a:pt x="85" y="280"/>
                  </a:lnTo>
                  <a:lnTo>
                    <a:pt x="62" y="277"/>
                  </a:lnTo>
                  <a:lnTo>
                    <a:pt x="42" y="269"/>
                  </a:lnTo>
                  <a:lnTo>
                    <a:pt x="24" y="256"/>
                  </a:lnTo>
                  <a:lnTo>
                    <a:pt x="11" y="238"/>
                  </a:lnTo>
                  <a:lnTo>
                    <a:pt x="3" y="218"/>
                  </a:lnTo>
                  <a:lnTo>
                    <a:pt x="0" y="197"/>
                  </a:lnTo>
                  <a:lnTo>
                    <a:pt x="0" y="85"/>
                  </a:lnTo>
                  <a:lnTo>
                    <a:pt x="3" y="62"/>
                  </a:lnTo>
                  <a:lnTo>
                    <a:pt x="11" y="42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3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Freeform 71">
              <a:extLst>
                <a:ext uri="{FF2B5EF4-FFF2-40B4-BE49-F238E27FC236}">
                  <a16:creationId xmlns:a16="http://schemas.microsoft.com/office/drawing/2014/main" id="{C00B93DE-94BE-41C6-83BC-5D61B1FA4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3" y="1770"/>
              <a:ext cx="40" cy="40"/>
            </a:xfrm>
            <a:custGeom>
              <a:avLst/>
              <a:gdLst>
                <a:gd name="T0" fmla="*/ 85 w 280"/>
                <a:gd name="T1" fmla="*/ 0 h 280"/>
                <a:gd name="T2" fmla="*/ 197 w 280"/>
                <a:gd name="T3" fmla="*/ 0 h 280"/>
                <a:gd name="T4" fmla="*/ 218 w 280"/>
                <a:gd name="T5" fmla="*/ 3 h 280"/>
                <a:gd name="T6" fmla="*/ 238 w 280"/>
                <a:gd name="T7" fmla="*/ 11 h 280"/>
                <a:gd name="T8" fmla="*/ 256 w 280"/>
                <a:gd name="T9" fmla="*/ 24 h 280"/>
                <a:gd name="T10" fmla="*/ 269 w 280"/>
                <a:gd name="T11" fmla="*/ 42 h 280"/>
                <a:gd name="T12" fmla="*/ 277 w 280"/>
                <a:gd name="T13" fmla="*/ 62 h 280"/>
                <a:gd name="T14" fmla="*/ 280 w 280"/>
                <a:gd name="T15" fmla="*/ 85 h 280"/>
                <a:gd name="T16" fmla="*/ 280 w 280"/>
                <a:gd name="T17" fmla="*/ 197 h 280"/>
                <a:gd name="T18" fmla="*/ 277 w 280"/>
                <a:gd name="T19" fmla="*/ 218 h 280"/>
                <a:gd name="T20" fmla="*/ 269 w 280"/>
                <a:gd name="T21" fmla="*/ 238 h 280"/>
                <a:gd name="T22" fmla="*/ 256 w 280"/>
                <a:gd name="T23" fmla="*/ 256 h 280"/>
                <a:gd name="T24" fmla="*/ 238 w 280"/>
                <a:gd name="T25" fmla="*/ 269 h 280"/>
                <a:gd name="T26" fmla="*/ 218 w 280"/>
                <a:gd name="T27" fmla="*/ 277 h 280"/>
                <a:gd name="T28" fmla="*/ 197 w 280"/>
                <a:gd name="T29" fmla="*/ 280 h 280"/>
                <a:gd name="T30" fmla="*/ 85 w 280"/>
                <a:gd name="T31" fmla="*/ 280 h 280"/>
                <a:gd name="T32" fmla="*/ 62 w 280"/>
                <a:gd name="T33" fmla="*/ 277 h 280"/>
                <a:gd name="T34" fmla="*/ 42 w 280"/>
                <a:gd name="T35" fmla="*/ 269 h 280"/>
                <a:gd name="T36" fmla="*/ 24 w 280"/>
                <a:gd name="T37" fmla="*/ 256 h 280"/>
                <a:gd name="T38" fmla="*/ 11 w 280"/>
                <a:gd name="T39" fmla="*/ 238 h 280"/>
                <a:gd name="T40" fmla="*/ 3 w 280"/>
                <a:gd name="T41" fmla="*/ 218 h 280"/>
                <a:gd name="T42" fmla="*/ 0 w 280"/>
                <a:gd name="T43" fmla="*/ 197 h 280"/>
                <a:gd name="T44" fmla="*/ 0 w 280"/>
                <a:gd name="T45" fmla="*/ 85 h 280"/>
                <a:gd name="T46" fmla="*/ 3 w 280"/>
                <a:gd name="T47" fmla="*/ 62 h 280"/>
                <a:gd name="T48" fmla="*/ 11 w 280"/>
                <a:gd name="T49" fmla="*/ 42 h 280"/>
                <a:gd name="T50" fmla="*/ 24 w 280"/>
                <a:gd name="T51" fmla="*/ 24 h 280"/>
                <a:gd name="T52" fmla="*/ 42 w 280"/>
                <a:gd name="T53" fmla="*/ 11 h 280"/>
                <a:gd name="T54" fmla="*/ 62 w 280"/>
                <a:gd name="T55" fmla="*/ 3 h 280"/>
                <a:gd name="T56" fmla="*/ 85 w 280"/>
                <a:gd name="T5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0" h="280">
                  <a:moveTo>
                    <a:pt x="85" y="0"/>
                  </a:moveTo>
                  <a:lnTo>
                    <a:pt x="197" y="0"/>
                  </a:lnTo>
                  <a:lnTo>
                    <a:pt x="218" y="3"/>
                  </a:lnTo>
                  <a:lnTo>
                    <a:pt x="238" y="11"/>
                  </a:lnTo>
                  <a:lnTo>
                    <a:pt x="256" y="24"/>
                  </a:lnTo>
                  <a:lnTo>
                    <a:pt x="269" y="42"/>
                  </a:lnTo>
                  <a:lnTo>
                    <a:pt x="277" y="62"/>
                  </a:lnTo>
                  <a:lnTo>
                    <a:pt x="280" y="85"/>
                  </a:lnTo>
                  <a:lnTo>
                    <a:pt x="280" y="197"/>
                  </a:lnTo>
                  <a:lnTo>
                    <a:pt x="277" y="218"/>
                  </a:lnTo>
                  <a:lnTo>
                    <a:pt x="269" y="238"/>
                  </a:lnTo>
                  <a:lnTo>
                    <a:pt x="256" y="256"/>
                  </a:lnTo>
                  <a:lnTo>
                    <a:pt x="238" y="269"/>
                  </a:lnTo>
                  <a:lnTo>
                    <a:pt x="218" y="277"/>
                  </a:lnTo>
                  <a:lnTo>
                    <a:pt x="197" y="280"/>
                  </a:lnTo>
                  <a:lnTo>
                    <a:pt x="85" y="280"/>
                  </a:lnTo>
                  <a:lnTo>
                    <a:pt x="62" y="277"/>
                  </a:lnTo>
                  <a:lnTo>
                    <a:pt x="42" y="269"/>
                  </a:lnTo>
                  <a:lnTo>
                    <a:pt x="24" y="256"/>
                  </a:lnTo>
                  <a:lnTo>
                    <a:pt x="11" y="238"/>
                  </a:lnTo>
                  <a:lnTo>
                    <a:pt x="3" y="218"/>
                  </a:lnTo>
                  <a:lnTo>
                    <a:pt x="0" y="197"/>
                  </a:lnTo>
                  <a:lnTo>
                    <a:pt x="0" y="85"/>
                  </a:lnTo>
                  <a:lnTo>
                    <a:pt x="3" y="62"/>
                  </a:lnTo>
                  <a:lnTo>
                    <a:pt x="11" y="42"/>
                  </a:lnTo>
                  <a:lnTo>
                    <a:pt x="24" y="24"/>
                  </a:lnTo>
                  <a:lnTo>
                    <a:pt x="42" y="11"/>
                  </a:lnTo>
                  <a:lnTo>
                    <a:pt x="62" y="3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6" name="Group 155">
            <a:extLst>
              <a:ext uri="{FF2B5EF4-FFF2-40B4-BE49-F238E27FC236}">
                <a16:creationId xmlns:a16="http://schemas.microsoft.com/office/drawing/2014/main" id="{BA0DE419-6676-4ABD-BFB6-FF86D3796C5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309112" y="2868389"/>
            <a:ext cx="329749" cy="329749"/>
            <a:chOff x="3291" y="2116"/>
            <a:chExt cx="480" cy="480"/>
          </a:xfrm>
          <a:solidFill>
            <a:schemeClr val="accent5"/>
          </a:solidFill>
        </p:grpSpPr>
        <p:sp>
          <p:nvSpPr>
            <p:cNvPr id="47" name="Freeform 157">
              <a:extLst>
                <a:ext uri="{FF2B5EF4-FFF2-40B4-BE49-F238E27FC236}">
                  <a16:creationId xmlns:a16="http://schemas.microsoft.com/office/drawing/2014/main" id="{AD806CCA-017B-48EB-9EAF-29408AF4A9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Freeform 158">
              <a:extLst>
                <a:ext uri="{FF2B5EF4-FFF2-40B4-BE49-F238E27FC236}">
                  <a16:creationId xmlns:a16="http://schemas.microsoft.com/office/drawing/2014/main" id="{FA4A0F80-25F1-4B62-B87F-FDE8F3758E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9" name="Rectángulo 48">
            <a:extLst>
              <a:ext uri="{FF2B5EF4-FFF2-40B4-BE49-F238E27FC236}">
                <a16:creationId xmlns:a16="http://schemas.microsoft.com/office/drawing/2014/main" id="{ABF3BDDB-3141-4674-A6E5-091183238002}"/>
              </a:ext>
            </a:extLst>
          </p:cNvPr>
          <p:cNvSpPr/>
          <p:nvPr/>
        </p:nvSpPr>
        <p:spPr>
          <a:xfrm>
            <a:off x="8638861" y="2843190"/>
            <a:ext cx="20028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+mn-cs"/>
              </a:rPr>
              <a:t>23.3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kumimoji="0" lang="es-ES_tradnl" sz="1600" b="0" i="0" u="none" strike="noStrike" kern="1200" cap="none" spc="0" normalizeH="0" baseline="0" noProof="0" dirty="0">
              <a:ln>
                <a:noFill/>
              </a:ln>
              <a:solidFill>
                <a:srgbClr val="253D90"/>
              </a:solidFill>
              <a:effectLst/>
              <a:uLnTx/>
              <a:uFillTx/>
              <a:latin typeface="AmpleSoft-Bold"/>
              <a:ea typeface="+mn-ea"/>
              <a:cs typeface="+mn-cs"/>
            </a:endParaRPr>
          </a:p>
        </p:txBody>
      </p:sp>
      <p:sp>
        <p:nvSpPr>
          <p:cNvPr id="56" name="Text Box 2">
            <a:extLst>
              <a:ext uri="{FF2B5EF4-FFF2-40B4-BE49-F238E27FC236}">
                <a16:creationId xmlns:a16="http://schemas.microsoft.com/office/drawing/2014/main" id="{EADC0BCE-70AB-4CE3-8942-A29E4744F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0164" y="3422131"/>
            <a:ext cx="34329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1" indent="0" algn="just" defTabSz="609585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Implementación, socialización </a:t>
            </a:r>
            <a:r>
              <a:rPr lang="es-CO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seguimiento 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de las mejores y nuevas practicas del Manual de Contratación</a:t>
            </a:r>
          </a:p>
        </p:txBody>
      </p:sp>
      <p:sp>
        <p:nvSpPr>
          <p:cNvPr id="57" name="object 4">
            <a:extLst>
              <a:ext uri="{FF2B5EF4-FFF2-40B4-BE49-F238E27FC236}">
                <a16:creationId xmlns:a16="http://schemas.microsoft.com/office/drawing/2014/main" id="{F9DC46DB-EC72-4FE0-89CB-9F39DFB13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7004" y="3454465"/>
            <a:ext cx="35529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8127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srgbClr val="FF0353"/>
                </a:solidFill>
                <a:effectLst/>
                <a:uLnTx/>
                <a:uFillTx/>
                <a:latin typeface="AmpleSoft-Bold"/>
                <a:ea typeface="+mn-ea"/>
                <a:cs typeface="+mn-cs"/>
              </a:rPr>
              <a:t>Mejoras y optimización del proceso de contratación</a:t>
            </a:r>
            <a:endParaRPr kumimoji="0" lang="es-CO" altLang="es-CO" sz="2000" b="0" i="0" u="none" strike="noStrike" kern="1200" cap="none" spc="0" normalizeH="0" baseline="0" noProof="0" dirty="0">
              <a:ln>
                <a:noFill/>
              </a:ln>
              <a:solidFill>
                <a:srgbClr val="FF0353"/>
              </a:solidFill>
              <a:effectLst/>
              <a:uLnTx/>
              <a:uFillTx/>
              <a:latin typeface="AmpleSoft-Bold"/>
              <a:ea typeface="+mn-ea"/>
              <a:cs typeface="+mn-cs"/>
            </a:endParaRP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E1C35B69-155F-4975-954D-7A531D48B523}"/>
              </a:ext>
            </a:extLst>
          </p:cNvPr>
          <p:cNvSpPr txBox="1"/>
          <p:nvPr/>
        </p:nvSpPr>
        <p:spPr>
          <a:xfrm>
            <a:off x="7993103" y="3324229"/>
            <a:ext cx="385974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8127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altLang="es-CO" sz="2000" b="0" i="0" u="none" strike="noStrike" kern="1200" cap="none" spc="0" normalizeH="0" baseline="0" noProof="0" dirty="0">
                <a:ln>
                  <a:noFill/>
                </a:ln>
                <a:solidFill>
                  <a:srgbClr val="FF0353"/>
                </a:solidFill>
                <a:effectLst/>
                <a:uLnTx/>
                <a:uFillTx/>
                <a:latin typeface="AmpleSoft-Bold"/>
                <a:ea typeface="+mn-ea"/>
                <a:cs typeface="+mn-cs"/>
              </a:rPr>
              <a:t>95%</a:t>
            </a:r>
            <a:r>
              <a:rPr kumimoji="0" lang="es-MX" altLang="es-CO" sz="14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+mn-cs"/>
              </a:rPr>
              <a:t> </a:t>
            </a:r>
            <a:r>
              <a:rPr kumimoji="0" lang="es-MX" alt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+mn-cs"/>
              </a:rPr>
              <a:t>de documentos contractuales realizados en los tiempos establecidos</a:t>
            </a:r>
          </a:p>
          <a:p>
            <a:pPr marL="285750" marR="0" lvl="0" indent="-28575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altLang="es-CO" sz="14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+mn-cs"/>
              </a:rPr>
              <a:t> </a:t>
            </a:r>
            <a:r>
              <a:rPr kumimoji="0" lang="es-MX" altLang="es-CO" sz="2000" b="0" i="0" u="none" strike="noStrike" kern="1200" cap="none" spc="0" normalizeH="0" baseline="0" noProof="0" dirty="0">
                <a:ln>
                  <a:noFill/>
                </a:ln>
                <a:solidFill>
                  <a:srgbClr val="FF0353"/>
                </a:solidFill>
                <a:effectLst/>
                <a:uLnTx/>
                <a:uFillTx/>
                <a:latin typeface="AmpleSoft-Bold"/>
                <a:ea typeface="+mn-ea"/>
                <a:cs typeface="+mn-cs"/>
              </a:rPr>
              <a:t>95%</a:t>
            </a:r>
            <a:r>
              <a:rPr kumimoji="0" lang="es-MX" altLang="es-CO" sz="14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+mn-cs"/>
              </a:rPr>
              <a:t> </a:t>
            </a:r>
            <a:r>
              <a:rPr kumimoji="0" lang="es-MX" alt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+mn-cs"/>
              </a:rPr>
              <a:t>de otras solicitudes jurídicas atendidas en los tiempos establecidos</a:t>
            </a:r>
          </a:p>
          <a:p>
            <a:pPr marL="285750" marR="0" lvl="0" indent="-28575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altLang="es-CO" sz="2000" b="0" i="0" u="none" strike="noStrike" kern="1200" cap="none" spc="0" normalizeH="0" baseline="0" noProof="0" dirty="0">
                <a:ln>
                  <a:noFill/>
                </a:ln>
                <a:solidFill>
                  <a:srgbClr val="FF0353"/>
                </a:solidFill>
                <a:effectLst/>
                <a:uLnTx/>
                <a:uFillTx/>
                <a:latin typeface="AmpleSoft-Bold"/>
                <a:ea typeface="+mn-ea"/>
                <a:cs typeface="+mn-cs"/>
              </a:rPr>
              <a:t>1</a:t>
            </a:r>
            <a:r>
              <a:rPr kumimoji="0" lang="es-MX" alt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+mn-cs"/>
              </a:rPr>
              <a:t> </a:t>
            </a:r>
            <a:r>
              <a:rPr lang="es-MX" altLang="es-CO" sz="1600" dirty="0">
                <a:solidFill>
                  <a:srgbClr val="253D90"/>
                </a:solidFill>
                <a:latin typeface="Calibri" panose="020F0502020204030204" pitchFamily="34" charset="0"/>
                <a:ea typeface="ＭＳ Ｐゴシック" charset="0"/>
              </a:rPr>
              <a:t>Mejora en ORION</a:t>
            </a:r>
            <a:endParaRPr lang="es-CO" sz="1600" dirty="0">
              <a:solidFill>
                <a:srgbClr val="253D90"/>
              </a:solidFill>
              <a:latin typeface="Calibri" panose="020F0502020204030204" pitchFamily="34" charset="0"/>
              <a:ea typeface="ＭＳ Ｐゴシック" charset="0"/>
            </a:endParaRPr>
          </a:p>
        </p:txBody>
      </p:sp>
      <p:grpSp>
        <p:nvGrpSpPr>
          <p:cNvPr id="59" name="Group 155">
            <a:extLst>
              <a:ext uri="{FF2B5EF4-FFF2-40B4-BE49-F238E27FC236}">
                <a16:creationId xmlns:a16="http://schemas.microsoft.com/office/drawing/2014/main" id="{BBF2C34F-9E7B-4C97-BF66-9E95EB1AA25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309112" y="4846090"/>
            <a:ext cx="329749" cy="329749"/>
            <a:chOff x="3291" y="2116"/>
            <a:chExt cx="480" cy="480"/>
          </a:xfrm>
          <a:solidFill>
            <a:schemeClr val="accent5"/>
          </a:solidFill>
        </p:grpSpPr>
        <p:sp>
          <p:nvSpPr>
            <p:cNvPr id="60" name="Freeform 157">
              <a:extLst>
                <a:ext uri="{FF2B5EF4-FFF2-40B4-BE49-F238E27FC236}">
                  <a16:creationId xmlns:a16="http://schemas.microsoft.com/office/drawing/2014/main" id="{354381C4-BB36-4803-BA20-6244E3473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58">
              <a:extLst>
                <a:ext uri="{FF2B5EF4-FFF2-40B4-BE49-F238E27FC236}">
                  <a16:creationId xmlns:a16="http://schemas.microsoft.com/office/drawing/2014/main" id="{2CCAD24B-26EA-4F74-8C92-8620BE3867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2" name="Rectángulo 61">
            <a:extLst>
              <a:ext uri="{FF2B5EF4-FFF2-40B4-BE49-F238E27FC236}">
                <a16:creationId xmlns:a16="http://schemas.microsoft.com/office/drawing/2014/main" id="{692ABEBC-603A-416B-822F-1F9BFB09620D}"/>
              </a:ext>
            </a:extLst>
          </p:cNvPr>
          <p:cNvSpPr/>
          <p:nvPr/>
        </p:nvSpPr>
        <p:spPr>
          <a:xfrm>
            <a:off x="8638861" y="4878024"/>
            <a:ext cx="20028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+mn-cs"/>
              </a:rPr>
              <a:t>36.9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gasto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+mn-cs"/>
              </a:rPr>
              <a:t> </a:t>
            </a:r>
            <a:endParaRPr kumimoji="0" lang="es-ES_tradnl" sz="1600" b="0" i="0" u="none" strike="noStrike" kern="1200" cap="none" spc="0" normalizeH="0" baseline="0" noProof="0" dirty="0">
              <a:ln>
                <a:noFill/>
              </a:ln>
              <a:solidFill>
                <a:srgbClr val="253D90"/>
              </a:solidFill>
              <a:effectLst/>
              <a:uLnTx/>
              <a:uFillTx/>
              <a:latin typeface="AmpleSoft-Bold"/>
              <a:ea typeface="+mn-ea"/>
              <a:cs typeface="+mn-cs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5387E83-6221-4E72-9C43-F8667CFB9F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4" t="3268" r="12968" b="21256"/>
          <a:stretch/>
        </p:blipFill>
        <p:spPr>
          <a:xfrm>
            <a:off x="533689" y="3525112"/>
            <a:ext cx="536283" cy="566591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6EAD33E4-32FD-421F-8EF8-079B7FB8F970}"/>
              </a:ext>
            </a:extLst>
          </p:cNvPr>
          <p:cNvSpPr/>
          <p:nvPr/>
        </p:nvSpPr>
        <p:spPr>
          <a:xfrm>
            <a:off x="4440164" y="1743721"/>
            <a:ext cx="34329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609585">
              <a:defRPr/>
            </a:pPr>
            <a:r>
              <a:rPr lang="es-CO" sz="1600" dirty="0">
                <a:solidFill>
                  <a:srgbClr val="595959"/>
                </a:solidFill>
                <a:latin typeface="Calibri" panose="020F0502020204030204" pitchFamily="34" charset="0"/>
                <a:ea typeface="ＭＳ Ｐゴシック" charset="0"/>
              </a:rPr>
              <a:t>Agilizar las solicitudes de eventos al cliente interno, teniendo trazabilidad de las mismas y hacer una mejor en los tiempos de respuesta</a:t>
            </a:r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0D41BC83-BD0E-403A-9D8A-4170E947B274}"/>
              </a:ext>
            </a:extLst>
          </p:cNvPr>
          <p:cNvCxnSpPr>
            <a:cxnSpLocks/>
          </p:cNvCxnSpPr>
          <p:nvPr/>
        </p:nvCxnSpPr>
        <p:spPr>
          <a:xfrm flipH="1">
            <a:off x="4440164" y="3278538"/>
            <a:ext cx="7620136" cy="0"/>
          </a:xfrm>
          <a:prstGeom prst="line">
            <a:avLst/>
          </a:prstGeom>
          <a:ln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AD51F3D8-D37C-4B84-A14A-0A7C6640AD01}"/>
              </a:ext>
            </a:extLst>
          </p:cNvPr>
          <p:cNvCxnSpPr>
            <a:cxnSpLocks/>
          </p:cNvCxnSpPr>
          <p:nvPr/>
        </p:nvCxnSpPr>
        <p:spPr>
          <a:xfrm flipH="1">
            <a:off x="4499044" y="5290626"/>
            <a:ext cx="7620136" cy="0"/>
          </a:xfrm>
          <a:prstGeom prst="line">
            <a:avLst/>
          </a:prstGeom>
          <a:ln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object 4">
            <a:extLst>
              <a:ext uri="{FF2B5EF4-FFF2-40B4-BE49-F238E27FC236}">
                <a16:creationId xmlns:a16="http://schemas.microsoft.com/office/drawing/2014/main" id="{E7665AB2-CECE-48CB-8984-E7AAFF841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7004" y="5322581"/>
            <a:ext cx="29373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8127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srgbClr val="FF0353"/>
                </a:solidFill>
                <a:effectLst/>
                <a:uLnTx/>
                <a:uFillTx/>
                <a:latin typeface="AmpleSoft-Bold"/>
                <a:ea typeface="+mn-ea"/>
                <a:cs typeface="+mn-cs"/>
              </a:rPr>
              <a:t>Facturación electrónica</a:t>
            </a:r>
            <a:endParaRPr kumimoji="0" lang="es-CO" altLang="es-CO" sz="2000" b="0" i="0" u="none" strike="noStrike" kern="1200" cap="none" spc="0" normalizeH="0" baseline="0" noProof="0" dirty="0">
              <a:ln>
                <a:noFill/>
              </a:ln>
              <a:solidFill>
                <a:srgbClr val="FF0353"/>
              </a:solidFill>
              <a:effectLst/>
              <a:uLnTx/>
              <a:uFillTx/>
              <a:latin typeface="AmpleSoft-Bold"/>
              <a:ea typeface="+mn-ea"/>
              <a:cs typeface="+mn-cs"/>
            </a:endParaRPr>
          </a:p>
        </p:txBody>
      </p:sp>
      <p:sp>
        <p:nvSpPr>
          <p:cNvPr id="32" name="Text Box 2">
            <a:extLst>
              <a:ext uri="{FF2B5EF4-FFF2-40B4-BE49-F238E27FC236}">
                <a16:creationId xmlns:a16="http://schemas.microsoft.com/office/drawing/2014/main" id="{019FE6E3-D8F6-484D-8C99-D0C391F0E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0163" y="5334519"/>
            <a:ext cx="343293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1" indent="0" algn="just" defTabSz="609585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tabLst/>
              <a:defRPr/>
            </a:pPr>
            <a:r>
              <a:rPr lang="es-CO" sz="1600" noProof="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Fase II Registros Públicos- culminación consultoría y desarrollos</a:t>
            </a:r>
            <a:endParaRPr kumimoji="0" lang="es-CO" sz="16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33" name="Text Box 2">
            <a:extLst>
              <a:ext uri="{FF2B5EF4-FFF2-40B4-BE49-F238E27FC236}">
                <a16:creationId xmlns:a16="http://schemas.microsoft.com/office/drawing/2014/main" id="{7DB02A43-4ADF-4893-8CAE-868F43232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8987" y="5352633"/>
            <a:ext cx="38597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85750" marR="0" lvl="0" indent="-285750" algn="just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kumimoji="0" lang="es-CO" alt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Proyecto</a:t>
            </a:r>
            <a:r>
              <a:rPr kumimoji="0" lang="es-CO" altLang="es-CO" sz="1600" b="0" i="0" u="none" strike="noStrike" kern="1200" cap="none" spc="0" normalizeH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implementado al </a:t>
            </a:r>
            <a:r>
              <a:rPr lang="es-CO" altLang="es-CO" sz="2000" dirty="0">
                <a:solidFill>
                  <a:srgbClr val="FF0353"/>
                </a:solidFill>
                <a:latin typeface="AmpleSoft-Bold"/>
                <a:ea typeface="+mn-ea"/>
              </a:rPr>
              <a:t>100%</a:t>
            </a:r>
            <a:endParaRPr lang="es-ES_tradnl" sz="2000" dirty="0">
              <a:solidFill>
                <a:srgbClr val="FF0353"/>
              </a:solidFill>
              <a:latin typeface="AmpleSoft-Bold"/>
              <a:ea typeface="+mn-ea"/>
            </a:endParaRPr>
          </a:p>
        </p:txBody>
      </p:sp>
      <p:grpSp>
        <p:nvGrpSpPr>
          <p:cNvPr id="34" name="Group 155">
            <a:extLst>
              <a:ext uri="{FF2B5EF4-FFF2-40B4-BE49-F238E27FC236}">
                <a16:creationId xmlns:a16="http://schemas.microsoft.com/office/drawing/2014/main" id="{D776D082-1100-44C3-9665-6F172DEE365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309112" y="5768858"/>
            <a:ext cx="329749" cy="329749"/>
            <a:chOff x="3291" y="2116"/>
            <a:chExt cx="480" cy="480"/>
          </a:xfrm>
          <a:solidFill>
            <a:schemeClr val="accent5"/>
          </a:solidFill>
        </p:grpSpPr>
        <p:sp>
          <p:nvSpPr>
            <p:cNvPr id="35" name="Freeform 157">
              <a:extLst>
                <a:ext uri="{FF2B5EF4-FFF2-40B4-BE49-F238E27FC236}">
                  <a16:creationId xmlns:a16="http://schemas.microsoft.com/office/drawing/2014/main" id="{7EF9EDA4-7344-448B-955F-DCFF0EE81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158">
              <a:extLst>
                <a:ext uri="{FF2B5EF4-FFF2-40B4-BE49-F238E27FC236}">
                  <a16:creationId xmlns:a16="http://schemas.microsoft.com/office/drawing/2014/main" id="{B9CC02A3-12FA-4B65-AAB6-AA863EE39C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1" name="Rectángulo 50">
            <a:extLst>
              <a:ext uri="{FF2B5EF4-FFF2-40B4-BE49-F238E27FC236}">
                <a16:creationId xmlns:a16="http://schemas.microsoft.com/office/drawing/2014/main" id="{8FC1994C-8EA3-4184-AF23-B7B5FD2DBA8A}"/>
              </a:ext>
            </a:extLst>
          </p:cNvPr>
          <p:cNvSpPr/>
          <p:nvPr/>
        </p:nvSpPr>
        <p:spPr>
          <a:xfrm>
            <a:off x="8638861" y="5768858"/>
            <a:ext cx="20028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53,8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+mn-cs"/>
              </a:rPr>
              <a:t>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gasto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+mn-cs"/>
              </a:rPr>
              <a:t> </a:t>
            </a:r>
            <a:endParaRPr kumimoji="0" lang="es-ES_tradnl" sz="1600" b="0" i="0" u="none" strike="noStrike" kern="1200" cap="none" spc="0" normalizeH="0" baseline="0" noProof="0" dirty="0">
              <a:ln>
                <a:noFill/>
              </a:ln>
              <a:solidFill>
                <a:srgbClr val="253D90"/>
              </a:solidFill>
              <a:effectLst/>
              <a:uLnTx/>
              <a:uFillTx/>
              <a:latin typeface="AmpleSoft-Bold"/>
              <a:ea typeface="+mn-ea"/>
              <a:cs typeface="+mn-c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761494D-9A44-4BC0-8622-55FC234136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8" r="6845" b="13453"/>
          <a:stretch/>
        </p:blipFill>
        <p:spPr>
          <a:xfrm>
            <a:off x="243858" y="4832334"/>
            <a:ext cx="954267" cy="93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543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utoUpdateAnimBg="0"/>
      <p:bldP spid="38" grpId="0"/>
      <p:bldP spid="56" grpId="0" autoUpdateAnimBg="0"/>
      <p:bldP spid="57" grpId="0"/>
      <p:bldP spid="31" grpId="0"/>
      <p:bldP spid="32" grpId="0" autoUpdateAnimBg="0"/>
      <p:bldP spid="33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n 31">
            <a:extLst>
              <a:ext uri="{FF2B5EF4-FFF2-40B4-BE49-F238E27FC236}">
                <a16:creationId xmlns:a16="http://schemas.microsoft.com/office/drawing/2014/main" id="{AB918EED-3A86-47BC-9F65-45ED9CCC53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4" t="13140" r="10193" b="27150"/>
          <a:stretch/>
        </p:blipFill>
        <p:spPr>
          <a:xfrm>
            <a:off x="4983001" y="1637088"/>
            <a:ext cx="2013964" cy="1299489"/>
          </a:xfrm>
          <a:prstGeom prst="rect">
            <a:avLst/>
          </a:prstGeom>
        </p:spPr>
      </p:pic>
      <p:sp>
        <p:nvSpPr>
          <p:cNvPr id="124" name="CuadroTexto 123">
            <a:extLst>
              <a:ext uri="{FF2B5EF4-FFF2-40B4-BE49-F238E27FC236}">
                <a16:creationId xmlns:a16="http://schemas.microsoft.com/office/drawing/2014/main" id="{4FAF7785-851C-4A12-A74A-4E5AD2DD0D64}"/>
              </a:ext>
            </a:extLst>
          </p:cNvPr>
          <p:cNvSpPr txBox="1"/>
          <p:nvPr/>
        </p:nvSpPr>
        <p:spPr>
          <a:xfrm>
            <a:off x="381883" y="224116"/>
            <a:ext cx="9983905" cy="1059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333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 panose="02000000000000000000" pitchFamily="50" charset="0"/>
                <a:ea typeface="ＭＳ Ｐゴシック" charset="0"/>
                <a:cs typeface="+mn-cs"/>
              </a:rPr>
              <a:t>Fortalecimiento Corporativo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FFC724"/>
                </a:solidFill>
                <a:effectLst/>
                <a:uLnTx/>
                <a:uFillTx/>
                <a:latin typeface="Calibri"/>
                <a:ea typeface="+mn-ea"/>
                <a:cs typeface="AmpleSoft Bold"/>
              </a:rPr>
              <a:t>—</a:t>
            </a:r>
            <a:endParaRPr kumimoji="0" lang="da-DK" sz="3600" b="0" i="0" u="none" strike="noStrike" kern="1200" cap="none" spc="0" normalizeH="0" baseline="0" noProof="0" dirty="0">
              <a:ln>
                <a:noFill/>
              </a:ln>
              <a:solidFill>
                <a:srgbClr val="FFC724"/>
              </a:solidFill>
              <a:effectLst/>
              <a:uLnTx/>
              <a:uFillTx/>
              <a:latin typeface="Calibri"/>
              <a:ea typeface="+mn-ea"/>
              <a:cs typeface="AmpleSoft Bold"/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BAB20BFC-E15E-4393-8F60-7E8B8406CA80}"/>
              </a:ext>
            </a:extLst>
          </p:cNvPr>
          <p:cNvSpPr/>
          <p:nvPr/>
        </p:nvSpPr>
        <p:spPr>
          <a:xfrm>
            <a:off x="381883" y="1126995"/>
            <a:ext cx="37124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Regular" panose="02000000000000000000" pitchFamily="50" charset="0"/>
                <a:ea typeface="ＭＳ Ｐゴシック" charset="0"/>
                <a:cs typeface="+mn-cs"/>
              </a:rPr>
              <a:t>Optimización de procesos</a:t>
            </a:r>
          </a:p>
        </p:txBody>
      </p:sp>
      <p:sp>
        <p:nvSpPr>
          <p:cNvPr id="47" name="Freeform 157">
            <a:extLst>
              <a:ext uri="{FF2B5EF4-FFF2-40B4-BE49-F238E27FC236}">
                <a16:creationId xmlns:a16="http://schemas.microsoft.com/office/drawing/2014/main" id="{AD806CCA-017B-48EB-9EAF-29408AF4A9F8}"/>
              </a:ext>
            </a:extLst>
          </p:cNvPr>
          <p:cNvSpPr>
            <a:spLocks/>
          </p:cNvSpPr>
          <p:nvPr/>
        </p:nvSpPr>
        <p:spPr bwMode="auto">
          <a:xfrm>
            <a:off x="1136175" y="6681615"/>
            <a:ext cx="119534" cy="230824"/>
          </a:xfrm>
          <a:custGeom>
            <a:avLst/>
            <a:gdLst>
              <a:gd name="T0" fmla="*/ 670 w 1219"/>
              <a:gd name="T1" fmla="*/ 5 h 2350"/>
              <a:gd name="T2" fmla="*/ 722 w 1219"/>
              <a:gd name="T3" fmla="*/ 55 h 2350"/>
              <a:gd name="T4" fmla="*/ 777 w 1219"/>
              <a:gd name="T5" fmla="*/ 249 h 2350"/>
              <a:gd name="T6" fmla="*/ 938 w 1219"/>
              <a:gd name="T7" fmla="*/ 279 h 2350"/>
              <a:gd name="T8" fmla="*/ 1040 w 1219"/>
              <a:gd name="T9" fmla="*/ 312 h 2350"/>
              <a:gd name="T10" fmla="*/ 1113 w 1219"/>
              <a:gd name="T11" fmla="*/ 355 h 2350"/>
              <a:gd name="T12" fmla="*/ 1132 w 1219"/>
              <a:gd name="T13" fmla="*/ 444 h 2350"/>
              <a:gd name="T14" fmla="*/ 1125 w 1219"/>
              <a:gd name="T15" fmla="*/ 558 h 2350"/>
              <a:gd name="T16" fmla="*/ 1091 w 1219"/>
              <a:gd name="T17" fmla="*/ 599 h 2350"/>
              <a:gd name="T18" fmla="*/ 1013 w 1219"/>
              <a:gd name="T19" fmla="*/ 588 h 2350"/>
              <a:gd name="T20" fmla="*/ 878 w 1219"/>
              <a:gd name="T21" fmla="*/ 551 h 2350"/>
              <a:gd name="T22" fmla="*/ 694 w 1219"/>
              <a:gd name="T23" fmla="*/ 530 h 2350"/>
              <a:gd name="T24" fmla="*/ 501 w 1219"/>
              <a:gd name="T25" fmla="*/ 539 h 2350"/>
              <a:gd name="T26" fmla="*/ 387 w 1219"/>
              <a:gd name="T27" fmla="*/ 580 h 2350"/>
              <a:gd name="T28" fmla="*/ 340 w 1219"/>
              <a:gd name="T29" fmla="*/ 663 h 2350"/>
              <a:gd name="T30" fmla="*/ 358 w 1219"/>
              <a:gd name="T31" fmla="*/ 774 h 2350"/>
              <a:gd name="T32" fmla="*/ 441 w 1219"/>
              <a:gd name="T33" fmla="*/ 862 h 2350"/>
              <a:gd name="T34" fmla="*/ 921 w 1219"/>
              <a:gd name="T35" fmla="*/ 1174 h 2350"/>
              <a:gd name="T36" fmla="*/ 1056 w 1219"/>
              <a:gd name="T37" fmla="*/ 1279 h 2350"/>
              <a:gd name="T38" fmla="*/ 1156 w 1219"/>
              <a:gd name="T39" fmla="*/ 1399 h 2350"/>
              <a:gd name="T40" fmla="*/ 1211 w 1219"/>
              <a:gd name="T41" fmla="*/ 1552 h 2350"/>
              <a:gd name="T42" fmla="*/ 1210 w 1219"/>
              <a:gd name="T43" fmla="*/ 1744 h 2350"/>
              <a:gd name="T44" fmla="*/ 1142 w 1219"/>
              <a:gd name="T45" fmla="*/ 1906 h 2350"/>
              <a:gd name="T46" fmla="*/ 1002 w 1219"/>
              <a:gd name="T47" fmla="*/ 2022 h 2350"/>
              <a:gd name="T48" fmla="*/ 790 w 1219"/>
              <a:gd name="T49" fmla="*/ 2089 h 2350"/>
              <a:gd name="T50" fmla="*/ 722 w 1219"/>
              <a:gd name="T51" fmla="*/ 2295 h 2350"/>
              <a:gd name="T52" fmla="*/ 670 w 1219"/>
              <a:gd name="T53" fmla="*/ 2345 h 2350"/>
              <a:gd name="T54" fmla="*/ 552 w 1219"/>
              <a:gd name="T55" fmla="*/ 2349 h 2350"/>
              <a:gd name="T56" fmla="*/ 484 w 1219"/>
              <a:gd name="T57" fmla="*/ 2313 h 2350"/>
              <a:gd name="T58" fmla="*/ 472 w 1219"/>
              <a:gd name="T59" fmla="*/ 2110 h 2350"/>
              <a:gd name="T60" fmla="*/ 285 w 1219"/>
              <a:gd name="T61" fmla="*/ 2090 h 2350"/>
              <a:gd name="T62" fmla="*/ 164 w 1219"/>
              <a:gd name="T63" fmla="*/ 2063 h 2350"/>
              <a:gd name="T64" fmla="*/ 68 w 1219"/>
              <a:gd name="T65" fmla="*/ 2029 h 2350"/>
              <a:gd name="T66" fmla="*/ 11 w 1219"/>
              <a:gd name="T67" fmla="*/ 1977 h 2350"/>
              <a:gd name="T68" fmla="*/ 0 w 1219"/>
              <a:gd name="T69" fmla="*/ 1857 h 2350"/>
              <a:gd name="T70" fmla="*/ 17 w 1219"/>
              <a:gd name="T71" fmla="*/ 1772 h 2350"/>
              <a:gd name="T72" fmla="*/ 74 w 1219"/>
              <a:gd name="T73" fmla="*/ 1748 h 2350"/>
              <a:gd name="T74" fmla="*/ 170 w 1219"/>
              <a:gd name="T75" fmla="*/ 1775 h 2350"/>
              <a:gd name="T76" fmla="*/ 301 w 1219"/>
              <a:gd name="T77" fmla="*/ 1806 h 2350"/>
              <a:gd name="T78" fmla="*/ 493 w 1219"/>
              <a:gd name="T79" fmla="*/ 1825 h 2350"/>
              <a:gd name="T80" fmla="*/ 710 w 1219"/>
              <a:gd name="T81" fmla="*/ 1816 h 2350"/>
              <a:gd name="T82" fmla="*/ 845 w 1219"/>
              <a:gd name="T83" fmla="*/ 1769 h 2350"/>
              <a:gd name="T84" fmla="*/ 901 w 1219"/>
              <a:gd name="T85" fmla="*/ 1674 h 2350"/>
              <a:gd name="T86" fmla="*/ 882 w 1219"/>
              <a:gd name="T87" fmla="*/ 1554 h 2350"/>
              <a:gd name="T88" fmla="*/ 788 w 1219"/>
              <a:gd name="T89" fmla="*/ 1453 h 2350"/>
              <a:gd name="T90" fmla="*/ 304 w 1219"/>
              <a:gd name="T91" fmla="*/ 1140 h 2350"/>
              <a:gd name="T92" fmla="*/ 167 w 1219"/>
              <a:gd name="T93" fmla="*/ 1033 h 2350"/>
              <a:gd name="T94" fmla="*/ 71 w 1219"/>
              <a:gd name="T95" fmla="*/ 900 h 2350"/>
              <a:gd name="T96" fmla="*/ 26 w 1219"/>
              <a:gd name="T97" fmla="*/ 729 h 2350"/>
              <a:gd name="T98" fmla="*/ 44 w 1219"/>
              <a:gd name="T99" fmla="*/ 534 h 2350"/>
              <a:gd name="T100" fmla="*/ 135 w 1219"/>
              <a:gd name="T101" fmla="*/ 386 h 2350"/>
              <a:gd name="T102" fmla="*/ 300 w 1219"/>
              <a:gd name="T103" fmla="*/ 291 h 2350"/>
              <a:gd name="T104" fmla="*/ 472 w 1219"/>
              <a:gd name="T105" fmla="*/ 109 h 2350"/>
              <a:gd name="T106" fmla="*/ 494 w 1219"/>
              <a:gd name="T107" fmla="*/ 22 h 2350"/>
              <a:gd name="T108" fmla="*/ 582 w 1219"/>
              <a:gd name="T109" fmla="*/ 0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19" h="2350">
                <a:moveTo>
                  <a:pt x="582" y="0"/>
                </a:moveTo>
                <a:lnTo>
                  <a:pt x="616" y="0"/>
                </a:lnTo>
                <a:lnTo>
                  <a:pt x="646" y="1"/>
                </a:lnTo>
                <a:lnTo>
                  <a:pt x="670" y="5"/>
                </a:lnTo>
                <a:lnTo>
                  <a:pt x="690" y="11"/>
                </a:lnTo>
                <a:lnTo>
                  <a:pt x="704" y="22"/>
                </a:lnTo>
                <a:lnTo>
                  <a:pt x="715" y="37"/>
                </a:lnTo>
                <a:lnTo>
                  <a:pt x="722" y="55"/>
                </a:lnTo>
                <a:lnTo>
                  <a:pt x="725" y="79"/>
                </a:lnTo>
                <a:lnTo>
                  <a:pt x="726" y="109"/>
                </a:lnTo>
                <a:lnTo>
                  <a:pt x="726" y="246"/>
                </a:lnTo>
                <a:lnTo>
                  <a:pt x="777" y="249"/>
                </a:lnTo>
                <a:lnTo>
                  <a:pt x="823" y="256"/>
                </a:lnTo>
                <a:lnTo>
                  <a:pt x="866" y="263"/>
                </a:lnTo>
                <a:lnTo>
                  <a:pt x="905" y="270"/>
                </a:lnTo>
                <a:lnTo>
                  <a:pt x="938" y="279"/>
                </a:lnTo>
                <a:lnTo>
                  <a:pt x="968" y="287"/>
                </a:lnTo>
                <a:lnTo>
                  <a:pt x="991" y="294"/>
                </a:lnTo>
                <a:lnTo>
                  <a:pt x="1010" y="300"/>
                </a:lnTo>
                <a:lnTo>
                  <a:pt x="1040" y="312"/>
                </a:lnTo>
                <a:lnTo>
                  <a:pt x="1065" y="322"/>
                </a:lnTo>
                <a:lnTo>
                  <a:pt x="1086" y="332"/>
                </a:lnTo>
                <a:lnTo>
                  <a:pt x="1101" y="342"/>
                </a:lnTo>
                <a:lnTo>
                  <a:pt x="1113" y="355"/>
                </a:lnTo>
                <a:lnTo>
                  <a:pt x="1122" y="372"/>
                </a:lnTo>
                <a:lnTo>
                  <a:pt x="1127" y="391"/>
                </a:lnTo>
                <a:lnTo>
                  <a:pt x="1131" y="414"/>
                </a:lnTo>
                <a:lnTo>
                  <a:pt x="1132" y="444"/>
                </a:lnTo>
                <a:lnTo>
                  <a:pt x="1132" y="493"/>
                </a:lnTo>
                <a:lnTo>
                  <a:pt x="1132" y="517"/>
                </a:lnTo>
                <a:lnTo>
                  <a:pt x="1130" y="540"/>
                </a:lnTo>
                <a:lnTo>
                  <a:pt x="1125" y="558"/>
                </a:lnTo>
                <a:lnTo>
                  <a:pt x="1120" y="573"/>
                </a:lnTo>
                <a:lnTo>
                  <a:pt x="1113" y="584"/>
                </a:lnTo>
                <a:lnTo>
                  <a:pt x="1103" y="594"/>
                </a:lnTo>
                <a:lnTo>
                  <a:pt x="1091" y="599"/>
                </a:lnTo>
                <a:lnTo>
                  <a:pt x="1077" y="601"/>
                </a:lnTo>
                <a:lnTo>
                  <a:pt x="1058" y="600"/>
                </a:lnTo>
                <a:lnTo>
                  <a:pt x="1038" y="595"/>
                </a:lnTo>
                <a:lnTo>
                  <a:pt x="1013" y="588"/>
                </a:lnTo>
                <a:lnTo>
                  <a:pt x="983" y="577"/>
                </a:lnTo>
                <a:lnTo>
                  <a:pt x="950" y="567"/>
                </a:lnTo>
                <a:lnTo>
                  <a:pt x="916" y="558"/>
                </a:lnTo>
                <a:lnTo>
                  <a:pt x="878" y="551"/>
                </a:lnTo>
                <a:lnTo>
                  <a:pt x="838" y="544"/>
                </a:lnTo>
                <a:lnTo>
                  <a:pt x="795" y="538"/>
                </a:lnTo>
                <a:lnTo>
                  <a:pt x="747" y="534"/>
                </a:lnTo>
                <a:lnTo>
                  <a:pt x="694" y="530"/>
                </a:lnTo>
                <a:lnTo>
                  <a:pt x="637" y="530"/>
                </a:lnTo>
                <a:lnTo>
                  <a:pt x="587" y="530"/>
                </a:lnTo>
                <a:lnTo>
                  <a:pt x="542" y="534"/>
                </a:lnTo>
                <a:lnTo>
                  <a:pt x="501" y="539"/>
                </a:lnTo>
                <a:lnTo>
                  <a:pt x="466" y="546"/>
                </a:lnTo>
                <a:lnTo>
                  <a:pt x="435" y="555"/>
                </a:lnTo>
                <a:lnTo>
                  <a:pt x="409" y="566"/>
                </a:lnTo>
                <a:lnTo>
                  <a:pt x="387" y="580"/>
                </a:lnTo>
                <a:lnTo>
                  <a:pt x="369" y="597"/>
                </a:lnTo>
                <a:lnTo>
                  <a:pt x="356" y="616"/>
                </a:lnTo>
                <a:lnTo>
                  <a:pt x="347" y="637"/>
                </a:lnTo>
                <a:lnTo>
                  <a:pt x="340" y="663"/>
                </a:lnTo>
                <a:lnTo>
                  <a:pt x="339" y="690"/>
                </a:lnTo>
                <a:lnTo>
                  <a:pt x="341" y="721"/>
                </a:lnTo>
                <a:lnTo>
                  <a:pt x="348" y="748"/>
                </a:lnTo>
                <a:lnTo>
                  <a:pt x="358" y="774"/>
                </a:lnTo>
                <a:lnTo>
                  <a:pt x="372" y="797"/>
                </a:lnTo>
                <a:lnTo>
                  <a:pt x="390" y="819"/>
                </a:lnTo>
                <a:lnTo>
                  <a:pt x="414" y="840"/>
                </a:lnTo>
                <a:lnTo>
                  <a:pt x="441" y="862"/>
                </a:lnTo>
                <a:lnTo>
                  <a:pt x="474" y="885"/>
                </a:lnTo>
                <a:lnTo>
                  <a:pt x="509" y="908"/>
                </a:lnTo>
                <a:lnTo>
                  <a:pt x="883" y="1150"/>
                </a:lnTo>
                <a:lnTo>
                  <a:pt x="921" y="1174"/>
                </a:lnTo>
                <a:lnTo>
                  <a:pt x="957" y="1199"/>
                </a:lnTo>
                <a:lnTo>
                  <a:pt x="992" y="1225"/>
                </a:lnTo>
                <a:lnTo>
                  <a:pt x="1026" y="1251"/>
                </a:lnTo>
                <a:lnTo>
                  <a:pt x="1056" y="1279"/>
                </a:lnTo>
                <a:lnTo>
                  <a:pt x="1085" y="1306"/>
                </a:lnTo>
                <a:lnTo>
                  <a:pt x="1111" y="1336"/>
                </a:lnTo>
                <a:lnTo>
                  <a:pt x="1136" y="1366"/>
                </a:lnTo>
                <a:lnTo>
                  <a:pt x="1156" y="1399"/>
                </a:lnTo>
                <a:lnTo>
                  <a:pt x="1174" y="1434"/>
                </a:lnTo>
                <a:lnTo>
                  <a:pt x="1191" y="1470"/>
                </a:lnTo>
                <a:lnTo>
                  <a:pt x="1203" y="1510"/>
                </a:lnTo>
                <a:lnTo>
                  <a:pt x="1211" y="1552"/>
                </a:lnTo>
                <a:lnTo>
                  <a:pt x="1217" y="1597"/>
                </a:lnTo>
                <a:lnTo>
                  <a:pt x="1219" y="1645"/>
                </a:lnTo>
                <a:lnTo>
                  <a:pt x="1216" y="1696"/>
                </a:lnTo>
                <a:lnTo>
                  <a:pt x="1210" y="1744"/>
                </a:lnTo>
                <a:lnTo>
                  <a:pt x="1200" y="1789"/>
                </a:lnTo>
                <a:lnTo>
                  <a:pt x="1185" y="1831"/>
                </a:lnTo>
                <a:lnTo>
                  <a:pt x="1165" y="1870"/>
                </a:lnTo>
                <a:lnTo>
                  <a:pt x="1142" y="1906"/>
                </a:lnTo>
                <a:lnTo>
                  <a:pt x="1113" y="1940"/>
                </a:lnTo>
                <a:lnTo>
                  <a:pt x="1081" y="1970"/>
                </a:lnTo>
                <a:lnTo>
                  <a:pt x="1044" y="1998"/>
                </a:lnTo>
                <a:lnTo>
                  <a:pt x="1002" y="2022"/>
                </a:lnTo>
                <a:lnTo>
                  <a:pt x="956" y="2044"/>
                </a:lnTo>
                <a:lnTo>
                  <a:pt x="906" y="2062"/>
                </a:lnTo>
                <a:lnTo>
                  <a:pt x="851" y="2077"/>
                </a:lnTo>
                <a:lnTo>
                  <a:pt x="790" y="2089"/>
                </a:lnTo>
                <a:lnTo>
                  <a:pt x="726" y="2098"/>
                </a:lnTo>
                <a:lnTo>
                  <a:pt x="726" y="2241"/>
                </a:lnTo>
                <a:lnTo>
                  <a:pt x="725" y="2271"/>
                </a:lnTo>
                <a:lnTo>
                  <a:pt x="722" y="2295"/>
                </a:lnTo>
                <a:lnTo>
                  <a:pt x="715" y="2313"/>
                </a:lnTo>
                <a:lnTo>
                  <a:pt x="704" y="2328"/>
                </a:lnTo>
                <a:lnTo>
                  <a:pt x="690" y="2339"/>
                </a:lnTo>
                <a:lnTo>
                  <a:pt x="670" y="2345"/>
                </a:lnTo>
                <a:lnTo>
                  <a:pt x="646" y="2349"/>
                </a:lnTo>
                <a:lnTo>
                  <a:pt x="616" y="2350"/>
                </a:lnTo>
                <a:lnTo>
                  <a:pt x="582" y="2350"/>
                </a:lnTo>
                <a:lnTo>
                  <a:pt x="552" y="2349"/>
                </a:lnTo>
                <a:lnTo>
                  <a:pt x="528" y="2345"/>
                </a:lnTo>
                <a:lnTo>
                  <a:pt x="509" y="2339"/>
                </a:lnTo>
                <a:lnTo>
                  <a:pt x="494" y="2328"/>
                </a:lnTo>
                <a:lnTo>
                  <a:pt x="484" y="2313"/>
                </a:lnTo>
                <a:lnTo>
                  <a:pt x="477" y="2295"/>
                </a:lnTo>
                <a:lnTo>
                  <a:pt x="473" y="2271"/>
                </a:lnTo>
                <a:lnTo>
                  <a:pt x="472" y="2241"/>
                </a:lnTo>
                <a:lnTo>
                  <a:pt x="472" y="2110"/>
                </a:lnTo>
                <a:lnTo>
                  <a:pt x="418" y="2107"/>
                </a:lnTo>
                <a:lnTo>
                  <a:pt x="370" y="2102"/>
                </a:lnTo>
                <a:lnTo>
                  <a:pt x="325" y="2096"/>
                </a:lnTo>
                <a:lnTo>
                  <a:pt x="285" y="2090"/>
                </a:lnTo>
                <a:lnTo>
                  <a:pt x="250" y="2083"/>
                </a:lnTo>
                <a:lnTo>
                  <a:pt x="218" y="2077"/>
                </a:lnTo>
                <a:lnTo>
                  <a:pt x="190" y="2070"/>
                </a:lnTo>
                <a:lnTo>
                  <a:pt x="164" y="2063"/>
                </a:lnTo>
                <a:lnTo>
                  <a:pt x="142" y="2056"/>
                </a:lnTo>
                <a:lnTo>
                  <a:pt x="122" y="2050"/>
                </a:lnTo>
                <a:lnTo>
                  <a:pt x="93" y="2039"/>
                </a:lnTo>
                <a:lnTo>
                  <a:pt x="68" y="2029"/>
                </a:lnTo>
                <a:lnTo>
                  <a:pt x="48" y="2019"/>
                </a:lnTo>
                <a:lnTo>
                  <a:pt x="32" y="2008"/>
                </a:lnTo>
                <a:lnTo>
                  <a:pt x="20" y="1994"/>
                </a:lnTo>
                <a:lnTo>
                  <a:pt x="11" y="1977"/>
                </a:lnTo>
                <a:lnTo>
                  <a:pt x="4" y="1957"/>
                </a:lnTo>
                <a:lnTo>
                  <a:pt x="1" y="1933"/>
                </a:lnTo>
                <a:lnTo>
                  <a:pt x="0" y="1903"/>
                </a:lnTo>
                <a:lnTo>
                  <a:pt x="0" y="1857"/>
                </a:lnTo>
                <a:lnTo>
                  <a:pt x="1" y="1830"/>
                </a:lnTo>
                <a:lnTo>
                  <a:pt x="4" y="1806"/>
                </a:lnTo>
                <a:lnTo>
                  <a:pt x="10" y="1787"/>
                </a:lnTo>
                <a:lnTo>
                  <a:pt x="17" y="1772"/>
                </a:lnTo>
                <a:lnTo>
                  <a:pt x="27" y="1760"/>
                </a:lnTo>
                <a:lnTo>
                  <a:pt x="39" y="1752"/>
                </a:lnTo>
                <a:lnTo>
                  <a:pt x="54" y="1748"/>
                </a:lnTo>
                <a:lnTo>
                  <a:pt x="74" y="1748"/>
                </a:lnTo>
                <a:lnTo>
                  <a:pt x="96" y="1752"/>
                </a:lnTo>
                <a:lnTo>
                  <a:pt x="122" y="1759"/>
                </a:lnTo>
                <a:lnTo>
                  <a:pt x="145" y="1768"/>
                </a:lnTo>
                <a:lnTo>
                  <a:pt x="170" y="1775"/>
                </a:lnTo>
                <a:lnTo>
                  <a:pt x="198" y="1783"/>
                </a:lnTo>
                <a:lnTo>
                  <a:pt x="228" y="1791"/>
                </a:lnTo>
                <a:lnTo>
                  <a:pt x="263" y="1799"/>
                </a:lnTo>
                <a:lnTo>
                  <a:pt x="301" y="1806"/>
                </a:lnTo>
                <a:lnTo>
                  <a:pt x="341" y="1812"/>
                </a:lnTo>
                <a:lnTo>
                  <a:pt x="387" y="1817"/>
                </a:lnTo>
                <a:lnTo>
                  <a:pt x="437" y="1823"/>
                </a:lnTo>
                <a:lnTo>
                  <a:pt x="493" y="1825"/>
                </a:lnTo>
                <a:lnTo>
                  <a:pt x="553" y="1826"/>
                </a:lnTo>
                <a:lnTo>
                  <a:pt x="611" y="1825"/>
                </a:lnTo>
                <a:lnTo>
                  <a:pt x="663" y="1822"/>
                </a:lnTo>
                <a:lnTo>
                  <a:pt x="710" y="1816"/>
                </a:lnTo>
                <a:lnTo>
                  <a:pt x="752" y="1808"/>
                </a:lnTo>
                <a:lnTo>
                  <a:pt x="788" y="1798"/>
                </a:lnTo>
                <a:lnTo>
                  <a:pt x="819" y="1785"/>
                </a:lnTo>
                <a:lnTo>
                  <a:pt x="845" y="1769"/>
                </a:lnTo>
                <a:lnTo>
                  <a:pt x="867" y="1749"/>
                </a:lnTo>
                <a:lnTo>
                  <a:pt x="883" y="1728"/>
                </a:lnTo>
                <a:lnTo>
                  <a:pt x="894" y="1702"/>
                </a:lnTo>
                <a:lnTo>
                  <a:pt x="901" y="1674"/>
                </a:lnTo>
                <a:lnTo>
                  <a:pt x="903" y="1642"/>
                </a:lnTo>
                <a:lnTo>
                  <a:pt x="901" y="1610"/>
                </a:lnTo>
                <a:lnTo>
                  <a:pt x="894" y="1581"/>
                </a:lnTo>
                <a:lnTo>
                  <a:pt x="882" y="1554"/>
                </a:lnTo>
                <a:lnTo>
                  <a:pt x="867" y="1528"/>
                </a:lnTo>
                <a:lnTo>
                  <a:pt x="845" y="1503"/>
                </a:lnTo>
                <a:lnTo>
                  <a:pt x="819" y="1478"/>
                </a:lnTo>
                <a:lnTo>
                  <a:pt x="788" y="1453"/>
                </a:lnTo>
                <a:lnTo>
                  <a:pt x="753" y="1428"/>
                </a:lnTo>
                <a:lnTo>
                  <a:pt x="712" y="1400"/>
                </a:lnTo>
                <a:lnTo>
                  <a:pt x="666" y="1369"/>
                </a:lnTo>
                <a:lnTo>
                  <a:pt x="304" y="1140"/>
                </a:lnTo>
                <a:lnTo>
                  <a:pt x="267" y="1116"/>
                </a:lnTo>
                <a:lnTo>
                  <a:pt x="231" y="1089"/>
                </a:lnTo>
                <a:lnTo>
                  <a:pt x="199" y="1062"/>
                </a:lnTo>
                <a:lnTo>
                  <a:pt x="167" y="1033"/>
                </a:lnTo>
                <a:lnTo>
                  <a:pt x="140" y="1003"/>
                </a:lnTo>
                <a:lnTo>
                  <a:pt x="113" y="970"/>
                </a:lnTo>
                <a:lnTo>
                  <a:pt x="91" y="937"/>
                </a:lnTo>
                <a:lnTo>
                  <a:pt x="71" y="900"/>
                </a:lnTo>
                <a:lnTo>
                  <a:pt x="54" y="861"/>
                </a:lnTo>
                <a:lnTo>
                  <a:pt x="41" y="820"/>
                </a:lnTo>
                <a:lnTo>
                  <a:pt x="32" y="776"/>
                </a:lnTo>
                <a:lnTo>
                  <a:pt x="26" y="729"/>
                </a:lnTo>
                <a:lnTo>
                  <a:pt x="24" y="679"/>
                </a:lnTo>
                <a:lnTo>
                  <a:pt x="26" y="627"/>
                </a:lnTo>
                <a:lnTo>
                  <a:pt x="33" y="579"/>
                </a:lnTo>
                <a:lnTo>
                  <a:pt x="44" y="534"/>
                </a:lnTo>
                <a:lnTo>
                  <a:pt x="59" y="492"/>
                </a:lnTo>
                <a:lnTo>
                  <a:pt x="80" y="453"/>
                </a:lnTo>
                <a:lnTo>
                  <a:pt x="105" y="418"/>
                </a:lnTo>
                <a:lnTo>
                  <a:pt x="135" y="386"/>
                </a:lnTo>
                <a:lnTo>
                  <a:pt x="169" y="357"/>
                </a:lnTo>
                <a:lnTo>
                  <a:pt x="208" y="332"/>
                </a:lnTo>
                <a:lnTo>
                  <a:pt x="252" y="311"/>
                </a:lnTo>
                <a:lnTo>
                  <a:pt x="300" y="291"/>
                </a:lnTo>
                <a:lnTo>
                  <a:pt x="353" y="276"/>
                </a:lnTo>
                <a:lnTo>
                  <a:pt x="410" y="264"/>
                </a:lnTo>
                <a:lnTo>
                  <a:pt x="472" y="255"/>
                </a:lnTo>
                <a:lnTo>
                  <a:pt x="472" y="109"/>
                </a:lnTo>
                <a:lnTo>
                  <a:pt x="473" y="79"/>
                </a:lnTo>
                <a:lnTo>
                  <a:pt x="477" y="55"/>
                </a:lnTo>
                <a:lnTo>
                  <a:pt x="484" y="37"/>
                </a:lnTo>
                <a:lnTo>
                  <a:pt x="494" y="22"/>
                </a:lnTo>
                <a:lnTo>
                  <a:pt x="509" y="11"/>
                </a:lnTo>
                <a:lnTo>
                  <a:pt x="528" y="5"/>
                </a:lnTo>
                <a:lnTo>
                  <a:pt x="552" y="1"/>
                </a:lnTo>
                <a:lnTo>
                  <a:pt x="582" y="0"/>
                </a:ln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object 4">
            <a:extLst>
              <a:ext uri="{FF2B5EF4-FFF2-40B4-BE49-F238E27FC236}">
                <a16:creationId xmlns:a16="http://schemas.microsoft.com/office/drawing/2014/main" id="{4D0EFB61-D0B0-45D3-AFFB-AE52CBB33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1858" y="2970516"/>
            <a:ext cx="3875828" cy="387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09585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133" b="0" i="0" u="none" strike="noStrike" kern="1200" cap="none" spc="0" normalizeH="0" baseline="0" noProof="0" dirty="0">
                <a:ln>
                  <a:noFill/>
                </a:ln>
                <a:solidFill>
                  <a:srgbClr val="FF0353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Punto Único de Contacto</a:t>
            </a:r>
            <a:endParaRPr kumimoji="0" lang="es-CO" sz="2133" b="0" i="0" u="none" strike="noStrike" kern="1200" cap="none" spc="0" normalizeH="0" baseline="0" noProof="0" dirty="0">
              <a:ln>
                <a:noFill/>
              </a:ln>
              <a:solidFill>
                <a:srgbClr val="FF0353"/>
              </a:solidFill>
              <a:effectLst/>
              <a:uLnTx/>
              <a:uFillTx/>
              <a:latin typeface="AmpleSoft-Bold"/>
              <a:ea typeface="+mn-ea"/>
              <a:cs typeface="Calibri" panose="020F0502020204030204" pitchFamily="34" charset="0"/>
            </a:endParaRPr>
          </a:p>
        </p:txBody>
      </p:sp>
      <p:sp>
        <p:nvSpPr>
          <p:cNvPr id="51" name="Text Box 2">
            <a:extLst>
              <a:ext uri="{FF2B5EF4-FFF2-40B4-BE49-F238E27FC236}">
                <a16:creationId xmlns:a16="http://schemas.microsoft.com/office/drawing/2014/main" id="{A4C7972D-2760-47F7-B74C-424BAB3F5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7428" y="3340719"/>
            <a:ext cx="4464826" cy="2636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s-CO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Unificar el canal de comunicación con los clientes internos a través de una herramienta tecnológica, que permitirá gestionar todas las solicitudes hacia las áreas de apoyo de manera eficaz, ordenada y práctica</a:t>
            </a:r>
          </a:p>
          <a:p>
            <a:endParaRPr lang="es-CO" sz="16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23" marR="0" lvl="1" indent="0" algn="l" defTabSz="8127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buFontTx/>
              <a:buNone/>
              <a:tabLst/>
              <a:defRPr/>
            </a:pPr>
            <a:r>
              <a:rPr lang="es-ES_tradnl" sz="1600" dirty="0">
                <a:solidFill>
                  <a:srgbClr val="253D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Incluir los servicios de las áreas de gestión documental, comunicaciones y tecnología</a:t>
            </a:r>
          </a:p>
          <a:p>
            <a:pPr marL="2823" marR="0" lvl="1" indent="0" algn="l" defTabSz="8127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buFontTx/>
              <a:buNone/>
              <a:tabLst/>
              <a:defRPr/>
            </a:pPr>
            <a:endParaRPr kumimoji="0" lang="es-ES_tradnl" sz="1600" b="0" i="0" u="none" strike="noStrike" kern="1200" cap="none" spc="0" normalizeH="0" baseline="0" noProof="0" dirty="0">
              <a:ln>
                <a:noFill/>
              </a:ln>
              <a:solidFill>
                <a:srgbClr val="253D90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  <a:p>
            <a:pPr marL="0" marR="0" lvl="0" indent="0" algn="l" defTabSz="8127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2133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ＭＳ Ｐゴシック" charset="0"/>
                <a:cs typeface="+mn-cs"/>
              </a:rPr>
              <a:t>100%</a:t>
            </a:r>
            <a:r>
              <a:rPr kumimoji="0" lang="es-CO" alt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en el cumplimiento del cronograma.</a:t>
            </a:r>
          </a:p>
        </p:txBody>
      </p:sp>
      <p:grpSp>
        <p:nvGrpSpPr>
          <p:cNvPr id="52" name="Group 155">
            <a:extLst>
              <a:ext uri="{FF2B5EF4-FFF2-40B4-BE49-F238E27FC236}">
                <a16:creationId xmlns:a16="http://schemas.microsoft.com/office/drawing/2014/main" id="{B23BA3DF-E415-45BC-838D-E82FE5BCE88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634115" y="6191917"/>
            <a:ext cx="329749" cy="329749"/>
            <a:chOff x="3291" y="2116"/>
            <a:chExt cx="480" cy="480"/>
          </a:xfrm>
          <a:solidFill>
            <a:schemeClr val="accent5"/>
          </a:solidFill>
        </p:grpSpPr>
        <p:sp>
          <p:nvSpPr>
            <p:cNvPr id="53" name="Freeform 157">
              <a:extLst>
                <a:ext uri="{FF2B5EF4-FFF2-40B4-BE49-F238E27FC236}">
                  <a16:creationId xmlns:a16="http://schemas.microsoft.com/office/drawing/2014/main" id="{BB295416-7294-4E2F-9D78-357C6EA51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158">
              <a:extLst>
                <a:ext uri="{FF2B5EF4-FFF2-40B4-BE49-F238E27FC236}">
                  <a16:creationId xmlns:a16="http://schemas.microsoft.com/office/drawing/2014/main" id="{3C543B10-F2D8-4E97-9474-49C59AA6AC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5" name="Rectángulo 54">
            <a:extLst>
              <a:ext uri="{FF2B5EF4-FFF2-40B4-BE49-F238E27FC236}">
                <a16:creationId xmlns:a16="http://schemas.microsoft.com/office/drawing/2014/main" id="{126B4707-0F79-4C72-AC38-7E508DE2F189}"/>
              </a:ext>
            </a:extLst>
          </p:cNvPr>
          <p:cNvSpPr/>
          <p:nvPr/>
        </p:nvSpPr>
        <p:spPr>
          <a:xfrm>
            <a:off x="2963864" y="6178201"/>
            <a:ext cx="20191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+mn-cs"/>
              </a:rPr>
              <a:t>30.9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gasto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+mn-cs"/>
              </a:rPr>
              <a:t> </a:t>
            </a:r>
            <a:endParaRPr kumimoji="0" lang="es-ES_tradnl" sz="1600" b="0" i="0" u="none" strike="noStrike" kern="1200" cap="none" spc="0" normalizeH="0" baseline="0" noProof="0" dirty="0">
              <a:ln>
                <a:noFill/>
              </a:ln>
              <a:solidFill>
                <a:srgbClr val="253D90"/>
              </a:solidFill>
              <a:effectLst/>
              <a:uLnTx/>
              <a:uFillTx/>
              <a:latin typeface="AmpleSoft-Bold"/>
              <a:ea typeface="+mn-ea"/>
              <a:cs typeface="+mn-cs"/>
            </a:endParaRPr>
          </a:p>
        </p:txBody>
      </p:sp>
      <p:sp>
        <p:nvSpPr>
          <p:cNvPr id="57" name="object 4">
            <a:extLst>
              <a:ext uri="{FF2B5EF4-FFF2-40B4-BE49-F238E27FC236}">
                <a16:creationId xmlns:a16="http://schemas.microsoft.com/office/drawing/2014/main" id="{F9DC46DB-EC72-4FE0-89CB-9F39DFB13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362" y="2968142"/>
            <a:ext cx="1916595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8127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33" b="0" i="0" u="none" strike="noStrike" kern="1200" cap="none" spc="0" normalizeH="0" baseline="0" noProof="0" dirty="0">
                <a:ln>
                  <a:noFill/>
                </a:ln>
                <a:solidFill>
                  <a:srgbClr val="FF0353"/>
                </a:solidFill>
                <a:effectLst/>
                <a:uLnTx/>
                <a:uFillTx/>
                <a:latin typeface="AmpleSoft-Bold"/>
                <a:ea typeface="+mn-ea"/>
                <a:cs typeface="+mn-cs"/>
              </a:rPr>
              <a:t>Nómina</a:t>
            </a:r>
            <a:r>
              <a:rPr kumimoji="0" lang="es-CO" sz="2133" b="0" i="0" u="none" strike="noStrike" kern="1200" cap="none" spc="0" normalizeH="0" noProof="0" dirty="0">
                <a:ln>
                  <a:noFill/>
                </a:ln>
                <a:solidFill>
                  <a:srgbClr val="FF0353"/>
                </a:solidFill>
                <a:effectLst/>
                <a:uLnTx/>
                <a:uFillTx/>
                <a:latin typeface="AmpleSoft-Bold"/>
                <a:ea typeface="+mn-ea"/>
                <a:cs typeface="+mn-cs"/>
              </a:rPr>
              <a:t> Web</a:t>
            </a:r>
            <a:endParaRPr kumimoji="0" lang="es-CO" altLang="es-CO" sz="2133" b="0" i="0" u="none" strike="noStrike" kern="1200" cap="none" spc="0" normalizeH="0" baseline="0" noProof="0" dirty="0">
              <a:ln>
                <a:noFill/>
              </a:ln>
              <a:solidFill>
                <a:srgbClr val="FF0353"/>
              </a:solidFill>
              <a:effectLst/>
              <a:uLnTx/>
              <a:uFillTx/>
              <a:latin typeface="AmpleSoft-Bold"/>
              <a:ea typeface="+mn-ea"/>
              <a:cs typeface="+mn-cs"/>
            </a:endParaRPr>
          </a:p>
        </p:txBody>
      </p:sp>
      <p:grpSp>
        <p:nvGrpSpPr>
          <p:cNvPr id="59" name="Group 155">
            <a:extLst>
              <a:ext uri="{FF2B5EF4-FFF2-40B4-BE49-F238E27FC236}">
                <a16:creationId xmlns:a16="http://schemas.microsoft.com/office/drawing/2014/main" id="{BBF2C34F-9E7B-4C97-BF66-9E95EB1AA25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541248" y="5011554"/>
            <a:ext cx="329749" cy="329749"/>
            <a:chOff x="3291" y="2116"/>
            <a:chExt cx="480" cy="480"/>
          </a:xfrm>
          <a:solidFill>
            <a:schemeClr val="accent5"/>
          </a:solidFill>
        </p:grpSpPr>
        <p:sp>
          <p:nvSpPr>
            <p:cNvPr id="60" name="Freeform 157">
              <a:extLst>
                <a:ext uri="{FF2B5EF4-FFF2-40B4-BE49-F238E27FC236}">
                  <a16:creationId xmlns:a16="http://schemas.microsoft.com/office/drawing/2014/main" id="{354381C4-BB36-4803-BA20-6244E3473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58">
              <a:extLst>
                <a:ext uri="{FF2B5EF4-FFF2-40B4-BE49-F238E27FC236}">
                  <a16:creationId xmlns:a16="http://schemas.microsoft.com/office/drawing/2014/main" id="{2CCAD24B-26EA-4F74-8C92-8620BE3867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2" name="Rectángulo 61">
            <a:extLst>
              <a:ext uri="{FF2B5EF4-FFF2-40B4-BE49-F238E27FC236}">
                <a16:creationId xmlns:a16="http://schemas.microsoft.com/office/drawing/2014/main" id="{692ABEBC-603A-416B-822F-1F9BFB09620D}"/>
              </a:ext>
            </a:extLst>
          </p:cNvPr>
          <p:cNvSpPr/>
          <p:nvPr/>
        </p:nvSpPr>
        <p:spPr>
          <a:xfrm>
            <a:off x="6864456" y="4999081"/>
            <a:ext cx="20453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131.4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lang="es-ES_tradnl" sz="1600" dirty="0">
              <a:solidFill>
                <a:srgbClr val="253D90"/>
              </a:solidFill>
              <a:latin typeface="AmpleSoft-Bold"/>
            </a:endParaRPr>
          </a:p>
        </p:txBody>
      </p:sp>
      <p:sp>
        <p:nvSpPr>
          <p:cNvPr id="34" name="Text Box 2">
            <a:extLst>
              <a:ext uri="{FF2B5EF4-FFF2-40B4-BE49-F238E27FC236}">
                <a16:creationId xmlns:a16="http://schemas.microsoft.com/office/drawing/2014/main" id="{FDB617ED-7CD2-45F5-BDF7-F7832B823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362" y="3491169"/>
            <a:ext cx="3682282" cy="1405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117" lvl="1" indent="0" defTabSz="609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CO" sz="16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Migrar el aplicativo de nómina a la nueva versión Web facilitando la autogestión y disminuyendo riesgos para la CCC </a:t>
            </a:r>
          </a:p>
          <a:p>
            <a:pPr marL="2117" lvl="1" indent="0" defTabSz="609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endParaRPr lang="es-ES_tradnl" sz="16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17" lvl="1" indent="0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CO" sz="2133" dirty="0">
                <a:solidFill>
                  <a:srgbClr val="253D90"/>
                </a:solidFill>
                <a:latin typeface="AmpleSoft-Bold"/>
              </a:rPr>
              <a:t>100% </a:t>
            </a:r>
            <a:r>
              <a:rPr lang="es-CO" sz="1600" dirty="0">
                <a:solidFill>
                  <a:srgbClr val="253D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implementación nomina WEB </a:t>
            </a:r>
            <a:endParaRPr lang="es-ES_tradnl" sz="1600" dirty="0">
              <a:solidFill>
                <a:srgbClr val="253D9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15D2772-2929-4062-9747-77F9461B94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2" t="3988" r="20812" b="24275"/>
          <a:stretch/>
        </p:blipFill>
        <p:spPr>
          <a:xfrm rot="20146142">
            <a:off x="5632073" y="2046438"/>
            <a:ext cx="552428" cy="653032"/>
          </a:xfrm>
          <a:prstGeom prst="rect">
            <a:avLst/>
          </a:prstGeom>
        </p:spPr>
      </p:pic>
      <p:cxnSp>
        <p:nvCxnSpPr>
          <p:cNvPr id="63" name="Conector recto 62">
            <a:extLst>
              <a:ext uri="{FF2B5EF4-FFF2-40B4-BE49-F238E27FC236}">
                <a16:creationId xmlns:a16="http://schemas.microsoft.com/office/drawing/2014/main" id="{6AD080DF-822A-42E8-894D-8340A44BF8A0}"/>
              </a:ext>
            </a:extLst>
          </p:cNvPr>
          <p:cNvCxnSpPr>
            <a:cxnSpLocks/>
          </p:cNvCxnSpPr>
          <p:nvPr/>
        </p:nvCxnSpPr>
        <p:spPr>
          <a:xfrm flipV="1">
            <a:off x="6105677" y="3272842"/>
            <a:ext cx="0" cy="3408773"/>
          </a:xfrm>
          <a:prstGeom prst="line">
            <a:avLst/>
          </a:prstGeom>
          <a:ln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73638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 autoUpdateAnimBg="0"/>
      <p:bldP spid="57" grpId="0"/>
      <p:bldP spid="34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>
            <a:extLst>
              <a:ext uri="{FF2B5EF4-FFF2-40B4-BE49-F238E27FC236}">
                <a16:creationId xmlns:a16="http://schemas.microsoft.com/office/drawing/2014/main" id="{8192F686-8965-4074-8C2B-EC31EC0F7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2081" y="2157651"/>
            <a:ext cx="431523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28594" marR="0" lvl="1" indent="-228594" algn="just" defTabSz="609585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Centralizar en una única Base de Datos todas las interacciones con los clientes </a:t>
            </a:r>
          </a:p>
          <a:p>
            <a:pPr marL="228594" marR="0" lvl="1" indent="-228594" algn="just" defTabSz="609585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Mejorar la relación con los mismos al segmentar el público objetivo de acuerdo a los programas.</a:t>
            </a:r>
            <a:endParaRPr kumimoji="0" lang="es-ES_tradnl" sz="16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CB6CEA96-D5EB-4A29-8ABF-3E9BFA281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4436" y="2042270"/>
            <a:ext cx="303027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8127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FF0353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Operación y Administración del CRM</a:t>
            </a:r>
            <a:endParaRPr kumimoji="0" lang="es-CO" altLang="es-CO" sz="2000" b="0" i="0" u="none" strike="noStrike" kern="1200" cap="none" spc="0" normalizeH="0" baseline="0" noProof="0" dirty="0">
              <a:ln>
                <a:noFill/>
              </a:ln>
              <a:solidFill>
                <a:srgbClr val="FF0353"/>
              </a:solidFill>
              <a:effectLst/>
              <a:uLnTx/>
              <a:uFillTx/>
              <a:latin typeface="AmpleSoft-Bold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id="{7603206E-D08D-4319-A466-28FCBD7C8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4219" y="4763256"/>
            <a:ext cx="432709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117" marR="0" lvl="1" indent="-380990" algn="just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133"/>
              </a:buClr>
              <a:buSzPct val="50000"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Facilitar la comunicación con el cliente externo a través de una única línea de atención telefónica IVR, para tener mayor trazabilidad de las llamadas que ingresan, seguir brindando un buen servicio y un menú de opciones más sencillo.</a:t>
            </a:r>
            <a:endParaRPr kumimoji="1" lang="es-ES_tradnl" sz="16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E0DE6647-8A2E-4742-8EEC-1594399AC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0853" y="5205759"/>
            <a:ext cx="33130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8127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FF0353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Centralización de la llamadas de CCC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60EBF2B-5E7F-4066-817A-0A07B45EDEA3}"/>
              </a:ext>
            </a:extLst>
          </p:cNvPr>
          <p:cNvSpPr txBox="1"/>
          <p:nvPr/>
        </p:nvSpPr>
        <p:spPr>
          <a:xfrm>
            <a:off x="9638456" y="2203481"/>
            <a:ext cx="2328257" cy="1979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marR="0" lvl="0" indent="-380990" algn="l" defTabSz="8127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95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alt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</a:t>
            </a:r>
            <a:r>
              <a:rPr kumimoji="0" lang="es-CO" altLang="es-CO" sz="2133" b="0" i="0" u="none" strike="noStrike" kern="1200" cap="none" spc="0" normalizeH="0" baseline="0" noProof="0" dirty="0">
                <a:ln>
                  <a:noFill/>
                </a:ln>
                <a:solidFill>
                  <a:srgbClr val="FF0353"/>
                </a:solidFill>
                <a:effectLst/>
                <a:uLnTx/>
                <a:uFillTx/>
                <a:latin typeface="AmpleSoft-Bold"/>
                <a:ea typeface="+mn-ea"/>
                <a:cs typeface="+mn-cs"/>
              </a:rPr>
              <a:t>80% </a:t>
            </a:r>
            <a:r>
              <a:rPr kumimoji="0" lang="es-CO" alt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+mn-cs"/>
              </a:rPr>
              <a:t>de las bases de datos de CCC estén en el CRM</a:t>
            </a:r>
          </a:p>
          <a:p>
            <a:pPr marL="380990" marR="0" lvl="0" indent="-380990" algn="l" defTabSz="8127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95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alt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+mn-cs"/>
              </a:rPr>
              <a:t>Reducción del </a:t>
            </a:r>
            <a:r>
              <a:rPr kumimoji="0" lang="es-CO" altLang="es-CO" sz="2133" b="0" i="0" u="none" strike="noStrike" kern="1200" cap="none" spc="0" normalizeH="0" baseline="0" noProof="0" dirty="0">
                <a:ln>
                  <a:noFill/>
                </a:ln>
                <a:solidFill>
                  <a:srgbClr val="FF0353"/>
                </a:solidFill>
                <a:effectLst/>
                <a:uLnTx/>
                <a:uFillTx/>
                <a:latin typeface="AmpleSoft-Bold"/>
                <a:ea typeface="+mn-ea"/>
                <a:cs typeface="+mn-cs"/>
              </a:rPr>
              <a:t>30%</a:t>
            </a:r>
            <a:r>
              <a:rPr kumimoji="0" lang="es-CO" alt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+mn-cs"/>
              </a:rPr>
              <a:t> en la cantidad de correos enviados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BB28940-42A8-4D04-86B3-B39ACD0E7C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5709" t="-2024" r="2672" b="12794"/>
          <a:stretch/>
        </p:blipFill>
        <p:spPr>
          <a:xfrm>
            <a:off x="-23147" y="2166573"/>
            <a:ext cx="2293997" cy="3965519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A88B982A-541C-4FB8-9FC2-C4A1BE63459A}"/>
              </a:ext>
            </a:extLst>
          </p:cNvPr>
          <p:cNvSpPr txBox="1"/>
          <p:nvPr/>
        </p:nvSpPr>
        <p:spPr>
          <a:xfrm>
            <a:off x="9638456" y="4776259"/>
            <a:ext cx="2328257" cy="1405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marR="0" lvl="0" indent="-380990" algn="l" defTabSz="8127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95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alt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+mn-cs"/>
              </a:rPr>
              <a:t>Nivel de Atención del </a:t>
            </a:r>
            <a:r>
              <a:rPr kumimoji="0" lang="es-CO" altLang="es-CO" sz="2133" b="0" i="0" u="none" strike="noStrike" kern="1200" cap="none" spc="0" normalizeH="0" baseline="0" noProof="0" dirty="0">
                <a:ln>
                  <a:noFill/>
                </a:ln>
                <a:solidFill>
                  <a:srgbClr val="FF0353"/>
                </a:solidFill>
                <a:effectLst/>
                <a:uLnTx/>
                <a:uFillTx/>
                <a:latin typeface="AmpleSoft-Bold"/>
                <a:ea typeface="+mn-ea"/>
                <a:cs typeface="+mn-cs"/>
              </a:rPr>
              <a:t>90%</a:t>
            </a:r>
            <a:r>
              <a:rPr kumimoji="0" lang="es-CO" alt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s-CO" alt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+mn-cs"/>
              </a:rPr>
              <a:t>(Llamadas entrantes/Llamadas contestadas)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 Box 2">
            <a:extLst>
              <a:ext uri="{FF2B5EF4-FFF2-40B4-BE49-F238E27FC236}">
                <a16:creationId xmlns:a16="http://schemas.microsoft.com/office/drawing/2014/main" id="{CBB4B29F-4B96-4DD2-87B7-FCB3098EB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5300" y="3481053"/>
            <a:ext cx="451866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28594" marR="0" lvl="0" indent="-228594" algn="just" defTabSz="609585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35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Gestión y administración de un sistema de PQRS 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de fácil acceso para mejorar los tiempos de respuesta.</a:t>
            </a: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grpSp>
        <p:nvGrpSpPr>
          <p:cNvPr id="15" name="Group 155">
            <a:extLst>
              <a:ext uri="{FF2B5EF4-FFF2-40B4-BE49-F238E27FC236}">
                <a16:creationId xmlns:a16="http://schemas.microsoft.com/office/drawing/2014/main" id="{A0EFBEC1-9B92-4AF0-A79A-F35F2E22926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221776" y="2868707"/>
            <a:ext cx="329749" cy="329749"/>
            <a:chOff x="3291" y="2116"/>
            <a:chExt cx="480" cy="480"/>
          </a:xfrm>
          <a:solidFill>
            <a:schemeClr val="accent5"/>
          </a:solidFill>
        </p:grpSpPr>
        <p:sp>
          <p:nvSpPr>
            <p:cNvPr id="16" name="Freeform 157">
              <a:extLst>
                <a:ext uri="{FF2B5EF4-FFF2-40B4-BE49-F238E27FC236}">
                  <a16:creationId xmlns:a16="http://schemas.microsoft.com/office/drawing/2014/main" id="{92054563-839A-49D0-9CDB-D704C7780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158">
              <a:extLst>
                <a:ext uri="{FF2B5EF4-FFF2-40B4-BE49-F238E27FC236}">
                  <a16:creationId xmlns:a16="http://schemas.microsoft.com/office/drawing/2014/main" id="{E90F1064-B943-4114-A86D-62E4743428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Rectángulo 17">
            <a:extLst>
              <a:ext uri="{FF2B5EF4-FFF2-40B4-BE49-F238E27FC236}">
                <a16:creationId xmlns:a16="http://schemas.microsoft.com/office/drawing/2014/main" id="{EA60129A-700A-4995-B9D7-20376A7D2FD0}"/>
              </a:ext>
            </a:extLst>
          </p:cNvPr>
          <p:cNvSpPr/>
          <p:nvPr/>
        </p:nvSpPr>
        <p:spPr>
          <a:xfrm>
            <a:off x="2505198" y="2854878"/>
            <a:ext cx="20105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+mn-cs"/>
              </a:rPr>
              <a:t>48.0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kumimoji="0" lang="es-ES_tradnl" sz="1600" b="0" i="0" u="none" strike="noStrike" kern="1200" cap="none" spc="0" normalizeH="0" baseline="0" noProof="0" dirty="0">
              <a:ln>
                <a:noFill/>
              </a:ln>
              <a:solidFill>
                <a:srgbClr val="253D90"/>
              </a:solidFill>
              <a:effectLst/>
              <a:uLnTx/>
              <a:uFillTx/>
              <a:latin typeface="AmpleSoft-Bold"/>
              <a:ea typeface="+mn-ea"/>
              <a:cs typeface="+mn-cs"/>
            </a:endParaRP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73165411-7128-407A-9869-4CA265A97CF9}"/>
              </a:ext>
            </a:extLst>
          </p:cNvPr>
          <p:cNvCxnSpPr>
            <a:cxnSpLocks/>
          </p:cNvCxnSpPr>
          <p:nvPr/>
        </p:nvCxnSpPr>
        <p:spPr>
          <a:xfrm flipH="1" flipV="1">
            <a:off x="5194707" y="4494101"/>
            <a:ext cx="6772006" cy="45226"/>
          </a:xfrm>
          <a:prstGeom prst="line">
            <a:avLst/>
          </a:prstGeom>
          <a:ln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Group 155">
            <a:extLst>
              <a:ext uri="{FF2B5EF4-FFF2-40B4-BE49-F238E27FC236}">
                <a16:creationId xmlns:a16="http://schemas.microsoft.com/office/drawing/2014/main" id="{DD640117-39A8-401D-8C25-866EAA008FE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044835" y="5990473"/>
            <a:ext cx="329749" cy="329749"/>
            <a:chOff x="3291" y="2116"/>
            <a:chExt cx="480" cy="480"/>
          </a:xfrm>
          <a:solidFill>
            <a:schemeClr val="accent5"/>
          </a:solidFill>
        </p:grpSpPr>
        <p:sp>
          <p:nvSpPr>
            <p:cNvPr id="23" name="Freeform 157">
              <a:extLst>
                <a:ext uri="{FF2B5EF4-FFF2-40B4-BE49-F238E27FC236}">
                  <a16:creationId xmlns:a16="http://schemas.microsoft.com/office/drawing/2014/main" id="{009F8E08-1432-46BA-BF33-B51DBF047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158">
              <a:extLst>
                <a:ext uri="{FF2B5EF4-FFF2-40B4-BE49-F238E27FC236}">
                  <a16:creationId xmlns:a16="http://schemas.microsoft.com/office/drawing/2014/main" id="{37DAE1C4-D275-468F-AADD-09279FDDC9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5" name="Rectángulo 24">
            <a:extLst>
              <a:ext uri="{FF2B5EF4-FFF2-40B4-BE49-F238E27FC236}">
                <a16:creationId xmlns:a16="http://schemas.microsoft.com/office/drawing/2014/main" id="{7CC4A442-E49B-4686-9EB6-5CC66389B4EC}"/>
              </a:ext>
            </a:extLst>
          </p:cNvPr>
          <p:cNvSpPr/>
          <p:nvPr/>
        </p:nvSpPr>
        <p:spPr>
          <a:xfrm>
            <a:off x="2328257" y="5976644"/>
            <a:ext cx="20105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+mn-cs"/>
              </a:rPr>
              <a:t>0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kumimoji="0" lang="es-ES_tradnl" sz="1600" b="0" i="0" u="none" strike="noStrike" kern="1200" cap="none" spc="0" normalizeH="0" baseline="0" noProof="0" dirty="0">
              <a:ln>
                <a:noFill/>
              </a:ln>
              <a:solidFill>
                <a:srgbClr val="253D90"/>
              </a:solidFill>
              <a:effectLst/>
              <a:uLnTx/>
              <a:uFillTx/>
              <a:latin typeface="AmpleSoft-Bold"/>
              <a:ea typeface="+mn-ea"/>
              <a:cs typeface="+mn-cs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FF67E507-98C6-4087-A3C4-12887F1FBBD8}"/>
              </a:ext>
            </a:extLst>
          </p:cNvPr>
          <p:cNvSpPr txBox="1"/>
          <p:nvPr/>
        </p:nvSpPr>
        <p:spPr>
          <a:xfrm>
            <a:off x="381883" y="224116"/>
            <a:ext cx="9983905" cy="1059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333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 panose="02000000000000000000" pitchFamily="50" charset="0"/>
                <a:ea typeface="ＭＳ Ｐゴシック" charset="0"/>
                <a:cs typeface="+mn-cs"/>
              </a:rPr>
              <a:t>Fortalecimiento Corporativo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FFC724"/>
                </a:solidFill>
                <a:effectLst/>
                <a:uLnTx/>
                <a:uFillTx/>
                <a:latin typeface="Calibri"/>
                <a:ea typeface="+mn-ea"/>
                <a:cs typeface="AmpleSoft Bold"/>
              </a:rPr>
              <a:t>—</a:t>
            </a:r>
            <a:endParaRPr kumimoji="0" lang="da-DK" sz="3600" b="0" i="0" u="none" strike="noStrike" kern="1200" cap="none" spc="0" normalizeH="0" baseline="0" noProof="0" dirty="0">
              <a:ln>
                <a:noFill/>
              </a:ln>
              <a:solidFill>
                <a:srgbClr val="FFC724"/>
              </a:solidFill>
              <a:effectLst/>
              <a:uLnTx/>
              <a:uFillTx/>
              <a:latin typeface="Calibri"/>
              <a:ea typeface="+mn-ea"/>
              <a:cs typeface="AmpleSoft Bold"/>
            </a:endParaRPr>
          </a:p>
        </p:txBody>
      </p:sp>
    </p:spTree>
    <p:extLst>
      <p:ext uri="{BB962C8B-B14F-4D97-AF65-F5344CB8AC3E}">
        <p14:creationId xmlns:p14="http://schemas.microsoft.com/office/powerpoint/2010/main" val="18002837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11" grpId="0"/>
      <p:bldP spid="12" grpId="0" autoUpdateAnimBg="0"/>
      <p:bldP spid="13" grpId="0"/>
      <p:bldP spid="21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4">
            <a:extLst>
              <a:ext uri="{FF2B5EF4-FFF2-40B4-BE49-F238E27FC236}">
                <a16:creationId xmlns:a16="http://schemas.microsoft.com/office/drawing/2014/main" id="{CB6CEA96-D5EB-4A29-8ABF-3E9BFA281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9898" y="5026838"/>
            <a:ext cx="390005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8127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FF0353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Apoyo a programas estratégicos</a:t>
            </a:r>
            <a:r>
              <a:rPr kumimoji="0" lang="es-ES" sz="2000" b="0" i="0" u="none" strike="noStrike" kern="1200" cap="none" spc="0" normalizeH="0" noProof="0" dirty="0">
                <a:ln>
                  <a:noFill/>
                </a:ln>
                <a:solidFill>
                  <a:srgbClr val="FF0353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 de la ciudad-región</a:t>
            </a:r>
            <a:endParaRPr kumimoji="0" lang="es-CO" altLang="es-CO" sz="2000" b="0" i="0" u="none" strike="noStrike" kern="1200" cap="none" spc="0" normalizeH="0" baseline="0" noProof="0" dirty="0">
              <a:ln>
                <a:noFill/>
              </a:ln>
              <a:solidFill>
                <a:srgbClr val="FF0353"/>
              </a:solidFill>
              <a:effectLst/>
              <a:uLnTx/>
              <a:uFillTx/>
              <a:latin typeface="AmpleSoft-Bold"/>
              <a:ea typeface="+mn-ea"/>
              <a:cs typeface="Calibri" panose="020F0502020204030204" pitchFamily="34" charset="0"/>
            </a:endParaRPr>
          </a:p>
        </p:txBody>
      </p:sp>
      <p:sp>
        <p:nvSpPr>
          <p:cNvPr id="24" name="Text Box 2">
            <a:extLst>
              <a:ext uri="{FF2B5EF4-FFF2-40B4-BE49-F238E27FC236}">
                <a16:creationId xmlns:a16="http://schemas.microsoft.com/office/drawing/2014/main" id="{B741B265-38DD-40D3-8218-CD79B68D5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1296" y="5734724"/>
            <a:ext cx="376244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1" indent="0" algn="just" defTabSz="609585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Respaldar iniciativas para el desarrollo</a:t>
            </a:r>
            <a:r>
              <a:rPr kumimoji="0" lang="es-CO" sz="1600" b="0" i="0" u="none" strike="noStrike" kern="1200" cap="none" spc="0" normalizeH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empresarial, cultural y social de la región</a:t>
            </a:r>
            <a:endParaRPr kumimoji="0" lang="es-CO" sz="16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25" name="object 4">
            <a:extLst>
              <a:ext uri="{FF2B5EF4-FFF2-40B4-BE49-F238E27FC236}">
                <a16:creationId xmlns:a16="http://schemas.microsoft.com/office/drawing/2014/main" id="{39A8C8DC-782C-4DFA-A338-8C5436937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590" y="1404046"/>
            <a:ext cx="42048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8127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2000" dirty="0">
                <a:solidFill>
                  <a:srgbClr val="FF0353"/>
                </a:solidFill>
                <a:latin typeface="AmpleSoft-Bold"/>
                <a:cs typeface="Calibri" panose="020F0502020204030204" pitchFamily="34" charset="0"/>
              </a:rPr>
              <a:t>Desarrollo 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FF0353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estratégico</a:t>
            </a:r>
            <a:endParaRPr kumimoji="0" lang="es-CO" altLang="es-CO" sz="2000" b="0" i="0" u="none" strike="noStrike" kern="1200" cap="none" spc="0" normalizeH="0" baseline="0" noProof="0" dirty="0">
              <a:ln>
                <a:noFill/>
              </a:ln>
              <a:solidFill>
                <a:srgbClr val="FF0353"/>
              </a:solidFill>
              <a:effectLst/>
              <a:uLnTx/>
              <a:uFillTx/>
              <a:latin typeface="AmpleSoft-Bold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6C335BC-4BFD-4A7B-9DA0-8ADEFA43B7D2}"/>
              </a:ext>
            </a:extLst>
          </p:cNvPr>
          <p:cNvSpPr/>
          <p:nvPr/>
        </p:nvSpPr>
        <p:spPr>
          <a:xfrm>
            <a:off x="834841" y="1780781"/>
            <a:ext cx="53094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81276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600" dirty="0">
                <a:solidFill>
                  <a:srgbClr val="595959"/>
                </a:solidFill>
                <a:latin typeface="Calibri" panose="020F0502020204030204" pitchFamily="34" charset="0"/>
                <a:ea typeface="ＭＳ Ｐゴシック" charset="0"/>
              </a:rPr>
              <a:t>Prospectación y pilotaje de proyectos estratégicos para la CCC</a:t>
            </a:r>
            <a:endParaRPr lang="es-CO" altLang="es-CO" sz="1600" dirty="0">
              <a:solidFill>
                <a:srgbClr val="595959"/>
              </a:solidFill>
              <a:latin typeface="Calibri" panose="020F0502020204030204" pitchFamily="34" charset="0"/>
              <a:ea typeface="ＭＳ Ｐゴシック" charset="0"/>
            </a:endParaRPr>
          </a:p>
        </p:txBody>
      </p:sp>
      <p:grpSp>
        <p:nvGrpSpPr>
          <p:cNvPr id="28" name="Group 155">
            <a:extLst>
              <a:ext uri="{FF2B5EF4-FFF2-40B4-BE49-F238E27FC236}">
                <a16:creationId xmlns:a16="http://schemas.microsoft.com/office/drawing/2014/main" id="{E587DB8D-C154-4D1E-8CF0-A730D0AFCA4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54218" y="6313666"/>
            <a:ext cx="329749" cy="329749"/>
            <a:chOff x="3291" y="2116"/>
            <a:chExt cx="480" cy="480"/>
          </a:xfrm>
          <a:solidFill>
            <a:schemeClr val="accent5"/>
          </a:solidFill>
        </p:grpSpPr>
        <p:sp>
          <p:nvSpPr>
            <p:cNvPr id="29" name="Freeform 157">
              <a:extLst>
                <a:ext uri="{FF2B5EF4-FFF2-40B4-BE49-F238E27FC236}">
                  <a16:creationId xmlns:a16="http://schemas.microsoft.com/office/drawing/2014/main" id="{554755B2-4969-4D61-99FF-27B38E053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158">
              <a:extLst>
                <a:ext uri="{FF2B5EF4-FFF2-40B4-BE49-F238E27FC236}">
                  <a16:creationId xmlns:a16="http://schemas.microsoft.com/office/drawing/2014/main" id="{2DD8A20A-3A1A-4656-B0B9-A6FCA66EB1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1" name="Rectángulo 30">
            <a:extLst>
              <a:ext uri="{FF2B5EF4-FFF2-40B4-BE49-F238E27FC236}">
                <a16:creationId xmlns:a16="http://schemas.microsoft.com/office/drawing/2014/main" id="{9EE89276-32AA-44D5-BD29-2C54DF48549B}"/>
              </a:ext>
            </a:extLst>
          </p:cNvPr>
          <p:cNvSpPr/>
          <p:nvPr/>
        </p:nvSpPr>
        <p:spPr>
          <a:xfrm>
            <a:off x="3137640" y="6273333"/>
            <a:ext cx="24351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+mn-cs"/>
              </a:rPr>
              <a:t>450,0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kumimoji="0" lang="es-ES_tradnl" sz="1600" b="0" i="0" u="none" strike="noStrike" kern="1200" cap="none" spc="0" normalizeH="0" baseline="0" noProof="0" dirty="0">
              <a:ln>
                <a:noFill/>
              </a:ln>
              <a:solidFill>
                <a:srgbClr val="253D90"/>
              </a:solidFill>
              <a:effectLst/>
              <a:uLnTx/>
              <a:uFillTx/>
              <a:latin typeface="AmpleSoft-Bold"/>
              <a:ea typeface="+mn-ea"/>
              <a:cs typeface="+mn-cs"/>
            </a:endParaRPr>
          </a:p>
        </p:txBody>
      </p:sp>
      <p:grpSp>
        <p:nvGrpSpPr>
          <p:cNvPr id="32" name="Group 155">
            <a:extLst>
              <a:ext uri="{FF2B5EF4-FFF2-40B4-BE49-F238E27FC236}">
                <a16:creationId xmlns:a16="http://schemas.microsoft.com/office/drawing/2014/main" id="{2ECF024A-1EB0-4B7E-861D-EF6A0FF92FC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524348" y="4065734"/>
            <a:ext cx="329749" cy="329749"/>
            <a:chOff x="3291" y="2116"/>
            <a:chExt cx="480" cy="480"/>
          </a:xfrm>
          <a:solidFill>
            <a:schemeClr val="accent5"/>
          </a:solidFill>
        </p:grpSpPr>
        <p:sp>
          <p:nvSpPr>
            <p:cNvPr id="33" name="Freeform 157">
              <a:extLst>
                <a:ext uri="{FF2B5EF4-FFF2-40B4-BE49-F238E27FC236}">
                  <a16:creationId xmlns:a16="http://schemas.microsoft.com/office/drawing/2014/main" id="{B5BF0AF7-4B5E-47BD-B9DA-5C73935B0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Freeform 158">
              <a:extLst>
                <a:ext uri="{FF2B5EF4-FFF2-40B4-BE49-F238E27FC236}">
                  <a16:creationId xmlns:a16="http://schemas.microsoft.com/office/drawing/2014/main" id="{05119B18-AF5A-4942-99B2-2040F6A721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5" name="Rectángulo 34">
            <a:extLst>
              <a:ext uri="{FF2B5EF4-FFF2-40B4-BE49-F238E27FC236}">
                <a16:creationId xmlns:a16="http://schemas.microsoft.com/office/drawing/2014/main" id="{135A26F3-BC63-4B56-B0DD-AAA3F3284096}"/>
              </a:ext>
            </a:extLst>
          </p:cNvPr>
          <p:cNvSpPr/>
          <p:nvPr/>
        </p:nvSpPr>
        <p:spPr>
          <a:xfrm>
            <a:off x="4807770" y="4052527"/>
            <a:ext cx="20105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104,5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+mn-cs"/>
              </a:rPr>
              <a:t>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gasto</a:t>
            </a:r>
            <a:r>
              <a:rPr lang="es-CO" sz="1600" dirty="0">
                <a:solidFill>
                  <a:srgbClr val="253D90"/>
                </a:solidFill>
                <a:latin typeface="AmpleSoft-Bold"/>
              </a:rPr>
              <a:t> </a:t>
            </a:r>
            <a:endParaRPr kumimoji="0" lang="es-ES_tradnl" sz="1600" b="0" i="0" u="none" strike="noStrike" kern="1200" cap="none" spc="0" normalizeH="0" baseline="0" noProof="0" dirty="0">
              <a:ln>
                <a:noFill/>
              </a:ln>
              <a:solidFill>
                <a:srgbClr val="253D90"/>
              </a:solidFill>
              <a:effectLst/>
              <a:uLnTx/>
              <a:uFillTx/>
              <a:latin typeface="AmpleSoft-Bold"/>
              <a:ea typeface="+mn-ea"/>
              <a:cs typeface="+mn-cs"/>
            </a:endParaRPr>
          </a:p>
        </p:txBody>
      </p:sp>
      <p:pic>
        <p:nvPicPr>
          <p:cNvPr id="5" name="Imagen 4" descr="Imagen que contiene exterior, árbol, edificio, hombre&#10;&#10;Descripción generada automáticamente">
            <a:extLst>
              <a:ext uri="{FF2B5EF4-FFF2-40B4-BE49-F238E27FC236}">
                <a16:creationId xmlns:a16="http://schemas.microsoft.com/office/drawing/2014/main" id="{CCD8AAA8-24F1-4F23-A11B-9E9FE9F49B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7" t="992" r="25677"/>
          <a:stretch/>
        </p:blipFill>
        <p:spPr>
          <a:xfrm>
            <a:off x="7337905" y="224116"/>
            <a:ext cx="4727339" cy="5993556"/>
          </a:xfrm>
          <a:prstGeom prst="rect">
            <a:avLst/>
          </a:prstGeom>
        </p:spPr>
      </p:pic>
      <p:sp>
        <p:nvSpPr>
          <p:cNvPr id="36" name="CuadroTexto 35">
            <a:extLst>
              <a:ext uri="{FF2B5EF4-FFF2-40B4-BE49-F238E27FC236}">
                <a16:creationId xmlns:a16="http://schemas.microsoft.com/office/drawing/2014/main" id="{67F639DD-616C-471E-AE02-BEA8C89CF0B1}"/>
              </a:ext>
            </a:extLst>
          </p:cNvPr>
          <p:cNvSpPr txBox="1"/>
          <p:nvPr/>
        </p:nvSpPr>
        <p:spPr>
          <a:xfrm>
            <a:off x="381883" y="224116"/>
            <a:ext cx="9983905" cy="1059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333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 panose="02000000000000000000" pitchFamily="50" charset="0"/>
                <a:ea typeface="ＭＳ Ｐゴシック" charset="0"/>
                <a:cs typeface="+mn-cs"/>
              </a:rPr>
              <a:t>Fortalecimiento Corporativo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FFC724"/>
                </a:solidFill>
                <a:effectLst/>
                <a:uLnTx/>
                <a:uFillTx/>
                <a:latin typeface="Calibri"/>
                <a:ea typeface="+mn-ea"/>
                <a:cs typeface="AmpleSoft Bold"/>
              </a:rPr>
              <a:t>—</a:t>
            </a:r>
            <a:endParaRPr kumimoji="0" lang="da-DK" sz="3600" b="0" i="0" u="none" strike="noStrike" kern="1200" cap="none" spc="0" normalizeH="0" baseline="0" noProof="0" dirty="0">
              <a:ln>
                <a:noFill/>
              </a:ln>
              <a:solidFill>
                <a:srgbClr val="FFC724"/>
              </a:solidFill>
              <a:effectLst/>
              <a:uLnTx/>
              <a:uFillTx/>
              <a:latin typeface="Calibri"/>
              <a:ea typeface="+mn-ea"/>
              <a:cs typeface="AmpleSoft Bold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C37DEB3-970A-4118-BFD8-D0A65A0E629D}"/>
              </a:ext>
            </a:extLst>
          </p:cNvPr>
          <p:cNvSpPr/>
          <p:nvPr/>
        </p:nvSpPr>
        <p:spPr>
          <a:xfrm>
            <a:off x="879267" y="2176334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sz="1600" dirty="0">
                <a:solidFill>
                  <a:srgbClr val="595959"/>
                </a:solidFill>
                <a:latin typeface="Calibri" panose="020F0502020204030204" pitchFamily="34" charset="0"/>
                <a:ea typeface="ＭＳ Ｐゴシック" charset="0"/>
              </a:rPr>
              <a:t>Liderar esfuerzos de prospectiva y de inteligencia competitiva para mapear e identificar a nivel nacional y global buenas prácticas, modelos, productos, servicios y/o aliados 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sz="1600" dirty="0">
                <a:solidFill>
                  <a:srgbClr val="595959"/>
                </a:solidFill>
                <a:latin typeface="Calibri" panose="020F0502020204030204" pitchFamily="34" charset="0"/>
                <a:ea typeface="ＭＳ Ｐゴシック" charset="0"/>
              </a:rPr>
              <a:t>Gestionar la innovación corporativa de la CCC con el fin de generar espacios y/o laboratorios de innovación que permitan a la CCC identificar oportunidades de innovación y/o nuevos negocios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sz="1600" dirty="0">
                <a:solidFill>
                  <a:srgbClr val="595959"/>
                </a:solidFill>
                <a:latin typeface="Calibri" panose="020F0502020204030204" pitchFamily="34" charset="0"/>
                <a:ea typeface="ＭＳ Ｐゴシック" charset="0"/>
              </a:rPr>
              <a:t>Liderar los procesos de transformación digital de la CCC</a:t>
            </a:r>
            <a:endParaRPr lang="es-CO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6DF7C17-C9FD-4716-ABDE-8322202FBF4A}"/>
              </a:ext>
            </a:extLst>
          </p:cNvPr>
          <p:cNvSpPr/>
          <p:nvPr/>
        </p:nvSpPr>
        <p:spPr>
          <a:xfrm>
            <a:off x="1163190" y="4042541"/>
            <a:ext cx="27065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dirty="0">
                <a:solidFill>
                  <a:srgbClr val="253D90"/>
                </a:solidFill>
                <a:latin typeface="Calibri" panose="020F0502020204030204" pitchFamily="34" charset="0"/>
                <a:ea typeface="ＭＳ Ｐゴシック" charset="0"/>
              </a:rPr>
              <a:t>Misiones, consultoría y proyectos de innovación y/o nuevos negocios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1696444-6B3A-4A8E-95FC-63ADB4E01A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5" t="3268" r="5206" b="17100"/>
          <a:stretch/>
        </p:blipFill>
        <p:spPr>
          <a:xfrm>
            <a:off x="419902" y="4122823"/>
            <a:ext cx="743288" cy="66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371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 autoUpdateAnimBg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>
            <a:extLst>
              <a:ext uri="{FF2B5EF4-FFF2-40B4-BE49-F238E27FC236}">
                <a16:creationId xmlns:a16="http://schemas.microsoft.com/office/drawing/2014/main" id="{1ACFD8D3-2256-42B4-AB86-BF128DAE2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1" y="651222"/>
            <a:ext cx="3042695" cy="1222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CO" sz="4533" b="1" dirty="0">
                <a:solidFill>
                  <a:schemeClr val="accent1"/>
                </a:solidFill>
                <a:latin typeface="AmpleSoft Regular"/>
                <a:ea typeface="Verdana" panose="020B0604030504040204" pitchFamily="34" charset="0"/>
                <a:cs typeface="AmpleSoft Regular"/>
              </a:rPr>
              <a:t>Nuestra</a:t>
            </a:r>
          </a:p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CO" sz="4533" b="1" dirty="0">
                <a:solidFill>
                  <a:srgbClr val="FF207B"/>
                </a:solidFill>
                <a:latin typeface="AmpleSoft Regular"/>
                <a:ea typeface="Verdana" panose="020B0604030504040204" pitchFamily="34" charset="0"/>
                <a:cs typeface="AmpleSoft Regular"/>
              </a:rPr>
              <a:t>MEGA</a:t>
            </a:r>
          </a:p>
        </p:txBody>
      </p:sp>
      <p:sp>
        <p:nvSpPr>
          <p:cNvPr id="50" name="Oval 13"/>
          <p:cNvSpPr/>
          <p:nvPr/>
        </p:nvSpPr>
        <p:spPr>
          <a:xfrm>
            <a:off x="7386220" y="2242491"/>
            <a:ext cx="2378669" cy="2378664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193675" dist="23000" dir="5400000" rotWithShape="0">
              <a:schemeClr val="accent3">
                <a:lumMod val="50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" name="Rectangle 16"/>
          <p:cNvSpPr/>
          <p:nvPr/>
        </p:nvSpPr>
        <p:spPr>
          <a:xfrm>
            <a:off x="441478" y="3570527"/>
            <a:ext cx="38353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dirty="0">
                <a:solidFill>
                  <a:srgbClr val="404040"/>
                </a:solidFill>
              </a:rPr>
              <a:t>Obtendremos un </a:t>
            </a:r>
            <a:r>
              <a:rPr lang="es-CO" sz="1600" b="1" dirty="0">
                <a:solidFill>
                  <a:schemeClr val="accent4"/>
                </a:solidFill>
              </a:rPr>
              <a:t>NPS*</a:t>
            </a:r>
            <a:r>
              <a:rPr lang="es-CO" sz="1600" dirty="0">
                <a:solidFill>
                  <a:schemeClr val="accent4"/>
                </a:solidFill>
              </a:rPr>
              <a:t> </a:t>
            </a:r>
            <a:r>
              <a:rPr lang="es-CO" sz="1600" dirty="0">
                <a:solidFill>
                  <a:srgbClr val="404040"/>
                </a:solidFill>
              </a:rPr>
              <a:t>(Net Promoter Score) de al menos </a:t>
            </a:r>
            <a:r>
              <a:rPr lang="es-CO" sz="1600" b="1" dirty="0">
                <a:solidFill>
                  <a:schemeClr val="accent4"/>
                </a:solidFill>
              </a:rPr>
              <a:t>50 en percepción de utilidad para el crecimiento en ventas </a:t>
            </a: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nuestros programas y servicios por parte de las empresas atendidas.</a:t>
            </a:r>
          </a:p>
        </p:txBody>
      </p:sp>
      <p:sp>
        <p:nvSpPr>
          <p:cNvPr id="23" name="TextBox 17"/>
          <p:cNvSpPr txBox="1"/>
          <p:nvPr/>
        </p:nvSpPr>
        <p:spPr>
          <a:xfrm>
            <a:off x="441475" y="2359036"/>
            <a:ext cx="3501015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CO" sz="2400" dirty="0">
                <a:solidFill>
                  <a:schemeClr val="accent1"/>
                </a:solidFill>
                <a:latin typeface="+mj-lt"/>
              </a:rPr>
              <a:t>Impactaremos el crecimiento de nuestros empresarios</a:t>
            </a:r>
          </a:p>
        </p:txBody>
      </p:sp>
      <p:sp>
        <p:nvSpPr>
          <p:cNvPr id="26" name="TextBox 19"/>
          <p:cNvSpPr txBox="1"/>
          <p:nvPr/>
        </p:nvSpPr>
        <p:spPr>
          <a:xfrm>
            <a:off x="3596647" y="5333589"/>
            <a:ext cx="1681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400" dirty="0">
                <a:solidFill>
                  <a:srgbClr val="253D90"/>
                </a:solidFill>
                <a:latin typeface="+mj-lt"/>
              </a:rPr>
              <a:t>Y </a:t>
            </a:r>
            <a:r>
              <a:rPr lang="es-CO" sz="2400" b="1" dirty="0">
                <a:solidFill>
                  <a:schemeClr val="accent1"/>
                </a:solidFill>
                <a:latin typeface="+mj-lt"/>
              </a:rPr>
              <a:t>en escala</a:t>
            </a:r>
          </a:p>
        </p:txBody>
      </p:sp>
      <p:sp>
        <p:nvSpPr>
          <p:cNvPr id="27" name="Rectangle 20"/>
          <p:cNvSpPr/>
          <p:nvPr/>
        </p:nvSpPr>
        <p:spPr>
          <a:xfrm>
            <a:off x="1263851" y="5768982"/>
            <a:ext cx="6347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dirty="0">
                <a:solidFill>
                  <a:srgbClr val="404040"/>
                </a:solidFill>
              </a:rPr>
              <a:t>Participación de </a:t>
            </a:r>
            <a:r>
              <a:rPr lang="es-CO" sz="1600" b="1" dirty="0">
                <a:solidFill>
                  <a:srgbClr val="FF207B"/>
                </a:solidFill>
              </a:rPr>
              <a:t>1.300 empresas </a:t>
            </a:r>
            <a:r>
              <a:rPr lang="es-CO" sz="1600" dirty="0">
                <a:solidFill>
                  <a:srgbClr val="404040"/>
                </a:solidFill>
              </a:rPr>
              <a:t>medianas y grandes matriculadas en la ciudad-región, en al menos un programa, producto o servicio al año.</a:t>
            </a:r>
          </a:p>
        </p:txBody>
      </p:sp>
      <p:sp>
        <p:nvSpPr>
          <p:cNvPr id="28" name="TextBox 22"/>
          <p:cNvSpPr txBox="1"/>
          <p:nvPr/>
        </p:nvSpPr>
        <p:spPr>
          <a:xfrm>
            <a:off x="4429125" y="2359036"/>
            <a:ext cx="2061873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CO" sz="2400" dirty="0">
                <a:solidFill>
                  <a:schemeClr val="accent1"/>
                </a:solidFill>
                <a:latin typeface="+mj-lt"/>
              </a:rPr>
              <a:t>Llegando a muchos más en número</a:t>
            </a:r>
          </a:p>
        </p:txBody>
      </p:sp>
      <p:sp>
        <p:nvSpPr>
          <p:cNvPr id="29" name="Rectangle 23"/>
          <p:cNvSpPr/>
          <p:nvPr/>
        </p:nvSpPr>
        <p:spPr>
          <a:xfrm>
            <a:off x="4429124" y="3570527"/>
            <a:ext cx="25800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dirty="0">
                <a:solidFill>
                  <a:srgbClr val="404040"/>
                </a:solidFill>
              </a:rPr>
              <a:t>Participación de </a:t>
            </a:r>
            <a:r>
              <a:rPr lang="es-CO" sz="1600" b="1" dirty="0">
                <a:solidFill>
                  <a:srgbClr val="FF207B"/>
                </a:solidFill>
              </a:rPr>
              <a:t>15.000 empresas matriculadas</a:t>
            </a:r>
            <a:r>
              <a:rPr lang="es-CO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CO" sz="1600" dirty="0">
                <a:solidFill>
                  <a:srgbClr val="404040"/>
                </a:solidFill>
              </a:rPr>
              <a:t>en al menos un programa, producto o servicio al año</a:t>
            </a: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EEC9C0D4-758A-41DC-92E8-E498CBBE6F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9742" y="2955836"/>
            <a:ext cx="1927485" cy="980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s-ES_tradnl" sz="4000" b="1" dirty="0">
                <a:solidFill>
                  <a:srgbClr val="FF207B"/>
                </a:solidFill>
                <a:latin typeface="AmpleSoft-Bold" panose="02000000000000000000" pitchFamily="50" charset="0"/>
                <a:cs typeface="AmpleSoft Bold"/>
              </a:rPr>
              <a:t>MEGA</a:t>
            </a:r>
          </a:p>
          <a:p>
            <a:pPr algn="ctr">
              <a:lnSpc>
                <a:spcPct val="70000"/>
              </a:lnSpc>
            </a:pPr>
            <a:r>
              <a:rPr lang="es-ES_tradnl" sz="4000" b="1" dirty="0">
                <a:solidFill>
                  <a:srgbClr val="FF207B"/>
                </a:solidFill>
                <a:latin typeface="AmpleSoft-Bold" panose="02000000000000000000" pitchFamily="50" charset="0"/>
                <a:cs typeface="AmpleSoft Bold"/>
              </a:rPr>
              <a:t>2023</a:t>
            </a:r>
            <a:endParaRPr lang="da-DK" sz="4000" b="1" dirty="0">
              <a:solidFill>
                <a:srgbClr val="FF207B"/>
              </a:solidFill>
              <a:latin typeface="AmpleSoft Bold"/>
              <a:cs typeface="AmpleSoft Bold"/>
            </a:endParaRPr>
          </a:p>
        </p:txBody>
      </p:sp>
    </p:spTree>
    <p:extLst>
      <p:ext uri="{BB962C8B-B14F-4D97-AF65-F5344CB8AC3E}">
        <p14:creationId xmlns:p14="http://schemas.microsoft.com/office/powerpoint/2010/main" val="1229141234"/>
      </p:ext>
    </p:extLst>
  </p:cSld>
  <p:clrMapOvr>
    <a:masterClrMapping/>
  </p:clrMapOvr>
  <p:transition spd="slow">
    <p:wip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385" name="Picture 3" descr="_CCC_PPT_5anios_portada_04.png">
            <a:extLst>
              <a:ext uri="{FF2B5EF4-FFF2-40B4-BE49-F238E27FC236}">
                <a16:creationId xmlns:a16="http://schemas.microsoft.com/office/drawing/2014/main" id="{A41B134E-4748-8240-B3E7-EC00F60DF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2386" name="CuadroTexto 10">
            <a:extLst>
              <a:ext uri="{FF2B5EF4-FFF2-40B4-BE49-F238E27FC236}">
                <a16:creationId xmlns:a16="http://schemas.microsoft.com/office/drawing/2014/main" id="{67B109F5-BAA1-2D47-A510-652D68C4E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333753"/>
            <a:ext cx="3484246" cy="989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 defTabSz="1097280">
              <a:lnSpc>
                <a:spcPct val="90000"/>
              </a:lnSpc>
            </a:pPr>
            <a:r>
              <a:rPr lang="es-MX" altLang="es-CO" sz="6480" dirty="0">
                <a:solidFill>
                  <a:srgbClr val="FFFFFF"/>
                </a:solidFill>
                <a:latin typeface="+mj-lt"/>
                <a:ea typeface="AmpleSoft Bold" panose="02000000000000000000" pitchFamily="2" charset="0"/>
                <a:cs typeface="AmpleSoft Bold" panose="02000000000000000000" pitchFamily="2" charset="0"/>
              </a:rPr>
              <a:t>Gracias</a:t>
            </a:r>
            <a:endParaRPr lang="es-MX" altLang="es-CO" sz="6480" dirty="0">
              <a:solidFill>
                <a:schemeClr val="bg2"/>
              </a:solidFill>
              <a:latin typeface="+mj-lt"/>
              <a:ea typeface="AmpleSoft Bold" panose="02000000000000000000" pitchFamily="2" charset="0"/>
              <a:cs typeface="AmpleSoft Bold" panose="02000000000000000000" pitchFamily="2" charset="0"/>
            </a:endParaRPr>
          </a:p>
        </p:txBody>
      </p:sp>
      <p:pic>
        <p:nvPicPr>
          <p:cNvPr id="272387" name="Picture 5" descr="logo_ccc_01.png">
            <a:extLst>
              <a:ext uri="{FF2B5EF4-FFF2-40B4-BE49-F238E27FC236}">
                <a16:creationId xmlns:a16="http://schemas.microsoft.com/office/drawing/2014/main" id="{5A31E247-1705-454D-9891-399E026CC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006" y="4680586"/>
            <a:ext cx="3124200" cy="136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>
            <a:extLst>
              <a:ext uri="{FF2B5EF4-FFF2-40B4-BE49-F238E27FC236}">
                <a16:creationId xmlns:a16="http://schemas.microsoft.com/office/drawing/2014/main" id="{1ACFD8D3-2256-42B4-AB86-BF128DAE2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4124" y="1858642"/>
            <a:ext cx="732375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4800" b="1" dirty="0">
                <a:solidFill>
                  <a:schemeClr val="accent4"/>
                </a:solidFill>
                <a:latin typeface="AmpleSoft Regular"/>
                <a:ea typeface="Verdana" panose="020B0604030504040204" pitchFamily="34" charset="0"/>
                <a:cs typeface="AmpleSoft Regular"/>
              </a:rPr>
              <a:t>Cómo lo lograremos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4B40FECE-4807-4D7B-8C14-CF847ED0AE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484" y="2882489"/>
            <a:ext cx="10319032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3200" dirty="0">
                <a:solidFill>
                  <a:schemeClr val="accent1"/>
                </a:solidFill>
                <a:latin typeface="AmpleSoft Regular"/>
                <a:cs typeface="AmpleSoft Regular"/>
              </a:rPr>
              <a:t>Para alcanzar la MEGA 2023 se definieron </a:t>
            </a:r>
            <a:r>
              <a:rPr lang="es-CO" sz="3200" b="1" dirty="0">
                <a:solidFill>
                  <a:srgbClr val="FF207B"/>
                </a:solidFill>
                <a:latin typeface="AmpleSoft Regular"/>
                <a:cs typeface="AmpleSoft Regular"/>
              </a:rPr>
              <a:t>6 formas de jugar</a:t>
            </a:r>
            <a:r>
              <a:rPr lang="es-CO" sz="3200" dirty="0">
                <a:solidFill>
                  <a:schemeClr val="accent1"/>
                </a:solidFill>
                <a:latin typeface="AmpleSoft Regular"/>
                <a:cs typeface="AmpleSoft Regular"/>
              </a:rPr>
              <a:t> que recogen nuestras capacidades clave y enmarcan los </a:t>
            </a:r>
            <a:r>
              <a:rPr lang="es-CO" sz="3200" b="1" dirty="0">
                <a:solidFill>
                  <a:srgbClr val="FF207B"/>
                </a:solidFill>
                <a:latin typeface="AmpleSoft Regular"/>
                <a:cs typeface="AmpleSoft Regular"/>
              </a:rPr>
              <a:t>enfoques de nuestras Unidades Competitivas</a:t>
            </a:r>
            <a:r>
              <a:rPr lang="es-CO" sz="3200" dirty="0">
                <a:solidFill>
                  <a:schemeClr val="accent1"/>
                </a:solidFill>
                <a:latin typeface="AmpleSoft Regular"/>
                <a:cs typeface="AmpleSoft Regular"/>
              </a:rPr>
              <a:t> y las iniciativas estratégicas de nuestro plan de acción.</a:t>
            </a:r>
          </a:p>
        </p:txBody>
      </p:sp>
    </p:spTree>
    <p:extLst>
      <p:ext uri="{BB962C8B-B14F-4D97-AF65-F5344CB8AC3E}">
        <p14:creationId xmlns:p14="http://schemas.microsoft.com/office/powerpoint/2010/main" val="3271922516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10">
            <a:extLst>
              <a:ext uri="{FF2B5EF4-FFF2-40B4-BE49-F238E27FC236}">
                <a16:creationId xmlns:a16="http://schemas.microsoft.com/office/drawing/2014/main" id="{B062A6E2-32A4-4B9D-ADDC-F446B9046200}"/>
              </a:ext>
            </a:extLst>
          </p:cNvPr>
          <p:cNvSpPr txBox="1"/>
          <p:nvPr/>
        </p:nvSpPr>
        <p:spPr>
          <a:xfrm>
            <a:off x="967198" y="2316164"/>
            <a:ext cx="2231265" cy="916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R="0" lvl="0" indent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Calibri"/>
              </a:defRPr>
            </a:lvl1pPr>
          </a:lstStyle>
          <a:p>
            <a:pPr>
              <a:lnSpc>
                <a:spcPct val="80000"/>
              </a:lnSpc>
            </a:pPr>
            <a:r>
              <a:rPr lang="es-ES" sz="1333" dirty="0"/>
              <a:t>Operamos los registros públicos de manera eficiente y eficaz apalancados en tecnología con alto grado de virtualización 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56B4C17-0223-463F-B8D0-25E502CC2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108" y="2263313"/>
            <a:ext cx="570181" cy="762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s-ES_tradnl" sz="5333" b="1" dirty="0">
                <a:solidFill>
                  <a:srgbClr val="253D90"/>
                </a:solidFill>
                <a:latin typeface="AmpleSoft-Bold" panose="02000000000000000000" pitchFamily="50" charset="0"/>
                <a:cs typeface="AmpleSoft Bold"/>
              </a:rPr>
              <a:t>1</a:t>
            </a:r>
            <a:endParaRPr lang="da-DK" sz="3333" b="1" dirty="0">
              <a:solidFill>
                <a:srgbClr val="253D90"/>
              </a:solidFill>
              <a:latin typeface="AmpleSoft Bold"/>
              <a:cs typeface="AmpleSoft Bold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EA9B14B5-FAD5-412E-804D-F29AD7178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2412" y="2254656"/>
            <a:ext cx="699683" cy="762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s-ES_tradnl" sz="5333" b="1" dirty="0">
                <a:solidFill>
                  <a:srgbClr val="253D90"/>
                </a:solidFill>
                <a:latin typeface="AmpleSoft-Bold" panose="02000000000000000000" pitchFamily="50" charset="0"/>
                <a:cs typeface="AmpleSoft Bold"/>
              </a:rPr>
              <a:t>2</a:t>
            </a:r>
            <a:endParaRPr lang="da-DK" sz="3333" b="1" dirty="0">
              <a:solidFill>
                <a:srgbClr val="253D90"/>
              </a:solidFill>
              <a:latin typeface="AmpleSoft Bold"/>
              <a:cs typeface="AmpleSoft Bold"/>
            </a:endParaRPr>
          </a:p>
        </p:txBody>
      </p:sp>
      <p:sp>
        <p:nvSpPr>
          <p:cNvPr id="11" name="CuadroTexto 13">
            <a:extLst>
              <a:ext uri="{FF2B5EF4-FFF2-40B4-BE49-F238E27FC236}">
                <a16:creationId xmlns:a16="http://schemas.microsoft.com/office/drawing/2014/main" id="{5489FF57-39C1-4FC0-B14F-F48C9BC642E3}"/>
              </a:ext>
            </a:extLst>
          </p:cNvPr>
          <p:cNvSpPr txBox="1"/>
          <p:nvPr/>
        </p:nvSpPr>
        <p:spPr>
          <a:xfrm>
            <a:off x="3843210" y="2324723"/>
            <a:ext cx="2338397" cy="916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R="0" lvl="0" indent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Calibri"/>
              </a:defRPr>
            </a:lvl1pPr>
          </a:lstStyle>
          <a:p>
            <a:pPr>
              <a:lnSpc>
                <a:spcPct val="80000"/>
              </a:lnSpc>
            </a:pPr>
            <a:r>
              <a:rPr lang="es-ES" sz="1333" dirty="0"/>
              <a:t>Generamos y divulgamos el conocimiento más profundo y relevante del tejido empresarial de la Ciudad – Región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9199B671-1B28-4A9C-B1B4-DF639AD56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739" y="4658481"/>
            <a:ext cx="649995" cy="762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s-ES_tradnl" sz="5333" b="1" dirty="0">
                <a:solidFill>
                  <a:srgbClr val="253D90"/>
                </a:solidFill>
                <a:latin typeface="AmpleSoft-Bold" panose="02000000000000000000" pitchFamily="50" charset="0"/>
                <a:cs typeface="AmpleSoft Bold"/>
              </a:rPr>
              <a:t>6</a:t>
            </a:r>
            <a:endParaRPr lang="da-DK" sz="3333" b="1" dirty="0">
              <a:solidFill>
                <a:srgbClr val="253D90"/>
              </a:solidFill>
              <a:latin typeface="AmpleSoft Bold"/>
              <a:cs typeface="AmpleSoft Bold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BD56FDA1-613D-4C5B-A14E-25D170FF4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835" y="3427177"/>
            <a:ext cx="773455" cy="762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s-ES_tradnl" sz="5333" b="1" dirty="0">
                <a:solidFill>
                  <a:srgbClr val="253D90"/>
                </a:solidFill>
                <a:latin typeface="AmpleSoft-Bold" panose="02000000000000000000" pitchFamily="50" charset="0"/>
                <a:cs typeface="AmpleSoft Bold"/>
              </a:rPr>
              <a:t>3</a:t>
            </a:r>
            <a:endParaRPr lang="da-DK" sz="3333" b="1" dirty="0">
              <a:solidFill>
                <a:srgbClr val="253D90"/>
              </a:solidFill>
              <a:latin typeface="AmpleSoft Bold"/>
              <a:cs typeface="AmpleSoft Bold"/>
            </a:endParaRPr>
          </a:p>
        </p:txBody>
      </p:sp>
      <p:sp>
        <p:nvSpPr>
          <p:cNvPr id="14" name="CuadroTexto 16">
            <a:extLst>
              <a:ext uri="{FF2B5EF4-FFF2-40B4-BE49-F238E27FC236}">
                <a16:creationId xmlns:a16="http://schemas.microsoft.com/office/drawing/2014/main" id="{F933264A-E7BA-485C-BCF7-18964E3E6EFD}"/>
              </a:ext>
            </a:extLst>
          </p:cNvPr>
          <p:cNvSpPr txBox="1"/>
          <p:nvPr/>
        </p:nvSpPr>
        <p:spPr>
          <a:xfrm>
            <a:off x="967199" y="3548411"/>
            <a:ext cx="2362260" cy="916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R="0" lvl="0" indent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Calibri"/>
              </a:defRPr>
            </a:lvl1pPr>
          </a:lstStyle>
          <a:p>
            <a:pPr>
              <a:lnSpc>
                <a:spcPct val="80000"/>
              </a:lnSpc>
            </a:pPr>
            <a:r>
              <a:rPr lang="es-ES" sz="1333" dirty="0"/>
              <a:t>Diseñamos y ejecutamos programas, proyectos y servicios que brinden herramientas para el crecimiento de las empresas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8DF010D1-92BA-4276-BE31-112CDD7C6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777" y="4629653"/>
            <a:ext cx="772513" cy="762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s-ES_tradnl" sz="5333" b="1" dirty="0">
                <a:solidFill>
                  <a:srgbClr val="253D90"/>
                </a:solidFill>
                <a:latin typeface="AmpleSoft-Bold" panose="02000000000000000000" pitchFamily="50" charset="0"/>
                <a:cs typeface="AmpleSoft Bold"/>
              </a:rPr>
              <a:t>5</a:t>
            </a:r>
            <a:endParaRPr lang="da-DK" sz="3333" b="1" dirty="0">
              <a:solidFill>
                <a:srgbClr val="253D90"/>
              </a:solidFill>
              <a:latin typeface="AmpleSoft Bold"/>
              <a:cs typeface="AmpleSoft Bold"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EA305F77-9375-414A-8DD5-B7FF6341D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9222" y="3390788"/>
            <a:ext cx="782873" cy="762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s-ES_tradnl" sz="5333" b="1" dirty="0">
                <a:solidFill>
                  <a:srgbClr val="253D90"/>
                </a:solidFill>
                <a:latin typeface="AmpleSoft-Bold" panose="02000000000000000000" pitchFamily="50" charset="0"/>
                <a:cs typeface="AmpleSoft Bold"/>
              </a:rPr>
              <a:t>4</a:t>
            </a:r>
            <a:endParaRPr lang="da-DK" sz="3333" b="1" dirty="0">
              <a:solidFill>
                <a:srgbClr val="253D90"/>
              </a:solidFill>
              <a:latin typeface="AmpleSoft Bold"/>
              <a:cs typeface="AmpleSoft Bold"/>
            </a:endParaRPr>
          </a:p>
        </p:txBody>
      </p:sp>
      <p:sp>
        <p:nvSpPr>
          <p:cNvPr id="19" name="CuadroTexto 19">
            <a:extLst>
              <a:ext uri="{FF2B5EF4-FFF2-40B4-BE49-F238E27FC236}">
                <a16:creationId xmlns:a16="http://schemas.microsoft.com/office/drawing/2014/main" id="{BBADF03B-621D-482A-A308-C537BD044377}"/>
              </a:ext>
            </a:extLst>
          </p:cNvPr>
          <p:cNvSpPr txBox="1"/>
          <p:nvPr/>
        </p:nvSpPr>
        <p:spPr>
          <a:xfrm>
            <a:off x="3843209" y="3491643"/>
            <a:ext cx="2286864" cy="1081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R="0" lv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Calibri"/>
              </a:defRPr>
            </a:lvl1pPr>
          </a:lstStyle>
          <a:p>
            <a:r>
              <a:rPr lang="es-ES" sz="1333" dirty="0"/>
              <a:t>Apoyamos entidades y programas del ecosistema de competitividad regional que contribuyen a un mejor entorno para el desarrollo empresarial</a:t>
            </a:r>
          </a:p>
        </p:txBody>
      </p:sp>
      <p:sp>
        <p:nvSpPr>
          <p:cNvPr id="20" name="CuadroTexto 20">
            <a:extLst>
              <a:ext uri="{FF2B5EF4-FFF2-40B4-BE49-F238E27FC236}">
                <a16:creationId xmlns:a16="http://schemas.microsoft.com/office/drawing/2014/main" id="{943D8D55-3A13-4680-9585-698F1D36C96D}"/>
              </a:ext>
            </a:extLst>
          </p:cNvPr>
          <p:cNvSpPr txBox="1"/>
          <p:nvPr/>
        </p:nvSpPr>
        <p:spPr>
          <a:xfrm>
            <a:off x="967199" y="4699800"/>
            <a:ext cx="2026015" cy="1081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R="0" lvl="0" indent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Calibri"/>
              </a:defRPr>
            </a:lvl1pPr>
          </a:lstStyle>
          <a:p>
            <a:pPr>
              <a:lnSpc>
                <a:spcPct val="80000"/>
              </a:lnSpc>
            </a:pPr>
            <a:r>
              <a:rPr lang="es-ES" sz="1333" dirty="0"/>
              <a:t>Desarrollamos negocios alineados con nuestra misión que generen valor para las empresas y rentabilidad para la Cámara de Comercio</a:t>
            </a:r>
          </a:p>
        </p:txBody>
      </p:sp>
      <p:sp>
        <p:nvSpPr>
          <p:cNvPr id="21" name="CuadroTexto 22">
            <a:extLst>
              <a:ext uri="{FF2B5EF4-FFF2-40B4-BE49-F238E27FC236}">
                <a16:creationId xmlns:a16="http://schemas.microsoft.com/office/drawing/2014/main" id="{46B832FC-9659-4BB6-8E3D-D888677C15F7}"/>
              </a:ext>
            </a:extLst>
          </p:cNvPr>
          <p:cNvSpPr txBox="1"/>
          <p:nvPr/>
        </p:nvSpPr>
        <p:spPr>
          <a:xfrm>
            <a:off x="3843209" y="4683005"/>
            <a:ext cx="2196256" cy="916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R="0" lvl="0" indent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Calibri"/>
              </a:defRPr>
            </a:lvl1pPr>
          </a:lstStyle>
          <a:p>
            <a:pPr>
              <a:lnSpc>
                <a:spcPct val="80000"/>
              </a:lnSpc>
            </a:pPr>
            <a:r>
              <a:rPr lang="es-ES" sz="1333" dirty="0"/>
              <a:t>Producimos comunicación inspiradora y potente que visibilice el aporte de las empresas y de la CCC al desarrollo regional</a:t>
            </a:r>
          </a:p>
        </p:txBody>
      </p:sp>
      <p:sp>
        <p:nvSpPr>
          <p:cNvPr id="22" name="Oval 13"/>
          <p:cNvSpPr/>
          <p:nvPr/>
        </p:nvSpPr>
        <p:spPr>
          <a:xfrm>
            <a:off x="6731465" y="1576448"/>
            <a:ext cx="3688179" cy="3688171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193675" dist="23000" dir="5400000" rotWithShape="0">
              <a:schemeClr val="accent3">
                <a:lumMod val="50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TextBox 16"/>
          <p:cNvSpPr txBox="1"/>
          <p:nvPr/>
        </p:nvSpPr>
        <p:spPr>
          <a:xfrm>
            <a:off x="6932523" y="2009423"/>
            <a:ext cx="3328723" cy="3268931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2133" b="1" dirty="0">
                <a:solidFill>
                  <a:schemeClr val="tx2"/>
                </a:solidFill>
                <a:latin typeface="+mj-lt"/>
              </a:rPr>
              <a:t>FORMAS DE JUGAR</a:t>
            </a:r>
          </a:p>
        </p:txBody>
      </p:sp>
      <p:sp>
        <p:nvSpPr>
          <p:cNvPr id="25" name="Oval 13"/>
          <p:cNvSpPr/>
          <p:nvPr/>
        </p:nvSpPr>
        <p:spPr>
          <a:xfrm>
            <a:off x="7386220" y="2242491"/>
            <a:ext cx="2378669" cy="2378664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193675" dist="23000" dir="5400000" rotWithShape="0">
              <a:schemeClr val="accent3">
                <a:lumMod val="50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9" name="Text Box 2">
            <a:extLst>
              <a:ext uri="{FF2B5EF4-FFF2-40B4-BE49-F238E27FC236}">
                <a16:creationId xmlns:a16="http://schemas.microsoft.com/office/drawing/2014/main" id="{A92D7669-2D6B-4712-B5D5-971CA6998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6220" y="2324724"/>
            <a:ext cx="2378669" cy="2447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5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23" lvl="1" algn="ctr" defTabSz="81276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ES" altLang="es-CO" sz="3200" b="1" dirty="0">
                <a:solidFill>
                  <a:schemeClr val="accent4"/>
                </a:solidFill>
                <a:latin typeface="AmpleSoft-Bold" panose="02000000000000000000" pitchFamily="2" charset="0"/>
                <a:ea typeface="ＭＳ Ｐゴシック" panose="020B0600070205080204" pitchFamily="34" charset="-128"/>
                <a:cs typeface="AmpleSoft Bold" panose="02000000000000000000" pitchFamily="2" charset="0"/>
              </a:rPr>
              <a:t>MEGA</a:t>
            </a:r>
          </a:p>
          <a:p>
            <a:pPr marL="2823" lvl="1" algn="ctr" defTabSz="81276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ES" altLang="es-CO" sz="3200" b="1" dirty="0">
                <a:solidFill>
                  <a:schemeClr val="accent4"/>
                </a:solidFill>
                <a:latin typeface="AmpleSoft-Bold" panose="02000000000000000000" pitchFamily="2" charset="0"/>
                <a:ea typeface="ＭＳ Ｐゴシック" panose="020B0600070205080204" pitchFamily="34" charset="-128"/>
                <a:cs typeface="AmpleSoft Bold" panose="02000000000000000000" pitchFamily="2" charset="0"/>
              </a:rPr>
              <a:t>2023</a:t>
            </a:r>
          </a:p>
          <a:p>
            <a:pPr marL="2823" lvl="1" algn="ctr" defTabSz="81276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endParaRPr lang="es-ES" altLang="es-CO" sz="1400" b="1" dirty="0">
              <a:solidFill>
                <a:schemeClr val="accent4"/>
              </a:solidFill>
              <a:latin typeface="AmpleSoft-Bold" panose="02000000000000000000" pitchFamily="2" charset="0"/>
              <a:ea typeface="ＭＳ Ｐゴシック" panose="020B0600070205080204" pitchFamily="34" charset="-128"/>
              <a:cs typeface="AmpleSoft Bold" panose="02000000000000000000" pitchFamily="2" charset="0"/>
            </a:endParaRPr>
          </a:p>
          <a:p>
            <a:pPr marL="2823" lvl="1" algn="ctr" defTabSz="81276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ES" altLang="es-CO" sz="1400" b="1" dirty="0">
                <a:solidFill>
                  <a:schemeClr val="accent4"/>
                </a:solidFill>
                <a:latin typeface="AmpleSoft-Bold" panose="02000000000000000000" pitchFamily="2" charset="0"/>
                <a:ea typeface="ＭＳ Ｐゴシック" panose="020B0600070205080204" pitchFamily="34" charset="-128"/>
                <a:cs typeface="AmpleSoft Bold" panose="02000000000000000000" pitchFamily="2" charset="0"/>
              </a:rPr>
              <a:t>15.000</a:t>
            </a:r>
            <a:r>
              <a:rPr lang="es-ES" altLang="es-CO" sz="1400" b="1" dirty="0">
                <a:solidFill>
                  <a:srgbClr val="253D90"/>
                </a:solidFill>
                <a:latin typeface="AmpleSoft-Bold" panose="02000000000000000000" pitchFamily="2" charset="0"/>
                <a:ea typeface="ＭＳ Ｐゴシック" panose="020B0600070205080204" pitchFamily="34" charset="-128"/>
                <a:cs typeface="AmpleSoft Bold" panose="02000000000000000000" pitchFamily="2" charset="0"/>
              </a:rPr>
              <a:t> Empresas Matriculadas.</a:t>
            </a:r>
          </a:p>
          <a:p>
            <a:pPr marL="2823" lvl="1" algn="ctr" defTabSz="81276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endParaRPr lang="es-ES" altLang="es-CO" sz="1400" b="1" dirty="0">
              <a:solidFill>
                <a:srgbClr val="253D90"/>
              </a:solidFill>
              <a:latin typeface="AmpleSoft-Bold" panose="02000000000000000000" pitchFamily="2" charset="0"/>
              <a:ea typeface="ＭＳ Ｐゴシック" panose="020B0600070205080204" pitchFamily="34" charset="-128"/>
              <a:cs typeface="AmpleSoft Bold" panose="02000000000000000000" pitchFamily="2" charset="0"/>
            </a:endParaRPr>
          </a:p>
          <a:p>
            <a:pPr marL="2823" lvl="1" algn="ctr" defTabSz="81276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ES" altLang="es-CO" sz="1400" b="1" dirty="0">
                <a:solidFill>
                  <a:schemeClr val="accent4"/>
                </a:solidFill>
                <a:latin typeface="AmpleSoft-Bold" panose="02000000000000000000" pitchFamily="2" charset="0"/>
                <a:ea typeface="ＭＳ Ｐゴシック" panose="020B0600070205080204" pitchFamily="34" charset="-128"/>
                <a:cs typeface="AmpleSoft Bold" panose="02000000000000000000" pitchFamily="2" charset="0"/>
              </a:rPr>
              <a:t>1.300 Empresas </a:t>
            </a:r>
            <a:r>
              <a:rPr lang="es-ES" altLang="es-CO" sz="1400" b="1" dirty="0">
                <a:solidFill>
                  <a:srgbClr val="253D90"/>
                </a:solidFill>
                <a:latin typeface="AmpleSoft-Bold" panose="02000000000000000000" pitchFamily="2" charset="0"/>
                <a:ea typeface="ＭＳ Ｐゴシック" panose="020B0600070205080204" pitchFamily="34" charset="-128"/>
                <a:cs typeface="AmpleSoft Bold" panose="02000000000000000000" pitchFamily="2" charset="0"/>
              </a:rPr>
              <a:t>medianas y grandes.</a:t>
            </a:r>
          </a:p>
          <a:p>
            <a:pPr marL="2823" lvl="1" algn="ctr" defTabSz="81276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endParaRPr lang="es-ES" altLang="es-CO" sz="1400" b="1" dirty="0">
              <a:solidFill>
                <a:srgbClr val="253D90"/>
              </a:solidFill>
              <a:latin typeface="AmpleSoft-Bold" panose="02000000000000000000" pitchFamily="2" charset="0"/>
              <a:ea typeface="ＭＳ Ｐゴシック" panose="020B0600070205080204" pitchFamily="34" charset="-128"/>
              <a:cs typeface="AmpleSoft Bold" panose="02000000000000000000" pitchFamily="2" charset="0"/>
            </a:endParaRPr>
          </a:p>
          <a:p>
            <a:pPr marL="2823" lvl="1" algn="ctr" defTabSz="81276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ES" altLang="es-CO" sz="1400" b="1" dirty="0">
                <a:solidFill>
                  <a:schemeClr val="accent4"/>
                </a:solidFill>
                <a:latin typeface="AmpleSoft-Bold" panose="02000000000000000000" pitchFamily="2" charset="0"/>
                <a:ea typeface="ＭＳ Ｐゴシック" panose="020B0600070205080204" pitchFamily="34" charset="-128"/>
                <a:cs typeface="AmpleSoft Bold" panose="02000000000000000000" pitchFamily="2" charset="0"/>
              </a:rPr>
              <a:t>NPS &gt;= 50</a:t>
            </a:r>
          </a:p>
          <a:p>
            <a:pPr marL="2823" lvl="1" algn="ctr" defTabSz="81276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ES" altLang="es-CO" sz="1400" b="1" dirty="0">
                <a:solidFill>
                  <a:srgbClr val="253D90"/>
                </a:solidFill>
                <a:latin typeface="AmpleSoft-Bold" panose="02000000000000000000" pitchFamily="2" charset="0"/>
                <a:ea typeface="ＭＳ Ｐゴシック" panose="020B0600070205080204" pitchFamily="34" charset="-128"/>
                <a:cs typeface="AmpleSoft Bold" panose="02000000000000000000" pitchFamily="2" charset="0"/>
              </a:rPr>
              <a:t>crecimiento </a:t>
            </a:r>
          </a:p>
          <a:p>
            <a:pPr marL="2823" lvl="1" algn="ctr" defTabSz="81276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ES" altLang="es-CO" sz="1400" b="1" dirty="0">
                <a:solidFill>
                  <a:srgbClr val="253D90"/>
                </a:solidFill>
                <a:latin typeface="AmpleSoft-Bold" panose="02000000000000000000" pitchFamily="2" charset="0"/>
                <a:ea typeface="ＭＳ Ｐゴシック" panose="020B0600070205080204" pitchFamily="34" charset="-128"/>
                <a:cs typeface="AmpleSoft Bold" panose="02000000000000000000" pitchFamily="2" charset="0"/>
              </a:rPr>
              <a:t>en ventas</a:t>
            </a:r>
            <a:r>
              <a:rPr lang="es-ES_tradnl" altLang="es-CO" sz="1400" b="1" dirty="0">
                <a:solidFill>
                  <a:srgbClr val="253D90"/>
                </a:solidFill>
                <a:latin typeface="AmpleSoft-Bold" panose="02000000000000000000" pitchFamily="2" charset="0"/>
                <a:ea typeface="ＭＳ Ｐゴシック" panose="020B0600070205080204" pitchFamily="34" charset="-128"/>
                <a:cs typeface="AmpleSoft Bold" panose="02000000000000000000" pitchFamily="2" charset="0"/>
              </a:rPr>
              <a:t>.</a:t>
            </a:r>
          </a:p>
          <a:p>
            <a:pPr marL="2823" lvl="1" algn="ctr" defTabSz="81276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endParaRPr lang="es-ES_tradnl" altLang="es-CO" sz="1400" b="1" dirty="0">
              <a:solidFill>
                <a:srgbClr val="253D90"/>
              </a:solidFill>
              <a:latin typeface="AmpleSoft-Bold" panose="02000000000000000000" pitchFamily="2" charset="0"/>
              <a:ea typeface="ＭＳ Ｐゴシック" panose="020B0600070205080204" pitchFamily="34" charset="-128"/>
              <a:cs typeface="AmpleSoft Bold" panose="02000000000000000000" pitchFamily="2" charset="0"/>
            </a:endParaRPr>
          </a:p>
        </p:txBody>
      </p:sp>
      <p:sp>
        <p:nvSpPr>
          <p:cNvPr id="26" name="Text Box 2">
            <a:extLst>
              <a:ext uri="{FF2B5EF4-FFF2-40B4-BE49-F238E27FC236}">
                <a16:creationId xmlns:a16="http://schemas.microsoft.com/office/drawing/2014/main" id="{1ACFD8D3-2256-42B4-AB86-BF128DAE2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938" y="473928"/>
            <a:ext cx="6290965" cy="1348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CO" sz="4800" b="1" dirty="0">
                <a:solidFill>
                  <a:srgbClr val="253D90"/>
                </a:solidFill>
                <a:latin typeface="AmpleSoft Regular"/>
                <a:ea typeface="Verdana" panose="020B0604030504040204" pitchFamily="34" charset="0"/>
                <a:cs typeface="AmpleSoft Regular"/>
              </a:rPr>
              <a:t>¿Cómo lo lograremos?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CO" sz="4267" b="1" dirty="0">
                <a:solidFill>
                  <a:schemeClr val="accent4"/>
                </a:solidFill>
                <a:latin typeface="AmpleSoft Regular"/>
                <a:ea typeface="Verdana" panose="020B0604030504040204" pitchFamily="34" charset="0"/>
                <a:cs typeface="AmpleSoft Regular"/>
              </a:rPr>
              <a:t>  6 formas de jugar</a:t>
            </a:r>
          </a:p>
        </p:txBody>
      </p:sp>
    </p:spTree>
    <p:extLst>
      <p:ext uri="{BB962C8B-B14F-4D97-AF65-F5344CB8AC3E}">
        <p14:creationId xmlns:p14="http://schemas.microsoft.com/office/powerpoint/2010/main" val="2538879331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404B10B2-8381-864D-ADF2-A46F0265CC3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209922" name="Imagen 2">
            <a:extLst>
              <a:ext uri="{FF2B5EF4-FFF2-40B4-BE49-F238E27FC236}">
                <a16:creationId xmlns:a16="http://schemas.microsoft.com/office/drawing/2014/main" id="{DE1EE802-7BD7-4342-88B0-290CCA6FE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icono-plan-accion.png">
            <a:extLst>
              <a:ext uri="{FF2B5EF4-FFF2-40B4-BE49-F238E27FC236}">
                <a16:creationId xmlns:a16="http://schemas.microsoft.com/office/drawing/2014/main" id="{8FB05160-DD69-A24D-A1BD-593ADD69D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1" y="2829985"/>
            <a:ext cx="15367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adroTexto 10">
            <a:extLst>
              <a:ext uri="{FF2B5EF4-FFF2-40B4-BE49-F238E27FC236}">
                <a16:creationId xmlns:a16="http://schemas.microsoft.com/office/drawing/2014/main" id="{A416652D-2190-1540-A3CF-E627F5923350}"/>
              </a:ext>
            </a:extLst>
          </p:cNvPr>
          <p:cNvSpPr txBox="1"/>
          <p:nvPr/>
        </p:nvSpPr>
        <p:spPr>
          <a:xfrm>
            <a:off x="2569634" y="3318934"/>
            <a:ext cx="9086212" cy="127945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s-CO"/>
            </a:defPPr>
            <a:lvl1pPr>
              <a:lnSpc>
                <a:spcPct val="80000"/>
              </a:lnSpc>
              <a:defRPr sz="4000">
                <a:solidFill>
                  <a:srgbClr val="FFC724"/>
                </a:solidFill>
                <a:latin typeface="AmpleSoft Bold"/>
                <a:cs typeface="AmpleSoft Bold"/>
              </a:defRPr>
            </a:lvl1pPr>
            <a:lvl2pPr marL="0" lvl="1">
              <a:lnSpc>
                <a:spcPct val="80000"/>
              </a:lnSpc>
              <a:defRPr sz="4000" b="1">
                <a:solidFill>
                  <a:prstClr val="white"/>
                </a:solidFill>
                <a:latin typeface="AmpleSoft-Bold" panose="02000000000000000000" pitchFamily="2" charset="0"/>
                <a:cs typeface="AmpleSoft Bold"/>
              </a:defRPr>
            </a:lvl2pPr>
          </a:lstStyle>
          <a:p>
            <a:pPr lvl="1" defTabSz="1219170">
              <a:defRPr/>
            </a:pPr>
            <a:r>
              <a:rPr lang="es-ES_tradnl" sz="4800" dirty="0">
                <a:solidFill>
                  <a:srgbClr val="FFFFFF"/>
                </a:solidFill>
                <a:latin typeface="+mj-lt"/>
              </a:rPr>
              <a:t>Consolidación y profundización de los programas y proyectos </a:t>
            </a:r>
          </a:p>
        </p:txBody>
      </p:sp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ipse 7">
            <a:extLst>
              <a:ext uri="{FF2B5EF4-FFF2-40B4-BE49-F238E27FC236}">
                <a16:creationId xmlns:a16="http://schemas.microsoft.com/office/drawing/2014/main" id="{5A696CF4-44B0-4982-AD46-EBF45F102C5E}"/>
              </a:ext>
            </a:extLst>
          </p:cNvPr>
          <p:cNvSpPr/>
          <p:nvPr/>
        </p:nvSpPr>
        <p:spPr>
          <a:xfrm>
            <a:off x="-248830" y="-82689"/>
            <a:ext cx="1812587" cy="1812070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id="{1FCE7519-9A78-C24A-95FE-3F1964D72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373" y="389885"/>
            <a:ext cx="9956800" cy="1200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67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ＭＳ Ｐゴシック" charset="0"/>
                <a:cs typeface="+mn-cs"/>
              </a:rPr>
              <a:t>Operamos los registros públicos de manera eficiente y eficaz apalancados en tecnología con alto grado de virtualización </a:t>
            </a:r>
          </a:p>
          <a:p>
            <a:pPr marL="0" marR="0" lvl="0" indent="0" algn="l" defTabSz="6095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667" b="0" i="0" u="none" strike="noStrike" kern="1200" cap="none" spc="0" normalizeH="0" baseline="0" noProof="0" dirty="0">
              <a:ln>
                <a:noFill/>
              </a:ln>
              <a:solidFill>
                <a:srgbClr val="253D90"/>
              </a:solidFill>
              <a:effectLst/>
              <a:uLnTx/>
              <a:uFillTx/>
              <a:latin typeface="AmpleSoft-Bold"/>
              <a:ea typeface="ＭＳ Ｐゴシック" charset="0"/>
              <a:cs typeface="+mn-cs"/>
            </a:endParaRPr>
          </a:p>
        </p:txBody>
      </p:sp>
      <p:sp>
        <p:nvSpPr>
          <p:cNvPr id="27" name="object 4">
            <a:extLst>
              <a:ext uri="{FF2B5EF4-FFF2-40B4-BE49-F238E27FC236}">
                <a16:creationId xmlns:a16="http://schemas.microsoft.com/office/drawing/2014/main" id="{8F3F3F45-FF48-4337-B919-7C0D59E3A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833" y="1842156"/>
            <a:ext cx="29592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09585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FF0353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Eficiencia Operativa</a:t>
            </a:r>
            <a:endParaRPr kumimoji="0" lang="es-CO" sz="2000" b="0" i="0" u="none" strike="noStrike" kern="1200" cap="none" spc="0" normalizeH="0" baseline="0" noProof="0" dirty="0">
              <a:ln>
                <a:noFill/>
              </a:ln>
              <a:solidFill>
                <a:srgbClr val="FF0353"/>
              </a:solidFill>
              <a:effectLst/>
              <a:uLnTx/>
              <a:uFillTx/>
              <a:latin typeface="AmpleSoft-Bold"/>
              <a:ea typeface="+mn-ea"/>
              <a:cs typeface="Calibri" panose="020F0502020204030204" pitchFamily="34" charset="0"/>
            </a:endParaRPr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3E2AF098-8EF0-4A67-BA5B-D417CA3175F4}"/>
              </a:ext>
            </a:extLst>
          </p:cNvPr>
          <p:cNvSpPr/>
          <p:nvPr/>
        </p:nvSpPr>
        <p:spPr>
          <a:xfrm>
            <a:off x="53008" y="238539"/>
            <a:ext cx="1192696" cy="1132537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">
            <a:extLst>
              <a:ext uri="{FF2B5EF4-FFF2-40B4-BE49-F238E27FC236}">
                <a16:creationId xmlns:a16="http://schemas.microsoft.com/office/drawing/2014/main" id="{66AE9947-08ED-4627-A1C5-DAA7CA1465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7030" y="450631"/>
            <a:ext cx="940744" cy="920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60958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66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pleSoft-Bold" panose="02000000000000000000" pitchFamily="50" charset="0"/>
                <a:ea typeface="+mn-ea"/>
                <a:cs typeface="+mn-cs"/>
              </a:rPr>
              <a:t>1</a:t>
            </a: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E8AE354C-327E-41EA-A197-D2F7959ED3E1}"/>
              </a:ext>
            </a:extLst>
          </p:cNvPr>
          <p:cNvSpPr/>
          <p:nvPr/>
        </p:nvSpPr>
        <p:spPr>
          <a:xfrm>
            <a:off x="3816742" y="1640571"/>
            <a:ext cx="33427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marR="0" lvl="1" indent="0" algn="l" defTabSz="8127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buFontTx/>
              <a:buNone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Actividades encaminadas a garantizar y optimizar la operación de los Registros Públicos</a:t>
            </a:r>
          </a:p>
        </p:txBody>
      </p:sp>
      <p:sp>
        <p:nvSpPr>
          <p:cNvPr id="41" name="object 4">
            <a:extLst>
              <a:ext uri="{FF2B5EF4-FFF2-40B4-BE49-F238E27FC236}">
                <a16:creationId xmlns:a16="http://schemas.microsoft.com/office/drawing/2014/main" id="{EEB35317-A934-4218-BDEE-5E2EAC22F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071" y="3301590"/>
            <a:ext cx="29592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8127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2000" b="0" i="0" u="none" strike="noStrike" kern="1200" cap="none" spc="0" normalizeH="0" baseline="0" noProof="0" dirty="0">
                <a:ln>
                  <a:noFill/>
                </a:ln>
                <a:solidFill>
                  <a:srgbClr val="FF0353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Campaña de renovación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A237FF74-6176-45F8-B769-3EFC3675DDB1}"/>
              </a:ext>
            </a:extLst>
          </p:cNvPr>
          <p:cNvSpPr/>
          <p:nvPr/>
        </p:nvSpPr>
        <p:spPr>
          <a:xfrm>
            <a:off x="3771446" y="3273674"/>
            <a:ext cx="33879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marR="0" lvl="1" indent="0" algn="l" defTabSz="8127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buFontTx/>
              <a:buNone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Estrategia diseñada con el fin de lograr la mayor cantidad de renovaciones de matrículas / inscripciones de los diferentes Registros Públicos</a:t>
            </a:r>
            <a:endParaRPr kumimoji="0" lang="es-CO" sz="1600" b="0" i="0" u="none" strike="noStrike" kern="1200" cap="none" spc="0" normalizeH="0" baseline="0" noProof="0" dirty="0">
              <a:ln>
                <a:noFill/>
              </a:ln>
              <a:solidFill>
                <a:srgbClr val="FF035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2" name="object 4">
            <a:extLst>
              <a:ext uri="{FF2B5EF4-FFF2-40B4-BE49-F238E27FC236}">
                <a16:creationId xmlns:a16="http://schemas.microsoft.com/office/drawing/2014/main" id="{7774BCD0-1911-4999-A5A7-DB5CA5040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257" y="4816556"/>
            <a:ext cx="277887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8127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353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Call</a:t>
            </a:r>
            <a:r>
              <a:rPr kumimoji="0" lang="es-CO" altLang="es-CO" sz="2000" b="0" i="0" u="none" strike="noStrike" kern="1200" cap="none" spc="0" normalizeH="0" baseline="0" noProof="0" dirty="0">
                <a:ln>
                  <a:noFill/>
                </a:ln>
                <a:solidFill>
                  <a:srgbClr val="FF0353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 Center Registros Públicos</a:t>
            </a:r>
          </a:p>
        </p:txBody>
      </p:sp>
      <p:sp>
        <p:nvSpPr>
          <p:cNvPr id="23" name="Text Box 2">
            <a:extLst>
              <a:ext uri="{FF2B5EF4-FFF2-40B4-BE49-F238E27FC236}">
                <a16:creationId xmlns:a16="http://schemas.microsoft.com/office/drawing/2014/main" id="{41132991-597C-4E47-AE8A-6EFDE2655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6134" y="4919337"/>
            <a:ext cx="335073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823" marR="0" lvl="1" indent="0" algn="l" defTabSz="8127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buFontTx/>
              <a:buNone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Atención telefónica y virtual de los clientes que requieren asesoría para los trámites de Registros Públicos</a:t>
            </a: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DF806F0E-48CA-4320-97A6-9B90CFA0AF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2414" t="2486" r="11695" b="17558"/>
          <a:stretch/>
        </p:blipFill>
        <p:spPr>
          <a:xfrm>
            <a:off x="2924451" y="2162589"/>
            <a:ext cx="733498" cy="772782"/>
          </a:xfrm>
          <a:prstGeom prst="rect">
            <a:avLst/>
          </a:prstGeom>
        </p:spPr>
      </p:pic>
      <p:sp>
        <p:nvSpPr>
          <p:cNvPr id="55" name="Rectángulo 54">
            <a:extLst>
              <a:ext uri="{FF2B5EF4-FFF2-40B4-BE49-F238E27FC236}">
                <a16:creationId xmlns:a16="http://schemas.microsoft.com/office/drawing/2014/main" id="{EAA6E585-6DB7-4799-9618-0232BEF324B0}"/>
              </a:ext>
            </a:extLst>
          </p:cNvPr>
          <p:cNvSpPr/>
          <p:nvPr/>
        </p:nvSpPr>
        <p:spPr>
          <a:xfrm>
            <a:off x="7443897" y="1627616"/>
            <a:ext cx="3834968" cy="1364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marR="0" lvl="1" indent="0" algn="l" defTabSz="8127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buFontTx/>
              <a:buNone/>
              <a:tabLst/>
              <a:defRPr/>
            </a:pPr>
            <a:r>
              <a:rPr kumimoji="0" lang="es-CO" altLang="es-CO" sz="1867" b="0" i="0" u="none" strike="noStrike" kern="1200" cap="none" spc="0" normalizeH="0" baseline="0" noProof="0" dirty="0">
                <a:ln>
                  <a:noFill/>
                </a:ln>
                <a:solidFill>
                  <a:srgbClr val="FF0353"/>
                </a:solidFill>
                <a:effectLst/>
                <a:uLnTx/>
                <a:uFillTx/>
                <a:latin typeface="AmpleSoft-Bold"/>
                <a:ea typeface="+mn-ea"/>
                <a:cs typeface="+mn-cs"/>
              </a:rPr>
              <a:t>80% </a:t>
            </a:r>
            <a:r>
              <a:rPr kumimoji="0" lang="es-CO" alt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 los trámites del registro mercantil realizados en 24 horas</a:t>
            </a:r>
          </a:p>
          <a:p>
            <a:pPr marL="231417" marR="0" lvl="1" indent="-228594" algn="l" defTabSz="8127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Seguimiento diario al tiempo de respuesta</a:t>
            </a:r>
          </a:p>
          <a:p>
            <a:pPr marL="231417" marR="0" lvl="1" indent="-228594" algn="l" defTabSz="8127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Asignación de trámites</a:t>
            </a:r>
            <a:endParaRPr kumimoji="0" lang="es-ES_tradnl" sz="1600" b="0" i="0" u="none" strike="noStrike" kern="1200" cap="none" spc="0" normalizeH="0" baseline="0" noProof="0" dirty="0">
              <a:ln>
                <a:noFill/>
              </a:ln>
              <a:solidFill>
                <a:srgbClr val="253D9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3540FDF0-81A1-4BAD-8FE1-F4342A5ABE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7671" r="4677" b="16582"/>
          <a:stretch/>
        </p:blipFill>
        <p:spPr>
          <a:xfrm>
            <a:off x="2969458" y="5159440"/>
            <a:ext cx="629645" cy="599230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730FF975-BB37-418E-ADA9-97A0B5A7FB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1695" t="5838" r="11695" b="18440"/>
          <a:stretch/>
        </p:blipFill>
        <p:spPr>
          <a:xfrm>
            <a:off x="2924451" y="3814475"/>
            <a:ext cx="745462" cy="756228"/>
          </a:xfrm>
          <a:prstGeom prst="rect">
            <a:avLst/>
          </a:prstGeom>
        </p:spPr>
      </p:pic>
      <p:grpSp>
        <p:nvGrpSpPr>
          <p:cNvPr id="56" name="Group 155">
            <a:extLst>
              <a:ext uri="{FF2B5EF4-FFF2-40B4-BE49-F238E27FC236}">
                <a16:creationId xmlns:a16="http://schemas.microsoft.com/office/drawing/2014/main" id="{5EC2BDFD-8403-4C3E-A574-AA1896AE54C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054409" y="2595501"/>
            <a:ext cx="329749" cy="329749"/>
            <a:chOff x="3291" y="2116"/>
            <a:chExt cx="480" cy="480"/>
          </a:xfrm>
          <a:solidFill>
            <a:schemeClr val="accent5"/>
          </a:solidFill>
        </p:grpSpPr>
        <p:sp>
          <p:nvSpPr>
            <p:cNvPr id="57" name="Freeform 157">
              <a:extLst>
                <a:ext uri="{FF2B5EF4-FFF2-40B4-BE49-F238E27FC236}">
                  <a16:creationId xmlns:a16="http://schemas.microsoft.com/office/drawing/2014/main" id="{74930689-AA1F-4556-9299-38F3560A50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158">
              <a:extLst>
                <a:ext uri="{FF2B5EF4-FFF2-40B4-BE49-F238E27FC236}">
                  <a16:creationId xmlns:a16="http://schemas.microsoft.com/office/drawing/2014/main" id="{FB651CAF-5C7D-4A70-9536-70621BDDA4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9" name="Rectángulo 58">
            <a:extLst>
              <a:ext uri="{FF2B5EF4-FFF2-40B4-BE49-F238E27FC236}">
                <a16:creationId xmlns:a16="http://schemas.microsoft.com/office/drawing/2014/main" id="{67AC49C3-9549-48E3-85C0-6435FAE808A9}"/>
              </a:ext>
            </a:extLst>
          </p:cNvPr>
          <p:cNvSpPr/>
          <p:nvPr/>
        </p:nvSpPr>
        <p:spPr>
          <a:xfrm>
            <a:off x="4356763" y="2591056"/>
            <a:ext cx="21429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marR="0" lvl="1" indent="0" algn="l" defTabSz="8127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buFontTx/>
              <a:buNone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$252,8 </a:t>
            </a: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MM de gasto</a:t>
            </a:r>
            <a:endParaRPr kumimoji="0" lang="es-ES_tradnl" sz="1600" b="0" i="0" u="none" strike="noStrike" kern="1200" cap="none" spc="0" normalizeH="0" baseline="0" noProof="0" dirty="0">
              <a:ln>
                <a:noFill/>
              </a:ln>
              <a:solidFill>
                <a:srgbClr val="253D90"/>
              </a:solidFill>
              <a:effectLst/>
              <a:uLnTx/>
              <a:uFillTx/>
              <a:latin typeface="AmpleSoft-Bold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60" name="Group 155">
            <a:extLst>
              <a:ext uri="{FF2B5EF4-FFF2-40B4-BE49-F238E27FC236}">
                <a16:creationId xmlns:a16="http://schemas.microsoft.com/office/drawing/2014/main" id="{780675F3-0BFD-4122-B77D-DBD7FC94FBB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054409" y="5923071"/>
            <a:ext cx="329749" cy="329749"/>
            <a:chOff x="3291" y="2116"/>
            <a:chExt cx="480" cy="480"/>
          </a:xfrm>
          <a:solidFill>
            <a:schemeClr val="accent5"/>
          </a:solidFill>
        </p:grpSpPr>
        <p:sp>
          <p:nvSpPr>
            <p:cNvPr id="61" name="Freeform 157">
              <a:extLst>
                <a:ext uri="{FF2B5EF4-FFF2-40B4-BE49-F238E27FC236}">
                  <a16:creationId xmlns:a16="http://schemas.microsoft.com/office/drawing/2014/main" id="{08F1887D-BE44-4A8B-BEC6-CAFC1E855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158">
              <a:extLst>
                <a:ext uri="{FF2B5EF4-FFF2-40B4-BE49-F238E27FC236}">
                  <a16:creationId xmlns:a16="http://schemas.microsoft.com/office/drawing/2014/main" id="{460C963B-69CA-4334-9901-E8399090BB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3" name="Rectángulo 62">
            <a:extLst>
              <a:ext uri="{FF2B5EF4-FFF2-40B4-BE49-F238E27FC236}">
                <a16:creationId xmlns:a16="http://schemas.microsoft.com/office/drawing/2014/main" id="{43FC0ABC-7AE0-49D2-B02B-E353BCC05829}"/>
              </a:ext>
            </a:extLst>
          </p:cNvPr>
          <p:cNvSpPr/>
          <p:nvPr/>
        </p:nvSpPr>
        <p:spPr>
          <a:xfrm>
            <a:off x="4384158" y="5857114"/>
            <a:ext cx="2374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+mn-cs"/>
              </a:rPr>
              <a:t>$448,4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gasto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+mn-cs"/>
              </a:rPr>
              <a:t> </a:t>
            </a: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s-ES_tradnl" sz="1600" b="0" i="0" u="none" strike="noStrike" kern="1200" cap="none" spc="0" normalizeH="0" baseline="0" noProof="0" dirty="0">
              <a:ln>
                <a:noFill/>
              </a:ln>
              <a:solidFill>
                <a:srgbClr val="253D90"/>
              </a:solidFill>
              <a:effectLst/>
              <a:uLnTx/>
              <a:uFillTx/>
              <a:latin typeface="AmpleSoft-Bold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64" name="Group 155">
            <a:extLst>
              <a:ext uri="{FF2B5EF4-FFF2-40B4-BE49-F238E27FC236}">
                <a16:creationId xmlns:a16="http://schemas.microsoft.com/office/drawing/2014/main" id="{6632A477-36FD-4220-8BB7-91A88BC85EF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054409" y="4384027"/>
            <a:ext cx="329749" cy="329749"/>
            <a:chOff x="3291" y="2116"/>
            <a:chExt cx="480" cy="480"/>
          </a:xfrm>
          <a:solidFill>
            <a:schemeClr val="accent5"/>
          </a:solidFill>
        </p:grpSpPr>
        <p:sp>
          <p:nvSpPr>
            <p:cNvPr id="65" name="Freeform 157">
              <a:extLst>
                <a:ext uri="{FF2B5EF4-FFF2-40B4-BE49-F238E27FC236}">
                  <a16:creationId xmlns:a16="http://schemas.microsoft.com/office/drawing/2014/main" id="{E0AC9E61-EF65-4383-BF0A-D526EB63C4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188"/>
              <a:ext cx="174" cy="336"/>
            </a:xfrm>
            <a:custGeom>
              <a:avLst/>
              <a:gdLst>
                <a:gd name="T0" fmla="*/ 670 w 1219"/>
                <a:gd name="T1" fmla="*/ 5 h 2350"/>
                <a:gd name="T2" fmla="*/ 722 w 1219"/>
                <a:gd name="T3" fmla="*/ 55 h 2350"/>
                <a:gd name="T4" fmla="*/ 777 w 1219"/>
                <a:gd name="T5" fmla="*/ 249 h 2350"/>
                <a:gd name="T6" fmla="*/ 938 w 1219"/>
                <a:gd name="T7" fmla="*/ 279 h 2350"/>
                <a:gd name="T8" fmla="*/ 1040 w 1219"/>
                <a:gd name="T9" fmla="*/ 312 h 2350"/>
                <a:gd name="T10" fmla="*/ 1113 w 1219"/>
                <a:gd name="T11" fmla="*/ 355 h 2350"/>
                <a:gd name="T12" fmla="*/ 1132 w 1219"/>
                <a:gd name="T13" fmla="*/ 444 h 2350"/>
                <a:gd name="T14" fmla="*/ 1125 w 1219"/>
                <a:gd name="T15" fmla="*/ 558 h 2350"/>
                <a:gd name="T16" fmla="*/ 1091 w 1219"/>
                <a:gd name="T17" fmla="*/ 599 h 2350"/>
                <a:gd name="T18" fmla="*/ 1013 w 1219"/>
                <a:gd name="T19" fmla="*/ 588 h 2350"/>
                <a:gd name="T20" fmla="*/ 878 w 1219"/>
                <a:gd name="T21" fmla="*/ 551 h 2350"/>
                <a:gd name="T22" fmla="*/ 694 w 1219"/>
                <a:gd name="T23" fmla="*/ 530 h 2350"/>
                <a:gd name="T24" fmla="*/ 501 w 1219"/>
                <a:gd name="T25" fmla="*/ 539 h 2350"/>
                <a:gd name="T26" fmla="*/ 387 w 1219"/>
                <a:gd name="T27" fmla="*/ 580 h 2350"/>
                <a:gd name="T28" fmla="*/ 340 w 1219"/>
                <a:gd name="T29" fmla="*/ 663 h 2350"/>
                <a:gd name="T30" fmla="*/ 358 w 1219"/>
                <a:gd name="T31" fmla="*/ 774 h 2350"/>
                <a:gd name="T32" fmla="*/ 441 w 1219"/>
                <a:gd name="T33" fmla="*/ 862 h 2350"/>
                <a:gd name="T34" fmla="*/ 921 w 1219"/>
                <a:gd name="T35" fmla="*/ 1174 h 2350"/>
                <a:gd name="T36" fmla="*/ 1056 w 1219"/>
                <a:gd name="T37" fmla="*/ 1279 h 2350"/>
                <a:gd name="T38" fmla="*/ 1156 w 1219"/>
                <a:gd name="T39" fmla="*/ 1399 h 2350"/>
                <a:gd name="T40" fmla="*/ 1211 w 1219"/>
                <a:gd name="T41" fmla="*/ 1552 h 2350"/>
                <a:gd name="T42" fmla="*/ 1210 w 1219"/>
                <a:gd name="T43" fmla="*/ 1744 h 2350"/>
                <a:gd name="T44" fmla="*/ 1142 w 1219"/>
                <a:gd name="T45" fmla="*/ 1906 h 2350"/>
                <a:gd name="T46" fmla="*/ 1002 w 1219"/>
                <a:gd name="T47" fmla="*/ 2022 h 2350"/>
                <a:gd name="T48" fmla="*/ 790 w 1219"/>
                <a:gd name="T49" fmla="*/ 2089 h 2350"/>
                <a:gd name="T50" fmla="*/ 722 w 1219"/>
                <a:gd name="T51" fmla="*/ 2295 h 2350"/>
                <a:gd name="T52" fmla="*/ 670 w 1219"/>
                <a:gd name="T53" fmla="*/ 2345 h 2350"/>
                <a:gd name="T54" fmla="*/ 552 w 1219"/>
                <a:gd name="T55" fmla="*/ 2349 h 2350"/>
                <a:gd name="T56" fmla="*/ 484 w 1219"/>
                <a:gd name="T57" fmla="*/ 2313 h 2350"/>
                <a:gd name="T58" fmla="*/ 472 w 1219"/>
                <a:gd name="T59" fmla="*/ 2110 h 2350"/>
                <a:gd name="T60" fmla="*/ 285 w 1219"/>
                <a:gd name="T61" fmla="*/ 2090 h 2350"/>
                <a:gd name="T62" fmla="*/ 164 w 1219"/>
                <a:gd name="T63" fmla="*/ 2063 h 2350"/>
                <a:gd name="T64" fmla="*/ 68 w 1219"/>
                <a:gd name="T65" fmla="*/ 2029 h 2350"/>
                <a:gd name="T66" fmla="*/ 11 w 1219"/>
                <a:gd name="T67" fmla="*/ 1977 h 2350"/>
                <a:gd name="T68" fmla="*/ 0 w 1219"/>
                <a:gd name="T69" fmla="*/ 1857 h 2350"/>
                <a:gd name="T70" fmla="*/ 17 w 1219"/>
                <a:gd name="T71" fmla="*/ 1772 h 2350"/>
                <a:gd name="T72" fmla="*/ 74 w 1219"/>
                <a:gd name="T73" fmla="*/ 1748 h 2350"/>
                <a:gd name="T74" fmla="*/ 170 w 1219"/>
                <a:gd name="T75" fmla="*/ 1775 h 2350"/>
                <a:gd name="T76" fmla="*/ 301 w 1219"/>
                <a:gd name="T77" fmla="*/ 1806 h 2350"/>
                <a:gd name="T78" fmla="*/ 493 w 1219"/>
                <a:gd name="T79" fmla="*/ 1825 h 2350"/>
                <a:gd name="T80" fmla="*/ 710 w 1219"/>
                <a:gd name="T81" fmla="*/ 1816 h 2350"/>
                <a:gd name="T82" fmla="*/ 845 w 1219"/>
                <a:gd name="T83" fmla="*/ 1769 h 2350"/>
                <a:gd name="T84" fmla="*/ 901 w 1219"/>
                <a:gd name="T85" fmla="*/ 1674 h 2350"/>
                <a:gd name="T86" fmla="*/ 882 w 1219"/>
                <a:gd name="T87" fmla="*/ 1554 h 2350"/>
                <a:gd name="T88" fmla="*/ 788 w 1219"/>
                <a:gd name="T89" fmla="*/ 1453 h 2350"/>
                <a:gd name="T90" fmla="*/ 304 w 1219"/>
                <a:gd name="T91" fmla="*/ 1140 h 2350"/>
                <a:gd name="T92" fmla="*/ 167 w 1219"/>
                <a:gd name="T93" fmla="*/ 1033 h 2350"/>
                <a:gd name="T94" fmla="*/ 71 w 1219"/>
                <a:gd name="T95" fmla="*/ 900 h 2350"/>
                <a:gd name="T96" fmla="*/ 26 w 1219"/>
                <a:gd name="T97" fmla="*/ 729 h 2350"/>
                <a:gd name="T98" fmla="*/ 44 w 1219"/>
                <a:gd name="T99" fmla="*/ 534 h 2350"/>
                <a:gd name="T100" fmla="*/ 135 w 1219"/>
                <a:gd name="T101" fmla="*/ 386 h 2350"/>
                <a:gd name="T102" fmla="*/ 300 w 1219"/>
                <a:gd name="T103" fmla="*/ 291 h 2350"/>
                <a:gd name="T104" fmla="*/ 472 w 1219"/>
                <a:gd name="T105" fmla="*/ 109 h 2350"/>
                <a:gd name="T106" fmla="*/ 494 w 1219"/>
                <a:gd name="T107" fmla="*/ 22 h 2350"/>
                <a:gd name="T108" fmla="*/ 582 w 1219"/>
                <a:gd name="T109" fmla="*/ 0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19" h="2350">
                  <a:moveTo>
                    <a:pt x="582" y="0"/>
                  </a:moveTo>
                  <a:lnTo>
                    <a:pt x="616" y="0"/>
                  </a:lnTo>
                  <a:lnTo>
                    <a:pt x="646" y="1"/>
                  </a:lnTo>
                  <a:lnTo>
                    <a:pt x="670" y="5"/>
                  </a:lnTo>
                  <a:lnTo>
                    <a:pt x="690" y="11"/>
                  </a:lnTo>
                  <a:lnTo>
                    <a:pt x="704" y="22"/>
                  </a:lnTo>
                  <a:lnTo>
                    <a:pt x="715" y="37"/>
                  </a:lnTo>
                  <a:lnTo>
                    <a:pt x="722" y="55"/>
                  </a:lnTo>
                  <a:lnTo>
                    <a:pt x="725" y="79"/>
                  </a:lnTo>
                  <a:lnTo>
                    <a:pt x="726" y="109"/>
                  </a:lnTo>
                  <a:lnTo>
                    <a:pt x="726" y="246"/>
                  </a:lnTo>
                  <a:lnTo>
                    <a:pt x="777" y="249"/>
                  </a:lnTo>
                  <a:lnTo>
                    <a:pt x="823" y="256"/>
                  </a:lnTo>
                  <a:lnTo>
                    <a:pt x="866" y="263"/>
                  </a:lnTo>
                  <a:lnTo>
                    <a:pt x="905" y="270"/>
                  </a:lnTo>
                  <a:lnTo>
                    <a:pt x="938" y="279"/>
                  </a:lnTo>
                  <a:lnTo>
                    <a:pt x="968" y="287"/>
                  </a:lnTo>
                  <a:lnTo>
                    <a:pt x="991" y="294"/>
                  </a:lnTo>
                  <a:lnTo>
                    <a:pt x="1010" y="300"/>
                  </a:lnTo>
                  <a:lnTo>
                    <a:pt x="1040" y="312"/>
                  </a:lnTo>
                  <a:lnTo>
                    <a:pt x="1065" y="322"/>
                  </a:lnTo>
                  <a:lnTo>
                    <a:pt x="1086" y="332"/>
                  </a:lnTo>
                  <a:lnTo>
                    <a:pt x="1101" y="342"/>
                  </a:lnTo>
                  <a:lnTo>
                    <a:pt x="1113" y="355"/>
                  </a:lnTo>
                  <a:lnTo>
                    <a:pt x="1122" y="372"/>
                  </a:lnTo>
                  <a:lnTo>
                    <a:pt x="1127" y="391"/>
                  </a:lnTo>
                  <a:lnTo>
                    <a:pt x="1131" y="414"/>
                  </a:lnTo>
                  <a:lnTo>
                    <a:pt x="1132" y="444"/>
                  </a:lnTo>
                  <a:lnTo>
                    <a:pt x="1132" y="493"/>
                  </a:lnTo>
                  <a:lnTo>
                    <a:pt x="1132" y="517"/>
                  </a:lnTo>
                  <a:lnTo>
                    <a:pt x="1130" y="540"/>
                  </a:lnTo>
                  <a:lnTo>
                    <a:pt x="1125" y="558"/>
                  </a:lnTo>
                  <a:lnTo>
                    <a:pt x="1120" y="573"/>
                  </a:lnTo>
                  <a:lnTo>
                    <a:pt x="1113" y="584"/>
                  </a:lnTo>
                  <a:lnTo>
                    <a:pt x="1103" y="594"/>
                  </a:lnTo>
                  <a:lnTo>
                    <a:pt x="1091" y="599"/>
                  </a:lnTo>
                  <a:lnTo>
                    <a:pt x="1077" y="601"/>
                  </a:lnTo>
                  <a:lnTo>
                    <a:pt x="1058" y="600"/>
                  </a:lnTo>
                  <a:lnTo>
                    <a:pt x="1038" y="595"/>
                  </a:lnTo>
                  <a:lnTo>
                    <a:pt x="1013" y="588"/>
                  </a:lnTo>
                  <a:lnTo>
                    <a:pt x="983" y="577"/>
                  </a:lnTo>
                  <a:lnTo>
                    <a:pt x="950" y="567"/>
                  </a:lnTo>
                  <a:lnTo>
                    <a:pt x="916" y="558"/>
                  </a:lnTo>
                  <a:lnTo>
                    <a:pt x="878" y="551"/>
                  </a:lnTo>
                  <a:lnTo>
                    <a:pt x="838" y="544"/>
                  </a:lnTo>
                  <a:lnTo>
                    <a:pt x="795" y="538"/>
                  </a:lnTo>
                  <a:lnTo>
                    <a:pt x="747" y="534"/>
                  </a:lnTo>
                  <a:lnTo>
                    <a:pt x="694" y="530"/>
                  </a:lnTo>
                  <a:lnTo>
                    <a:pt x="637" y="530"/>
                  </a:lnTo>
                  <a:lnTo>
                    <a:pt x="587" y="530"/>
                  </a:lnTo>
                  <a:lnTo>
                    <a:pt x="542" y="534"/>
                  </a:lnTo>
                  <a:lnTo>
                    <a:pt x="501" y="539"/>
                  </a:lnTo>
                  <a:lnTo>
                    <a:pt x="466" y="546"/>
                  </a:lnTo>
                  <a:lnTo>
                    <a:pt x="435" y="555"/>
                  </a:lnTo>
                  <a:lnTo>
                    <a:pt x="409" y="566"/>
                  </a:lnTo>
                  <a:lnTo>
                    <a:pt x="387" y="580"/>
                  </a:lnTo>
                  <a:lnTo>
                    <a:pt x="369" y="597"/>
                  </a:lnTo>
                  <a:lnTo>
                    <a:pt x="356" y="616"/>
                  </a:lnTo>
                  <a:lnTo>
                    <a:pt x="347" y="637"/>
                  </a:lnTo>
                  <a:lnTo>
                    <a:pt x="340" y="663"/>
                  </a:lnTo>
                  <a:lnTo>
                    <a:pt x="339" y="690"/>
                  </a:lnTo>
                  <a:lnTo>
                    <a:pt x="341" y="721"/>
                  </a:lnTo>
                  <a:lnTo>
                    <a:pt x="348" y="748"/>
                  </a:lnTo>
                  <a:lnTo>
                    <a:pt x="358" y="774"/>
                  </a:lnTo>
                  <a:lnTo>
                    <a:pt x="372" y="797"/>
                  </a:lnTo>
                  <a:lnTo>
                    <a:pt x="390" y="819"/>
                  </a:lnTo>
                  <a:lnTo>
                    <a:pt x="414" y="840"/>
                  </a:lnTo>
                  <a:lnTo>
                    <a:pt x="441" y="862"/>
                  </a:lnTo>
                  <a:lnTo>
                    <a:pt x="474" y="885"/>
                  </a:lnTo>
                  <a:lnTo>
                    <a:pt x="509" y="908"/>
                  </a:lnTo>
                  <a:lnTo>
                    <a:pt x="883" y="1150"/>
                  </a:lnTo>
                  <a:lnTo>
                    <a:pt x="921" y="1174"/>
                  </a:lnTo>
                  <a:lnTo>
                    <a:pt x="957" y="1199"/>
                  </a:lnTo>
                  <a:lnTo>
                    <a:pt x="992" y="1225"/>
                  </a:lnTo>
                  <a:lnTo>
                    <a:pt x="1026" y="1251"/>
                  </a:lnTo>
                  <a:lnTo>
                    <a:pt x="1056" y="1279"/>
                  </a:lnTo>
                  <a:lnTo>
                    <a:pt x="1085" y="1306"/>
                  </a:lnTo>
                  <a:lnTo>
                    <a:pt x="1111" y="1336"/>
                  </a:lnTo>
                  <a:lnTo>
                    <a:pt x="1136" y="1366"/>
                  </a:lnTo>
                  <a:lnTo>
                    <a:pt x="1156" y="1399"/>
                  </a:lnTo>
                  <a:lnTo>
                    <a:pt x="1174" y="1434"/>
                  </a:lnTo>
                  <a:lnTo>
                    <a:pt x="1191" y="1470"/>
                  </a:lnTo>
                  <a:lnTo>
                    <a:pt x="1203" y="1510"/>
                  </a:lnTo>
                  <a:lnTo>
                    <a:pt x="1211" y="1552"/>
                  </a:lnTo>
                  <a:lnTo>
                    <a:pt x="1217" y="1597"/>
                  </a:lnTo>
                  <a:lnTo>
                    <a:pt x="1219" y="1645"/>
                  </a:lnTo>
                  <a:lnTo>
                    <a:pt x="1216" y="1696"/>
                  </a:lnTo>
                  <a:lnTo>
                    <a:pt x="1210" y="1744"/>
                  </a:lnTo>
                  <a:lnTo>
                    <a:pt x="1200" y="1789"/>
                  </a:lnTo>
                  <a:lnTo>
                    <a:pt x="1185" y="1831"/>
                  </a:lnTo>
                  <a:lnTo>
                    <a:pt x="1165" y="1870"/>
                  </a:lnTo>
                  <a:lnTo>
                    <a:pt x="1142" y="1906"/>
                  </a:lnTo>
                  <a:lnTo>
                    <a:pt x="1113" y="1940"/>
                  </a:lnTo>
                  <a:lnTo>
                    <a:pt x="1081" y="1970"/>
                  </a:lnTo>
                  <a:lnTo>
                    <a:pt x="1044" y="1998"/>
                  </a:lnTo>
                  <a:lnTo>
                    <a:pt x="1002" y="2022"/>
                  </a:lnTo>
                  <a:lnTo>
                    <a:pt x="956" y="2044"/>
                  </a:lnTo>
                  <a:lnTo>
                    <a:pt x="906" y="2062"/>
                  </a:lnTo>
                  <a:lnTo>
                    <a:pt x="851" y="2077"/>
                  </a:lnTo>
                  <a:lnTo>
                    <a:pt x="790" y="2089"/>
                  </a:lnTo>
                  <a:lnTo>
                    <a:pt x="726" y="2098"/>
                  </a:lnTo>
                  <a:lnTo>
                    <a:pt x="726" y="2241"/>
                  </a:lnTo>
                  <a:lnTo>
                    <a:pt x="725" y="2271"/>
                  </a:lnTo>
                  <a:lnTo>
                    <a:pt x="722" y="2295"/>
                  </a:lnTo>
                  <a:lnTo>
                    <a:pt x="715" y="2313"/>
                  </a:lnTo>
                  <a:lnTo>
                    <a:pt x="704" y="2328"/>
                  </a:lnTo>
                  <a:lnTo>
                    <a:pt x="690" y="2339"/>
                  </a:lnTo>
                  <a:lnTo>
                    <a:pt x="670" y="2345"/>
                  </a:lnTo>
                  <a:lnTo>
                    <a:pt x="646" y="2349"/>
                  </a:lnTo>
                  <a:lnTo>
                    <a:pt x="616" y="2350"/>
                  </a:lnTo>
                  <a:lnTo>
                    <a:pt x="582" y="2350"/>
                  </a:lnTo>
                  <a:lnTo>
                    <a:pt x="552" y="2349"/>
                  </a:lnTo>
                  <a:lnTo>
                    <a:pt x="528" y="2345"/>
                  </a:lnTo>
                  <a:lnTo>
                    <a:pt x="509" y="2339"/>
                  </a:lnTo>
                  <a:lnTo>
                    <a:pt x="494" y="2328"/>
                  </a:lnTo>
                  <a:lnTo>
                    <a:pt x="484" y="2313"/>
                  </a:lnTo>
                  <a:lnTo>
                    <a:pt x="477" y="2295"/>
                  </a:lnTo>
                  <a:lnTo>
                    <a:pt x="473" y="2271"/>
                  </a:lnTo>
                  <a:lnTo>
                    <a:pt x="472" y="2241"/>
                  </a:lnTo>
                  <a:lnTo>
                    <a:pt x="472" y="2110"/>
                  </a:lnTo>
                  <a:lnTo>
                    <a:pt x="418" y="2107"/>
                  </a:lnTo>
                  <a:lnTo>
                    <a:pt x="370" y="2102"/>
                  </a:lnTo>
                  <a:lnTo>
                    <a:pt x="325" y="2096"/>
                  </a:lnTo>
                  <a:lnTo>
                    <a:pt x="285" y="2090"/>
                  </a:lnTo>
                  <a:lnTo>
                    <a:pt x="250" y="2083"/>
                  </a:lnTo>
                  <a:lnTo>
                    <a:pt x="218" y="2077"/>
                  </a:lnTo>
                  <a:lnTo>
                    <a:pt x="190" y="2070"/>
                  </a:lnTo>
                  <a:lnTo>
                    <a:pt x="164" y="2063"/>
                  </a:lnTo>
                  <a:lnTo>
                    <a:pt x="142" y="2056"/>
                  </a:lnTo>
                  <a:lnTo>
                    <a:pt x="122" y="2050"/>
                  </a:lnTo>
                  <a:lnTo>
                    <a:pt x="93" y="2039"/>
                  </a:lnTo>
                  <a:lnTo>
                    <a:pt x="68" y="2029"/>
                  </a:lnTo>
                  <a:lnTo>
                    <a:pt x="48" y="2019"/>
                  </a:lnTo>
                  <a:lnTo>
                    <a:pt x="32" y="2008"/>
                  </a:lnTo>
                  <a:lnTo>
                    <a:pt x="20" y="1994"/>
                  </a:lnTo>
                  <a:lnTo>
                    <a:pt x="11" y="1977"/>
                  </a:lnTo>
                  <a:lnTo>
                    <a:pt x="4" y="1957"/>
                  </a:lnTo>
                  <a:lnTo>
                    <a:pt x="1" y="1933"/>
                  </a:lnTo>
                  <a:lnTo>
                    <a:pt x="0" y="1903"/>
                  </a:lnTo>
                  <a:lnTo>
                    <a:pt x="0" y="1857"/>
                  </a:lnTo>
                  <a:lnTo>
                    <a:pt x="1" y="1830"/>
                  </a:lnTo>
                  <a:lnTo>
                    <a:pt x="4" y="1806"/>
                  </a:lnTo>
                  <a:lnTo>
                    <a:pt x="10" y="1787"/>
                  </a:lnTo>
                  <a:lnTo>
                    <a:pt x="17" y="1772"/>
                  </a:lnTo>
                  <a:lnTo>
                    <a:pt x="27" y="1760"/>
                  </a:lnTo>
                  <a:lnTo>
                    <a:pt x="39" y="1752"/>
                  </a:lnTo>
                  <a:lnTo>
                    <a:pt x="54" y="1748"/>
                  </a:lnTo>
                  <a:lnTo>
                    <a:pt x="74" y="1748"/>
                  </a:lnTo>
                  <a:lnTo>
                    <a:pt x="96" y="1752"/>
                  </a:lnTo>
                  <a:lnTo>
                    <a:pt x="122" y="1759"/>
                  </a:lnTo>
                  <a:lnTo>
                    <a:pt x="145" y="1768"/>
                  </a:lnTo>
                  <a:lnTo>
                    <a:pt x="170" y="1775"/>
                  </a:lnTo>
                  <a:lnTo>
                    <a:pt x="198" y="1783"/>
                  </a:lnTo>
                  <a:lnTo>
                    <a:pt x="228" y="1791"/>
                  </a:lnTo>
                  <a:lnTo>
                    <a:pt x="263" y="1799"/>
                  </a:lnTo>
                  <a:lnTo>
                    <a:pt x="301" y="1806"/>
                  </a:lnTo>
                  <a:lnTo>
                    <a:pt x="341" y="1812"/>
                  </a:lnTo>
                  <a:lnTo>
                    <a:pt x="387" y="1817"/>
                  </a:lnTo>
                  <a:lnTo>
                    <a:pt x="437" y="1823"/>
                  </a:lnTo>
                  <a:lnTo>
                    <a:pt x="493" y="1825"/>
                  </a:lnTo>
                  <a:lnTo>
                    <a:pt x="553" y="1826"/>
                  </a:lnTo>
                  <a:lnTo>
                    <a:pt x="611" y="1825"/>
                  </a:lnTo>
                  <a:lnTo>
                    <a:pt x="663" y="1822"/>
                  </a:lnTo>
                  <a:lnTo>
                    <a:pt x="710" y="1816"/>
                  </a:lnTo>
                  <a:lnTo>
                    <a:pt x="752" y="1808"/>
                  </a:lnTo>
                  <a:lnTo>
                    <a:pt x="788" y="1798"/>
                  </a:lnTo>
                  <a:lnTo>
                    <a:pt x="819" y="1785"/>
                  </a:lnTo>
                  <a:lnTo>
                    <a:pt x="845" y="1769"/>
                  </a:lnTo>
                  <a:lnTo>
                    <a:pt x="867" y="1749"/>
                  </a:lnTo>
                  <a:lnTo>
                    <a:pt x="883" y="1728"/>
                  </a:lnTo>
                  <a:lnTo>
                    <a:pt x="894" y="1702"/>
                  </a:lnTo>
                  <a:lnTo>
                    <a:pt x="901" y="1674"/>
                  </a:lnTo>
                  <a:lnTo>
                    <a:pt x="903" y="1642"/>
                  </a:lnTo>
                  <a:lnTo>
                    <a:pt x="901" y="1610"/>
                  </a:lnTo>
                  <a:lnTo>
                    <a:pt x="894" y="1581"/>
                  </a:lnTo>
                  <a:lnTo>
                    <a:pt x="882" y="1554"/>
                  </a:lnTo>
                  <a:lnTo>
                    <a:pt x="867" y="1528"/>
                  </a:lnTo>
                  <a:lnTo>
                    <a:pt x="845" y="1503"/>
                  </a:lnTo>
                  <a:lnTo>
                    <a:pt x="819" y="1478"/>
                  </a:lnTo>
                  <a:lnTo>
                    <a:pt x="788" y="1453"/>
                  </a:lnTo>
                  <a:lnTo>
                    <a:pt x="753" y="1428"/>
                  </a:lnTo>
                  <a:lnTo>
                    <a:pt x="712" y="1400"/>
                  </a:lnTo>
                  <a:lnTo>
                    <a:pt x="666" y="1369"/>
                  </a:lnTo>
                  <a:lnTo>
                    <a:pt x="304" y="1140"/>
                  </a:lnTo>
                  <a:lnTo>
                    <a:pt x="267" y="1116"/>
                  </a:lnTo>
                  <a:lnTo>
                    <a:pt x="231" y="1089"/>
                  </a:lnTo>
                  <a:lnTo>
                    <a:pt x="199" y="1062"/>
                  </a:lnTo>
                  <a:lnTo>
                    <a:pt x="167" y="1033"/>
                  </a:lnTo>
                  <a:lnTo>
                    <a:pt x="140" y="1003"/>
                  </a:lnTo>
                  <a:lnTo>
                    <a:pt x="113" y="970"/>
                  </a:lnTo>
                  <a:lnTo>
                    <a:pt x="91" y="937"/>
                  </a:lnTo>
                  <a:lnTo>
                    <a:pt x="71" y="900"/>
                  </a:lnTo>
                  <a:lnTo>
                    <a:pt x="54" y="861"/>
                  </a:lnTo>
                  <a:lnTo>
                    <a:pt x="41" y="820"/>
                  </a:lnTo>
                  <a:lnTo>
                    <a:pt x="32" y="776"/>
                  </a:lnTo>
                  <a:lnTo>
                    <a:pt x="26" y="729"/>
                  </a:lnTo>
                  <a:lnTo>
                    <a:pt x="24" y="679"/>
                  </a:lnTo>
                  <a:lnTo>
                    <a:pt x="26" y="627"/>
                  </a:lnTo>
                  <a:lnTo>
                    <a:pt x="33" y="579"/>
                  </a:lnTo>
                  <a:lnTo>
                    <a:pt x="44" y="534"/>
                  </a:lnTo>
                  <a:lnTo>
                    <a:pt x="59" y="492"/>
                  </a:lnTo>
                  <a:lnTo>
                    <a:pt x="80" y="453"/>
                  </a:lnTo>
                  <a:lnTo>
                    <a:pt x="105" y="418"/>
                  </a:lnTo>
                  <a:lnTo>
                    <a:pt x="135" y="386"/>
                  </a:lnTo>
                  <a:lnTo>
                    <a:pt x="169" y="357"/>
                  </a:lnTo>
                  <a:lnTo>
                    <a:pt x="208" y="332"/>
                  </a:lnTo>
                  <a:lnTo>
                    <a:pt x="252" y="311"/>
                  </a:lnTo>
                  <a:lnTo>
                    <a:pt x="300" y="291"/>
                  </a:lnTo>
                  <a:lnTo>
                    <a:pt x="353" y="276"/>
                  </a:lnTo>
                  <a:lnTo>
                    <a:pt x="410" y="264"/>
                  </a:lnTo>
                  <a:lnTo>
                    <a:pt x="472" y="255"/>
                  </a:lnTo>
                  <a:lnTo>
                    <a:pt x="472" y="109"/>
                  </a:lnTo>
                  <a:lnTo>
                    <a:pt x="473" y="79"/>
                  </a:lnTo>
                  <a:lnTo>
                    <a:pt x="477" y="55"/>
                  </a:lnTo>
                  <a:lnTo>
                    <a:pt x="484" y="37"/>
                  </a:lnTo>
                  <a:lnTo>
                    <a:pt x="494" y="22"/>
                  </a:lnTo>
                  <a:lnTo>
                    <a:pt x="509" y="11"/>
                  </a:lnTo>
                  <a:lnTo>
                    <a:pt x="528" y="5"/>
                  </a:lnTo>
                  <a:lnTo>
                    <a:pt x="552" y="1"/>
                  </a:lnTo>
                  <a:lnTo>
                    <a:pt x="5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Freeform 158">
              <a:extLst>
                <a:ext uri="{FF2B5EF4-FFF2-40B4-BE49-F238E27FC236}">
                  <a16:creationId xmlns:a16="http://schemas.microsoft.com/office/drawing/2014/main" id="{B883530D-6E25-4965-A059-C87E4C9663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1" y="2116"/>
              <a:ext cx="480" cy="480"/>
            </a:xfrm>
            <a:custGeom>
              <a:avLst/>
              <a:gdLst>
                <a:gd name="T0" fmla="*/ 1397 w 3358"/>
                <a:gd name="T1" fmla="*/ 309 h 3358"/>
                <a:gd name="T2" fmla="*/ 1053 w 3358"/>
                <a:gd name="T3" fmla="*/ 428 h 3358"/>
                <a:gd name="T4" fmla="*/ 756 w 3358"/>
                <a:gd name="T5" fmla="*/ 629 h 3358"/>
                <a:gd name="T6" fmla="*/ 519 w 3358"/>
                <a:gd name="T7" fmla="*/ 897 h 3358"/>
                <a:gd name="T8" fmla="*/ 357 w 3358"/>
                <a:gd name="T9" fmla="*/ 1220 h 3358"/>
                <a:gd name="T10" fmla="*/ 283 w 3358"/>
                <a:gd name="T11" fmla="*/ 1583 h 3358"/>
                <a:gd name="T12" fmla="*/ 309 w 3358"/>
                <a:gd name="T13" fmla="*/ 1961 h 3358"/>
                <a:gd name="T14" fmla="*/ 428 w 3358"/>
                <a:gd name="T15" fmla="*/ 2305 h 3358"/>
                <a:gd name="T16" fmla="*/ 629 w 3358"/>
                <a:gd name="T17" fmla="*/ 2602 h 3358"/>
                <a:gd name="T18" fmla="*/ 897 w 3358"/>
                <a:gd name="T19" fmla="*/ 2839 h 3358"/>
                <a:gd name="T20" fmla="*/ 1220 w 3358"/>
                <a:gd name="T21" fmla="*/ 3001 h 3358"/>
                <a:gd name="T22" fmla="*/ 1583 w 3358"/>
                <a:gd name="T23" fmla="*/ 3075 h 3358"/>
                <a:gd name="T24" fmla="*/ 1961 w 3358"/>
                <a:gd name="T25" fmla="*/ 3049 h 3358"/>
                <a:gd name="T26" fmla="*/ 2305 w 3358"/>
                <a:gd name="T27" fmla="*/ 2930 h 3358"/>
                <a:gd name="T28" fmla="*/ 2602 w 3358"/>
                <a:gd name="T29" fmla="*/ 2729 h 3358"/>
                <a:gd name="T30" fmla="*/ 2839 w 3358"/>
                <a:gd name="T31" fmla="*/ 2461 h 3358"/>
                <a:gd name="T32" fmla="*/ 3001 w 3358"/>
                <a:gd name="T33" fmla="*/ 2138 h 3358"/>
                <a:gd name="T34" fmla="*/ 3075 w 3358"/>
                <a:gd name="T35" fmla="*/ 1775 h 3358"/>
                <a:gd name="T36" fmla="*/ 3049 w 3358"/>
                <a:gd name="T37" fmla="*/ 1397 h 3358"/>
                <a:gd name="T38" fmla="*/ 2930 w 3358"/>
                <a:gd name="T39" fmla="*/ 1053 h 3358"/>
                <a:gd name="T40" fmla="*/ 2729 w 3358"/>
                <a:gd name="T41" fmla="*/ 756 h 3358"/>
                <a:gd name="T42" fmla="*/ 2461 w 3358"/>
                <a:gd name="T43" fmla="*/ 519 h 3358"/>
                <a:gd name="T44" fmla="*/ 2138 w 3358"/>
                <a:gd name="T45" fmla="*/ 357 h 3358"/>
                <a:gd name="T46" fmla="*/ 1775 w 3358"/>
                <a:gd name="T47" fmla="*/ 283 h 3358"/>
                <a:gd name="T48" fmla="*/ 1882 w 3358"/>
                <a:gd name="T49" fmla="*/ 12 h 3358"/>
                <a:gd name="T50" fmla="*/ 2264 w 3358"/>
                <a:gd name="T51" fmla="*/ 105 h 3358"/>
                <a:gd name="T52" fmla="*/ 2608 w 3358"/>
                <a:gd name="T53" fmla="*/ 280 h 3358"/>
                <a:gd name="T54" fmla="*/ 2899 w 3358"/>
                <a:gd name="T55" fmla="*/ 526 h 3358"/>
                <a:gd name="T56" fmla="*/ 3129 w 3358"/>
                <a:gd name="T57" fmla="*/ 832 h 3358"/>
                <a:gd name="T58" fmla="*/ 3285 w 3358"/>
                <a:gd name="T59" fmla="*/ 1186 h 3358"/>
                <a:gd name="T60" fmla="*/ 3355 w 3358"/>
                <a:gd name="T61" fmla="*/ 1577 h 3358"/>
                <a:gd name="T62" fmla="*/ 3330 w 3358"/>
                <a:gd name="T63" fmla="*/ 1980 h 3358"/>
                <a:gd name="T64" fmla="*/ 3216 w 3358"/>
                <a:gd name="T65" fmla="*/ 2354 h 3358"/>
                <a:gd name="T66" fmla="*/ 3022 w 3358"/>
                <a:gd name="T67" fmla="*/ 2685 h 3358"/>
                <a:gd name="T68" fmla="*/ 2760 w 3358"/>
                <a:gd name="T69" fmla="*/ 2963 h 3358"/>
                <a:gd name="T70" fmla="*/ 2442 w 3358"/>
                <a:gd name="T71" fmla="*/ 3175 h 3358"/>
                <a:gd name="T72" fmla="*/ 2077 w 3358"/>
                <a:gd name="T73" fmla="*/ 3310 h 3358"/>
                <a:gd name="T74" fmla="*/ 1679 w 3358"/>
                <a:gd name="T75" fmla="*/ 3358 h 3358"/>
                <a:gd name="T76" fmla="*/ 1281 w 3358"/>
                <a:gd name="T77" fmla="*/ 3310 h 3358"/>
                <a:gd name="T78" fmla="*/ 916 w 3358"/>
                <a:gd name="T79" fmla="*/ 3175 h 3358"/>
                <a:gd name="T80" fmla="*/ 598 w 3358"/>
                <a:gd name="T81" fmla="*/ 2963 h 3358"/>
                <a:gd name="T82" fmla="*/ 336 w 3358"/>
                <a:gd name="T83" fmla="*/ 2685 h 3358"/>
                <a:gd name="T84" fmla="*/ 142 w 3358"/>
                <a:gd name="T85" fmla="*/ 2354 h 3358"/>
                <a:gd name="T86" fmla="*/ 28 w 3358"/>
                <a:gd name="T87" fmla="*/ 1980 h 3358"/>
                <a:gd name="T88" fmla="*/ 3 w 3358"/>
                <a:gd name="T89" fmla="*/ 1577 h 3358"/>
                <a:gd name="T90" fmla="*/ 73 w 3358"/>
                <a:gd name="T91" fmla="*/ 1186 h 3358"/>
                <a:gd name="T92" fmla="*/ 229 w 3358"/>
                <a:gd name="T93" fmla="*/ 832 h 3358"/>
                <a:gd name="T94" fmla="*/ 459 w 3358"/>
                <a:gd name="T95" fmla="*/ 526 h 3358"/>
                <a:gd name="T96" fmla="*/ 750 w 3358"/>
                <a:gd name="T97" fmla="*/ 280 h 3358"/>
                <a:gd name="T98" fmla="*/ 1094 w 3358"/>
                <a:gd name="T99" fmla="*/ 105 h 3358"/>
                <a:gd name="T100" fmla="*/ 1476 w 3358"/>
                <a:gd name="T101" fmla="*/ 12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8" h="3358">
                  <a:moveTo>
                    <a:pt x="1679" y="280"/>
                  </a:moveTo>
                  <a:lnTo>
                    <a:pt x="1583" y="283"/>
                  </a:lnTo>
                  <a:lnTo>
                    <a:pt x="1490" y="292"/>
                  </a:lnTo>
                  <a:lnTo>
                    <a:pt x="1397" y="309"/>
                  </a:lnTo>
                  <a:lnTo>
                    <a:pt x="1307" y="330"/>
                  </a:lnTo>
                  <a:lnTo>
                    <a:pt x="1220" y="357"/>
                  </a:lnTo>
                  <a:lnTo>
                    <a:pt x="1135" y="390"/>
                  </a:lnTo>
                  <a:lnTo>
                    <a:pt x="1053" y="428"/>
                  </a:lnTo>
                  <a:lnTo>
                    <a:pt x="973" y="471"/>
                  </a:lnTo>
                  <a:lnTo>
                    <a:pt x="897" y="519"/>
                  </a:lnTo>
                  <a:lnTo>
                    <a:pt x="825" y="571"/>
                  </a:lnTo>
                  <a:lnTo>
                    <a:pt x="756" y="629"/>
                  </a:lnTo>
                  <a:lnTo>
                    <a:pt x="690" y="690"/>
                  </a:lnTo>
                  <a:lnTo>
                    <a:pt x="629" y="756"/>
                  </a:lnTo>
                  <a:lnTo>
                    <a:pt x="572" y="825"/>
                  </a:lnTo>
                  <a:lnTo>
                    <a:pt x="519" y="897"/>
                  </a:lnTo>
                  <a:lnTo>
                    <a:pt x="471" y="973"/>
                  </a:lnTo>
                  <a:lnTo>
                    <a:pt x="428" y="1053"/>
                  </a:lnTo>
                  <a:lnTo>
                    <a:pt x="390" y="1135"/>
                  </a:lnTo>
                  <a:lnTo>
                    <a:pt x="357" y="1220"/>
                  </a:lnTo>
                  <a:lnTo>
                    <a:pt x="330" y="1307"/>
                  </a:lnTo>
                  <a:lnTo>
                    <a:pt x="309" y="1397"/>
                  </a:lnTo>
                  <a:lnTo>
                    <a:pt x="292" y="1490"/>
                  </a:lnTo>
                  <a:lnTo>
                    <a:pt x="283" y="1583"/>
                  </a:lnTo>
                  <a:lnTo>
                    <a:pt x="280" y="1679"/>
                  </a:lnTo>
                  <a:lnTo>
                    <a:pt x="283" y="1775"/>
                  </a:lnTo>
                  <a:lnTo>
                    <a:pt x="292" y="1868"/>
                  </a:lnTo>
                  <a:lnTo>
                    <a:pt x="309" y="1961"/>
                  </a:lnTo>
                  <a:lnTo>
                    <a:pt x="330" y="2051"/>
                  </a:lnTo>
                  <a:lnTo>
                    <a:pt x="357" y="2138"/>
                  </a:lnTo>
                  <a:lnTo>
                    <a:pt x="390" y="2223"/>
                  </a:lnTo>
                  <a:lnTo>
                    <a:pt x="428" y="2305"/>
                  </a:lnTo>
                  <a:lnTo>
                    <a:pt x="471" y="2385"/>
                  </a:lnTo>
                  <a:lnTo>
                    <a:pt x="519" y="2461"/>
                  </a:lnTo>
                  <a:lnTo>
                    <a:pt x="572" y="2533"/>
                  </a:lnTo>
                  <a:lnTo>
                    <a:pt x="629" y="2602"/>
                  </a:lnTo>
                  <a:lnTo>
                    <a:pt x="690" y="2668"/>
                  </a:lnTo>
                  <a:lnTo>
                    <a:pt x="756" y="2729"/>
                  </a:lnTo>
                  <a:lnTo>
                    <a:pt x="825" y="2787"/>
                  </a:lnTo>
                  <a:lnTo>
                    <a:pt x="897" y="2839"/>
                  </a:lnTo>
                  <a:lnTo>
                    <a:pt x="973" y="2887"/>
                  </a:lnTo>
                  <a:lnTo>
                    <a:pt x="1053" y="2930"/>
                  </a:lnTo>
                  <a:lnTo>
                    <a:pt x="1135" y="2968"/>
                  </a:lnTo>
                  <a:lnTo>
                    <a:pt x="1220" y="3001"/>
                  </a:lnTo>
                  <a:lnTo>
                    <a:pt x="1307" y="3028"/>
                  </a:lnTo>
                  <a:lnTo>
                    <a:pt x="1397" y="3049"/>
                  </a:lnTo>
                  <a:lnTo>
                    <a:pt x="1490" y="3066"/>
                  </a:lnTo>
                  <a:lnTo>
                    <a:pt x="1583" y="3075"/>
                  </a:lnTo>
                  <a:lnTo>
                    <a:pt x="1679" y="3078"/>
                  </a:lnTo>
                  <a:lnTo>
                    <a:pt x="1775" y="3075"/>
                  </a:lnTo>
                  <a:lnTo>
                    <a:pt x="1868" y="3066"/>
                  </a:lnTo>
                  <a:lnTo>
                    <a:pt x="1961" y="3049"/>
                  </a:lnTo>
                  <a:lnTo>
                    <a:pt x="2051" y="3028"/>
                  </a:lnTo>
                  <a:lnTo>
                    <a:pt x="2138" y="3001"/>
                  </a:lnTo>
                  <a:lnTo>
                    <a:pt x="2223" y="2968"/>
                  </a:lnTo>
                  <a:lnTo>
                    <a:pt x="2305" y="2930"/>
                  </a:lnTo>
                  <a:lnTo>
                    <a:pt x="2385" y="2887"/>
                  </a:lnTo>
                  <a:lnTo>
                    <a:pt x="2461" y="2839"/>
                  </a:lnTo>
                  <a:lnTo>
                    <a:pt x="2533" y="2787"/>
                  </a:lnTo>
                  <a:lnTo>
                    <a:pt x="2602" y="2729"/>
                  </a:lnTo>
                  <a:lnTo>
                    <a:pt x="2668" y="2668"/>
                  </a:lnTo>
                  <a:lnTo>
                    <a:pt x="2729" y="2602"/>
                  </a:lnTo>
                  <a:lnTo>
                    <a:pt x="2786" y="2533"/>
                  </a:lnTo>
                  <a:lnTo>
                    <a:pt x="2839" y="2461"/>
                  </a:lnTo>
                  <a:lnTo>
                    <a:pt x="2887" y="2385"/>
                  </a:lnTo>
                  <a:lnTo>
                    <a:pt x="2930" y="2305"/>
                  </a:lnTo>
                  <a:lnTo>
                    <a:pt x="2968" y="2223"/>
                  </a:lnTo>
                  <a:lnTo>
                    <a:pt x="3001" y="2138"/>
                  </a:lnTo>
                  <a:lnTo>
                    <a:pt x="3028" y="2051"/>
                  </a:lnTo>
                  <a:lnTo>
                    <a:pt x="3049" y="1961"/>
                  </a:lnTo>
                  <a:lnTo>
                    <a:pt x="3066" y="1868"/>
                  </a:lnTo>
                  <a:lnTo>
                    <a:pt x="3075" y="1775"/>
                  </a:lnTo>
                  <a:lnTo>
                    <a:pt x="3078" y="1679"/>
                  </a:lnTo>
                  <a:lnTo>
                    <a:pt x="3075" y="1583"/>
                  </a:lnTo>
                  <a:lnTo>
                    <a:pt x="3066" y="1490"/>
                  </a:lnTo>
                  <a:lnTo>
                    <a:pt x="3049" y="1397"/>
                  </a:lnTo>
                  <a:lnTo>
                    <a:pt x="3028" y="1307"/>
                  </a:lnTo>
                  <a:lnTo>
                    <a:pt x="3001" y="1220"/>
                  </a:lnTo>
                  <a:lnTo>
                    <a:pt x="2968" y="1135"/>
                  </a:lnTo>
                  <a:lnTo>
                    <a:pt x="2930" y="1053"/>
                  </a:lnTo>
                  <a:lnTo>
                    <a:pt x="2887" y="973"/>
                  </a:lnTo>
                  <a:lnTo>
                    <a:pt x="2839" y="897"/>
                  </a:lnTo>
                  <a:lnTo>
                    <a:pt x="2786" y="825"/>
                  </a:lnTo>
                  <a:lnTo>
                    <a:pt x="2729" y="756"/>
                  </a:lnTo>
                  <a:lnTo>
                    <a:pt x="2668" y="690"/>
                  </a:lnTo>
                  <a:lnTo>
                    <a:pt x="2602" y="629"/>
                  </a:lnTo>
                  <a:lnTo>
                    <a:pt x="2533" y="571"/>
                  </a:lnTo>
                  <a:lnTo>
                    <a:pt x="2461" y="519"/>
                  </a:lnTo>
                  <a:lnTo>
                    <a:pt x="2385" y="471"/>
                  </a:lnTo>
                  <a:lnTo>
                    <a:pt x="2305" y="428"/>
                  </a:lnTo>
                  <a:lnTo>
                    <a:pt x="2223" y="390"/>
                  </a:lnTo>
                  <a:lnTo>
                    <a:pt x="2138" y="357"/>
                  </a:lnTo>
                  <a:lnTo>
                    <a:pt x="2051" y="330"/>
                  </a:lnTo>
                  <a:lnTo>
                    <a:pt x="1961" y="309"/>
                  </a:lnTo>
                  <a:lnTo>
                    <a:pt x="1868" y="292"/>
                  </a:lnTo>
                  <a:lnTo>
                    <a:pt x="1775" y="283"/>
                  </a:lnTo>
                  <a:lnTo>
                    <a:pt x="1679" y="280"/>
                  </a:lnTo>
                  <a:close/>
                  <a:moveTo>
                    <a:pt x="1679" y="0"/>
                  </a:moveTo>
                  <a:lnTo>
                    <a:pt x="1781" y="3"/>
                  </a:lnTo>
                  <a:lnTo>
                    <a:pt x="1882" y="12"/>
                  </a:lnTo>
                  <a:lnTo>
                    <a:pt x="1980" y="28"/>
                  </a:lnTo>
                  <a:lnTo>
                    <a:pt x="2077" y="48"/>
                  </a:lnTo>
                  <a:lnTo>
                    <a:pt x="2172" y="73"/>
                  </a:lnTo>
                  <a:lnTo>
                    <a:pt x="2264" y="105"/>
                  </a:lnTo>
                  <a:lnTo>
                    <a:pt x="2354" y="142"/>
                  </a:lnTo>
                  <a:lnTo>
                    <a:pt x="2442" y="183"/>
                  </a:lnTo>
                  <a:lnTo>
                    <a:pt x="2526" y="229"/>
                  </a:lnTo>
                  <a:lnTo>
                    <a:pt x="2608" y="280"/>
                  </a:lnTo>
                  <a:lnTo>
                    <a:pt x="2685" y="336"/>
                  </a:lnTo>
                  <a:lnTo>
                    <a:pt x="2760" y="395"/>
                  </a:lnTo>
                  <a:lnTo>
                    <a:pt x="2832" y="459"/>
                  </a:lnTo>
                  <a:lnTo>
                    <a:pt x="2899" y="526"/>
                  </a:lnTo>
                  <a:lnTo>
                    <a:pt x="2963" y="598"/>
                  </a:lnTo>
                  <a:lnTo>
                    <a:pt x="3022" y="673"/>
                  </a:lnTo>
                  <a:lnTo>
                    <a:pt x="3078" y="750"/>
                  </a:lnTo>
                  <a:lnTo>
                    <a:pt x="3129" y="832"/>
                  </a:lnTo>
                  <a:lnTo>
                    <a:pt x="3175" y="916"/>
                  </a:lnTo>
                  <a:lnTo>
                    <a:pt x="3216" y="1004"/>
                  </a:lnTo>
                  <a:lnTo>
                    <a:pt x="3253" y="1094"/>
                  </a:lnTo>
                  <a:lnTo>
                    <a:pt x="3285" y="1186"/>
                  </a:lnTo>
                  <a:lnTo>
                    <a:pt x="3310" y="1281"/>
                  </a:lnTo>
                  <a:lnTo>
                    <a:pt x="3330" y="1378"/>
                  </a:lnTo>
                  <a:lnTo>
                    <a:pt x="3346" y="1476"/>
                  </a:lnTo>
                  <a:lnTo>
                    <a:pt x="3355" y="1577"/>
                  </a:lnTo>
                  <a:lnTo>
                    <a:pt x="3358" y="1679"/>
                  </a:lnTo>
                  <a:lnTo>
                    <a:pt x="3355" y="1781"/>
                  </a:lnTo>
                  <a:lnTo>
                    <a:pt x="3346" y="1882"/>
                  </a:lnTo>
                  <a:lnTo>
                    <a:pt x="3330" y="1980"/>
                  </a:lnTo>
                  <a:lnTo>
                    <a:pt x="3310" y="2077"/>
                  </a:lnTo>
                  <a:lnTo>
                    <a:pt x="3285" y="2172"/>
                  </a:lnTo>
                  <a:lnTo>
                    <a:pt x="3253" y="2264"/>
                  </a:lnTo>
                  <a:lnTo>
                    <a:pt x="3216" y="2354"/>
                  </a:lnTo>
                  <a:lnTo>
                    <a:pt x="3175" y="2442"/>
                  </a:lnTo>
                  <a:lnTo>
                    <a:pt x="3129" y="2526"/>
                  </a:lnTo>
                  <a:lnTo>
                    <a:pt x="3078" y="2608"/>
                  </a:lnTo>
                  <a:lnTo>
                    <a:pt x="3022" y="2685"/>
                  </a:lnTo>
                  <a:lnTo>
                    <a:pt x="2963" y="2760"/>
                  </a:lnTo>
                  <a:lnTo>
                    <a:pt x="2899" y="2832"/>
                  </a:lnTo>
                  <a:lnTo>
                    <a:pt x="2832" y="2899"/>
                  </a:lnTo>
                  <a:lnTo>
                    <a:pt x="2760" y="2963"/>
                  </a:lnTo>
                  <a:lnTo>
                    <a:pt x="2685" y="3022"/>
                  </a:lnTo>
                  <a:lnTo>
                    <a:pt x="2608" y="3078"/>
                  </a:lnTo>
                  <a:lnTo>
                    <a:pt x="2526" y="3129"/>
                  </a:lnTo>
                  <a:lnTo>
                    <a:pt x="2442" y="3175"/>
                  </a:lnTo>
                  <a:lnTo>
                    <a:pt x="2354" y="3216"/>
                  </a:lnTo>
                  <a:lnTo>
                    <a:pt x="2264" y="3253"/>
                  </a:lnTo>
                  <a:lnTo>
                    <a:pt x="2172" y="3285"/>
                  </a:lnTo>
                  <a:lnTo>
                    <a:pt x="2077" y="3310"/>
                  </a:lnTo>
                  <a:lnTo>
                    <a:pt x="1980" y="3330"/>
                  </a:lnTo>
                  <a:lnTo>
                    <a:pt x="1882" y="3346"/>
                  </a:lnTo>
                  <a:lnTo>
                    <a:pt x="1781" y="3355"/>
                  </a:lnTo>
                  <a:lnTo>
                    <a:pt x="1679" y="3358"/>
                  </a:lnTo>
                  <a:lnTo>
                    <a:pt x="1577" y="3355"/>
                  </a:lnTo>
                  <a:lnTo>
                    <a:pt x="1476" y="3346"/>
                  </a:lnTo>
                  <a:lnTo>
                    <a:pt x="1378" y="3330"/>
                  </a:lnTo>
                  <a:lnTo>
                    <a:pt x="1281" y="3310"/>
                  </a:lnTo>
                  <a:lnTo>
                    <a:pt x="1186" y="3285"/>
                  </a:lnTo>
                  <a:lnTo>
                    <a:pt x="1094" y="3253"/>
                  </a:lnTo>
                  <a:lnTo>
                    <a:pt x="1004" y="3216"/>
                  </a:lnTo>
                  <a:lnTo>
                    <a:pt x="916" y="3175"/>
                  </a:lnTo>
                  <a:lnTo>
                    <a:pt x="832" y="3129"/>
                  </a:lnTo>
                  <a:lnTo>
                    <a:pt x="750" y="3078"/>
                  </a:lnTo>
                  <a:lnTo>
                    <a:pt x="673" y="3022"/>
                  </a:lnTo>
                  <a:lnTo>
                    <a:pt x="598" y="2963"/>
                  </a:lnTo>
                  <a:lnTo>
                    <a:pt x="526" y="2899"/>
                  </a:lnTo>
                  <a:lnTo>
                    <a:pt x="459" y="2832"/>
                  </a:lnTo>
                  <a:lnTo>
                    <a:pt x="395" y="2760"/>
                  </a:lnTo>
                  <a:lnTo>
                    <a:pt x="336" y="2685"/>
                  </a:lnTo>
                  <a:lnTo>
                    <a:pt x="280" y="2608"/>
                  </a:lnTo>
                  <a:lnTo>
                    <a:pt x="229" y="2526"/>
                  </a:lnTo>
                  <a:lnTo>
                    <a:pt x="183" y="2442"/>
                  </a:lnTo>
                  <a:lnTo>
                    <a:pt x="142" y="2354"/>
                  </a:lnTo>
                  <a:lnTo>
                    <a:pt x="105" y="2264"/>
                  </a:lnTo>
                  <a:lnTo>
                    <a:pt x="73" y="2172"/>
                  </a:lnTo>
                  <a:lnTo>
                    <a:pt x="48" y="2077"/>
                  </a:lnTo>
                  <a:lnTo>
                    <a:pt x="28" y="1980"/>
                  </a:lnTo>
                  <a:lnTo>
                    <a:pt x="12" y="1882"/>
                  </a:lnTo>
                  <a:lnTo>
                    <a:pt x="3" y="1781"/>
                  </a:lnTo>
                  <a:lnTo>
                    <a:pt x="0" y="1679"/>
                  </a:lnTo>
                  <a:lnTo>
                    <a:pt x="3" y="1577"/>
                  </a:lnTo>
                  <a:lnTo>
                    <a:pt x="12" y="1476"/>
                  </a:lnTo>
                  <a:lnTo>
                    <a:pt x="28" y="1378"/>
                  </a:lnTo>
                  <a:lnTo>
                    <a:pt x="48" y="1281"/>
                  </a:lnTo>
                  <a:lnTo>
                    <a:pt x="73" y="1186"/>
                  </a:lnTo>
                  <a:lnTo>
                    <a:pt x="105" y="1094"/>
                  </a:lnTo>
                  <a:lnTo>
                    <a:pt x="142" y="1004"/>
                  </a:lnTo>
                  <a:lnTo>
                    <a:pt x="183" y="916"/>
                  </a:lnTo>
                  <a:lnTo>
                    <a:pt x="229" y="832"/>
                  </a:lnTo>
                  <a:lnTo>
                    <a:pt x="280" y="750"/>
                  </a:lnTo>
                  <a:lnTo>
                    <a:pt x="336" y="673"/>
                  </a:lnTo>
                  <a:lnTo>
                    <a:pt x="395" y="598"/>
                  </a:lnTo>
                  <a:lnTo>
                    <a:pt x="459" y="526"/>
                  </a:lnTo>
                  <a:lnTo>
                    <a:pt x="526" y="459"/>
                  </a:lnTo>
                  <a:lnTo>
                    <a:pt x="598" y="395"/>
                  </a:lnTo>
                  <a:lnTo>
                    <a:pt x="673" y="336"/>
                  </a:lnTo>
                  <a:lnTo>
                    <a:pt x="750" y="280"/>
                  </a:lnTo>
                  <a:lnTo>
                    <a:pt x="832" y="229"/>
                  </a:lnTo>
                  <a:lnTo>
                    <a:pt x="916" y="183"/>
                  </a:lnTo>
                  <a:lnTo>
                    <a:pt x="1004" y="142"/>
                  </a:lnTo>
                  <a:lnTo>
                    <a:pt x="1094" y="105"/>
                  </a:lnTo>
                  <a:lnTo>
                    <a:pt x="1186" y="73"/>
                  </a:lnTo>
                  <a:lnTo>
                    <a:pt x="1281" y="48"/>
                  </a:lnTo>
                  <a:lnTo>
                    <a:pt x="1378" y="28"/>
                  </a:lnTo>
                  <a:lnTo>
                    <a:pt x="1476" y="12"/>
                  </a:lnTo>
                  <a:lnTo>
                    <a:pt x="1577" y="3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7" name="Rectángulo 66">
            <a:extLst>
              <a:ext uri="{FF2B5EF4-FFF2-40B4-BE49-F238E27FC236}">
                <a16:creationId xmlns:a16="http://schemas.microsoft.com/office/drawing/2014/main" id="{2B8756A1-C69C-4EEC-A521-434187C69AA7}"/>
              </a:ext>
            </a:extLst>
          </p:cNvPr>
          <p:cNvSpPr/>
          <p:nvPr/>
        </p:nvSpPr>
        <p:spPr>
          <a:xfrm>
            <a:off x="4384158" y="4406105"/>
            <a:ext cx="26655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Calibri" panose="020F0502020204030204" pitchFamily="34" charset="0"/>
              </a:rPr>
              <a:t>$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AmpleSoft-Bold"/>
                <a:ea typeface="+mn-ea"/>
                <a:cs typeface="+mn-cs"/>
              </a:rPr>
              <a:t>1.048,6 </a:t>
            </a:r>
            <a:r>
              <a:rPr lang="es-CO" sz="1600" dirty="0">
                <a:solidFill>
                  <a:srgbClr val="253D90"/>
                </a:solidFill>
                <a:latin typeface="AmpleSoft-Bold"/>
                <a:cs typeface="Calibri" panose="020F0502020204030204" pitchFamily="34" charset="0"/>
              </a:rPr>
              <a:t>MM de gasto</a:t>
            </a:r>
            <a:endParaRPr kumimoji="0" lang="es-ES_tradnl" sz="1600" b="0" i="0" u="none" strike="noStrike" kern="1200" cap="none" spc="0" normalizeH="0" baseline="0" noProof="0" dirty="0">
              <a:ln>
                <a:noFill/>
              </a:ln>
              <a:solidFill>
                <a:srgbClr val="253D90"/>
              </a:solidFill>
              <a:effectLst/>
              <a:uLnTx/>
              <a:uFillTx/>
              <a:latin typeface="AmpleSoft-Bold"/>
              <a:ea typeface="+mn-ea"/>
              <a:cs typeface="+mn-cs"/>
            </a:endParaRP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7815BFDE-2BB2-4AF1-8636-6A916FCA6D07}"/>
              </a:ext>
            </a:extLst>
          </p:cNvPr>
          <p:cNvSpPr/>
          <p:nvPr/>
        </p:nvSpPr>
        <p:spPr>
          <a:xfrm>
            <a:off x="7391757" y="3307896"/>
            <a:ext cx="388710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3" lvl="1" defTabSz="81276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</a:pPr>
            <a:r>
              <a:rPr lang="es-CO" altLang="es-CO" sz="1867" dirty="0">
                <a:solidFill>
                  <a:srgbClr val="FF0353"/>
                </a:solidFill>
                <a:latin typeface="AmpleSoft-Bold"/>
              </a:rPr>
              <a:t>55.315</a:t>
            </a:r>
            <a:r>
              <a:rPr lang="es-CO" altLang="es-CO" sz="2000" dirty="0">
                <a:solidFill>
                  <a:srgbClr val="253D90"/>
                </a:solidFill>
                <a:latin typeface="Calibri" panose="020F0502020204030204" pitchFamily="34" charset="0"/>
              </a:rPr>
              <a:t> </a:t>
            </a:r>
            <a:r>
              <a:rPr lang="es-CO" altLang="es-CO" sz="1600" dirty="0">
                <a:solidFill>
                  <a:srgbClr val="253D90"/>
                </a:solidFill>
                <a:latin typeface="Calibri" panose="020F0502020204030204" pitchFamily="34" charset="0"/>
              </a:rPr>
              <a:t>Empresas renovadas al 31 de Marzo</a:t>
            </a:r>
            <a:endParaRPr kumimoji="0" lang="es-CO" altLang="es-CO" sz="1600" b="0" i="0" u="none" strike="noStrike" kern="1200" cap="none" spc="0" normalizeH="0" baseline="0" noProof="0" dirty="0">
              <a:ln>
                <a:noFill/>
              </a:ln>
              <a:solidFill>
                <a:srgbClr val="253D9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231417" marR="0" lvl="1" indent="-228594" algn="l" defTabSz="8127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buFont typeface="Arial" panose="020B0604020202020204" pitchFamily="34" charset="0"/>
              <a:buChar char="•"/>
              <a:tabLst/>
              <a:defRPr/>
            </a:pPr>
            <a:r>
              <a:rPr lang="es-CO" altLang="es-CO" sz="1600" b="1" dirty="0">
                <a:solidFill>
                  <a:srgbClr val="FF0353"/>
                </a:solidFill>
                <a:latin typeface="AmpleSoft-Bold" panose="02000000000000000000" pitchFamily="50" charset="0"/>
              </a:rPr>
              <a:t>22</a:t>
            </a:r>
            <a:r>
              <a:rPr kumimoji="0" lang="es-CO" alt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Salidas de Cámara Móvil, presencia en </a:t>
            </a:r>
            <a:r>
              <a:rPr kumimoji="0" lang="es-CO" altLang="es-CO" sz="1600" b="1" i="0" u="none" strike="noStrike" kern="1200" cap="none" spc="0" normalizeH="0" baseline="0" noProof="0" dirty="0">
                <a:ln>
                  <a:noFill/>
                </a:ln>
                <a:solidFill>
                  <a:srgbClr val="FF0353"/>
                </a:solidFill>
                <a:effectLst/>
                <a:uLnTx/>
                <a:uFillTx/>
                <a:latin typeface="AmpleSoft-Bold" panose="02000000000000000000" pitchFamily="50" charset="0"/>
                <a:ea typeface="+mn-ea"/>
                <a:cs typeface="+mn-cs"/>
              </a:rPr>
              <a:t>5</a:t>
            </a:r>
            <a:r>
              <a:rPr kumimoji="0" lang="es-CO" alt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FF035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CO" alt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Centros Comerciales y </a:t>
            </a:r>
            <a:r>
              <a:rPr kumimoji="0" lang="es-CO" altLang="es-CO" sz="1600" b="1" i="0" u="none" strike="noStrike" kern="1200" cap="none" spc="0" normalizeH="0" baseline="0" noProof="0" dirty="0">
                <a:ln>
                  <a:noFill/>
                </a:ln>
                <a:solidFill>
                  <a:srgbClr val="FF0353"/>
                </a:solidFill>
                <a:effectLst/>
                <a:uLnTx/>
                <a:uFillTx/>
                <a:latin typeface="AmpleSoft-Bold" panose="02000000000000000000" pitchFamily="50" charset="0"/>
                <a:ea typeface="+mn-ea"/>
                <a:cs typeface="+mn-cs"/>
              </a:rPr>
              <a:t>6</a:t>
            </a:r>
            <a:r>
              <a:rPr kumimoji="0" lang="es-CO" alt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s-CO" alt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Sedes</a:t>
            </a:r>
          </a:p>
          <a:p>
            <a:pPr marL="231417" marR="0" lvl="1" indent="-228594" algn="l" defTabSz="8127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alt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Aplicativo de Renovación</a:t>
            </a:r>
          </a:p>
          <a:p>
            <a:pPr marL="231417" marR="0" lvl="1" indent="-228594" algn="l" defTabSz="8127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alt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Plan de divulgación interna y externa</a:t>
            </a:r>
            <a:endParaRPr kumimoji="0" lang="es-ES_tradnl" sz="1600" b="0" i="0" u="none" strike="noStrike" kern="1200" cap="none" spc="0" normalizeH="0" baseline="0" noProof="0" dirty="0">
              <a:ln>
                <a:noFill/>
              </a:ln>
              <a:solidFill>
                <a:srgbClr val="253D9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2" name="Text Box 2">
            <a:extLst>
              <a:ext uri="{FF2B5EF4-FFF2-40B4-BE49-F238E27FC236}">
                <a16:creationId xmlns:a16="http://schemas.microsoft.com/office/drawing/2014/main" id="{D096EF7A-A9FA-41C5-A441-BADC9E924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3897" y="4863906"/>
            <a:ext cx="3834967" cy="161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87338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823" marR="0" lvl="1" indent="0" algn="l" defTabSz="8127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buFontTx/>
              <a:buNone/>
              <a:tabLst/>
              <a:defRPr/>
            </a:pPr>
            <a:r>
              <a:rPr kumimoji="0" lang="es-ES_tradnl" sz="1867" b="0" i="0" u="none" strike="noStrike" kern="1200" cap="none" spc="0" normalizeH="0" baseline="0" noProof="0" dirty="0">
                <a:ln>
                  <a:noFill/>
                </a:ln>
                <a:solidFill>
                  <a:srgbClr val="FF0353"/>
                </a:solidFill>
                <a:effectLst/>
                <a:uLnTx/>
                <a:uFillTx/>
                <a:latin typeface="AmpleSoft-Bold"/>
                <a:ea typeface="ＭＳ Ｐゴシック" charset="0"/>
                <a:cs typeface="+mn-cs"/>
              </a:rPr>
              <a:t>90% </a:t>
            </a: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de las llamadas atendidas dentro del umbral de tiempo de respuesta</a:t>
            </a:r>
          </a:p>
          <a:p>
            <a:pPr marL="2823" marR="0" lvl="1" indent="0" algn="l" defTabSz="8127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buFontTx/>
              <a:buNone/>
              <a:tabLst/>
              <a:defRPr/>
            </a:pPr>
            <a:endParaRPr kumimoji="0" lang="es-ES_tradnl" sz="1600" b="0" i="0" u="none" strike="noStrike" kern="1200" cap="none" spc="0" normalizeH="0" baseline="0" noProof="0" dirty="0">
              <a:ln>
                <a:noFill/>
              </a:ln>
              <a:solidFill>
                <a:srgbClr val="253D90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  <a:p>
            <a:pPr marL="231417" marR="0" lvl="1" indent="-228594" algn="l" defTabSz="8127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alt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Contratación de agentes según el mes y picos históricos</a:t>
            </a:r>
          </a:p>
          <a:p>
            <a:pPr marL="231417" marR="0" lvl="1" indent="-228594" algn="l" defTabSz="8127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353"/>
              </a:buClr>
              <a:buSzPct val="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alt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Elaboración de libretos</a:t>
            </a:r>
          </a:p>
        </p:txBody>
      </p: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4B728B3C-ED30-4DB2-A81E-E2417A5902BD}"/>
              </a:ext>
            </a:extLst>
          </p:cNvPr>
          <p:cNvCxnSpPr>
            <a:cxnSpLocks/>
          </p:cNvCxnSpPr>
          <p:nvPr/>
        </p:nvCxnSpPr>
        <p:spPr>
          <a:xfrm>
            <a:off x="3935896" y="3049183"/>
            <a:ext cx="7566991" cy="0"/>
          </a:xfrm>
          <a:prstGeom prst="line">
            <a:avLst/>
          </a:prstGeom>
          <a:ln w="19050">
            <a:solidFill>
              <a:srgbClr val="FF0353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54C56979-C3D4-4785-9377-3EFC9F121179}"/>
              </a:ext>
            </a:extLst>
          </p:cNvPr>
          <p:cNvCxnSpPr>
            <a:cxnSpLocks/>
          </p:cNvCxnSpPr>
          <p:nvPr/>
        </p:nvCxnSpPr>
        <p:spPr>
          <a:xfrm>
            <a:off x="3942784" y="4816556"/>
            <a:ext cx="7752389" cy="0"/>
          </a:xfrm>
          <a:prstGeom prst="line">
            <a:avLst/>
          </a:prstGeom>
          <a:ln w="19050">
            <a:solidFill>
              <a:srgbClr val="FF0353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4779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27" grpId="0"/>
      <p:bldP spid="41" grpId="0"/>
      <p:bldP spid="22" grpId="0"/>
      <p:bldP spid="23" grpId="0" autoUpdateAnimBg="0"/>
      <p:bldP spid="42" grpId="0" autoUpdateAnimBg="0"/>
    </p:bldLst>
  </p:timing>
</p:sld>
</file>

<file path=ppt/theme/theme1.xml><?xml version="1.0" encoding="utf-8"?>
<a:theme xmlns:a="http://schemas.openxmlformats.org/drawingml/2006/main" name="1_CCC_plantilla">
  <a:themeElements>
    <a:clrScheme name="CCC_colores">
      <a:dk1>
        <a:srgbClr val="000000"/>
      </a:dk1>
      <a:lt1>
        <a:srgbClr val="000000"/>
      </a:lt1>
      <a:dk2>
        <a:srgbClr val="FFFFFF"/>
      </a:dk2>
      <a:lt2>
        <a:srgbClr val="B8DD26"/>
      </a:lt2>
      <a:accent1>
        <a:srgbClr val="253D90"/>
      </a:accent1>
      <a:accent2>
        <a:srgbClr val="6427B3"/>
      </a:accent2>
      <a:accent3>
        <a:srgbClr val="3ED4B8"/>
      </a:accent3>
      <a:accent4>
        <a:srgbClr val="FF207B"/>
      </a:accent4>
      <a:accent5>
        <a:srgbClr val="5CBBFF"/>
      </a:accent5>
      <a:accent6>
        <a:srgbClr val="FFC624"/>
      </a:accent6>
      <a:hlink>
        <a:srgbClr val="FF7133"/>
      </a:hlink>
      <a:folHlink>
        <a:srgbClr val="6427B3"/>
      </a:folHlink>
    </a:clrScheme>
    <a:fontScheme name="CCC_fuentes">
      <a:majorFont>
        <a:latin typeface="AmpleSoft-Bol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CC_plantilla" id="{19BB7DB8-6E15-4E25-80B3-912BFD64D922}" vid="{EFD3AA4E-6561-4A51-94B9-4082CE841871}"/>
    </a:ext>
  </a:extLst>
</a:theme>
</file>

<file path=ppt/theme/theme2.xml><?xml version="1.0" encoding="utf-8"?>
<a:theme xmlns:a="http://schemas.openxmlformats.org/drawingml/2006/main" name="CCC_plantilla">
  <a:themeElements>
    <a:clrScheme name="CCC_colores">
      <a:dk1>
        <a:srgbClr val="000000"/>
      </a:dk1>
      <a:lt1>
        <a:srgbClr val="000000"/>
      </a:lt1>
      <a:dk2>
        <a:srgbClr val="FFFFFF"/>
      </a:dk2>
      <a:lt2>
        <a:srgbClr val="B8DD26"/>
      </a:lt2>
      <a:accent1>
        <a:srgbClr val="253D90"/>
      </a:accent1>
      <a:accent2>
        <a:srgbClr val="6427B3"/>
      </a:accent2>
      <a:accent3>
        <a:srgbClr val="3ED4B8"/>
      </a:accent3>
      <a:accent4>
        <a:srgbClr val="FF207B"/>
      </a:accent4>
      <a:accent5>
        <a:srgbClr val="5CBBFF"/>
      </a:accent5>
      <a:accent6>
        <a:srgbClr val="FFC624"/>
      </a:accent6>
      <a:hlink>
        <a:srgbClr val="FF7133"/>
      </a:hlink>
      <a:folHlink>
        <a:srgbClr val="6427B3"/>
      </a:folHlink>
    </a:clrScheme>
    <a:fontScheme name="CCC_fuentes">
      <a:majorFont>
        <a:latin typeface="AmpleSoft-Bol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CC_plantilla" id="{19BB7DB8-6E15-4E25-80B3-912BFD64D922}" vid="{EFD3AA4E-6561-4A51-94B9-4082CE841871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AAEBE994C88AF43AF277019F852ECDF" ma:contentTypeVersion="8" ma:contentTypeDescription="Crear nuevo documento." ma:contentTypeScope="" ma:versionID="87c6fb6c75d5f32e4ea5871c94718487">
  <xsd:schema xmlns:xsd="http://www.w3.org/2001/XMLSchema" xmlns:xs="http://www.w3.org/2001/XMLSchema" xmlns:p="http://schemas.microsoft.com/office/2006/metadata/properties" xmlns:ns2="75b2fe87-57d0-470b-ad05-ef834aa5e96d" xmlns:ns3="a355fa3d-409e-41d7-9d54-0624fd560892" targetNamespace="http://schemas.microsoft.com/office/2006/metadata/properties" ma:root="true" ma:fieldsID="5ff717cea5f78a1118d8e79e6df24e48" ns2:_="" ns3:_="">
    <xsd:import namespace="75b2fe87-57d0-470b-ad05-ef834aa5e96d"/>
    <xsd:import namespace="a355fa3d-409e-41d7-9d54-0624fd5608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b2fe87-57d0-470b-ad05-ef834aa5e9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55fa3d-409e-41d7-9d54-0624fd56089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9B6434-BCAF-43F0-8874-8754FD6BE60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C048BE-0AD3-4F80-8D91-FCC0AF691F6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2082A57-67AC-429E-8010-4941812C71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b2fe87-57d0-470b-ad05-ef834aa5e96d"/>
    <ds:schemaRef ds:uri="a355fa3d-409e-41d7-9d54-0624fd5608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3796</TotalTime>
  <Words>5754</Words>
  <Application>Microsoft Office PowerPoint</Application>
  <PresentationFormat>Panorámica</PresentationFormat>
  <Paragraphs>721</Paragraphs>
  <Slides>50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50</vt:i4>
      </vt:variant>
    </vt:vector>
  </HeadingPairs>
  <TitlesOfParts>
    <vt:vector size="63" baseType="lpstr">
      <vt:lpstr>AmpleSoft Bold</vt:lpstr>
      <vt:lpstr>AmpleSoft Regular</vt:lpstr>
      <vt:lpstr>AmpleSoft-Bold</vt:lpstr>
      <vt:lpstr>AmpleSoft-Medium</vt:lpstr>
      <vt:lpstr>AmpleSoft-Regular</vt:lpstr>
      <vt:lpstr>Arial</vt:lpstr>
      <vt:lpstr>Calibri</vt:lpstr>
      <vt:lpstr>Calibri bold italic</vt:lpstr>
      <vt:lpstr>Marlett</vt:lpstr>
      <vt:lpstr>Symbol</vt:lpstr>
      <vt:lpstr>Wingdings</vt:lpstr>
      <vt:lpstr>1_CCC_plantilla</vt:lpstr>
      <vt:lpstr>CCC_plantilla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Carolina Echeverri Perez</dc:creator>
  <cp:lastModifiedBy>Luz Amparo Rodriguez Serna</cp:lastModifiedBy>
  <cp:revision>170</cp:revision>
  <dcterms:created xsi:type="dcterms:W3CDTF">2019-11-13T22:51:07Z</dcterms:created>
  <dcterms:modified xsi:type="dcterms:W3CDTF">2020-10-09T15:38:50Z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0x010100EAAEBE994C88AF43AF277019F852ECDF</vt:lpwstr>
  </property>
</Properties>
</file>