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A6CA"/>
    <a:srgbClr val="1B2F81"/>
    <a:srgbClr val="1E60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D4E8ECB-4D9C-4647-85DA-4BA6092566CF}" v="3" dt="2023-08-18T20:21:33.79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9851" autoAdjust="0"/>
  </p:normalViewPr>
  <p:slideViewPr>
    <p:cSldViewPr snapToGrid="0" snapToObjects="1">
      <p:cViewPr varScale="1">
        <p:scale>
          <a:sx n="64" d="100"/>
          <a:sy n="64" d="100"/>
        </p:scale>
        <p:origin x="134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a Teresa Suaza Murillo" userId="74ce505b-2bbf-4e2f-ac9a-8c03da1aee11" providerId="ADAL" clId="{CD4E8ECB-4D9C-4647-85DA-4BA6092566CF}"/>
    <pc:docChg chg="undo custSel addSld modSld">
      <pc:chgData name="Maria Teresa Suaza Murillo" userId="74ce505b-2bbf-4e2f-ac9a-8c03da1aee11" providerId="ADAL" clId="{CD4E8ECB-4D9C-4647-85DA-4BA6092566CF}" dt="2023-08-18T20:24:24.253" v="168" actId="6549"/>
      <pc:docMkLst>
        <pc:docMk/>
      </pc:docMkLst>
      <pc:sldChg chg="addSp delSp modSp add mod">
        <pc:chgData name="Maria Teresa Suaza Murillo" userId="74ce505b-2bbf-4e2f-ac9a-8c03da1aee11" providerId="ADAL" clId="{CD4E8ECB-4D9C-4647-85DA-4BA6092566CF}" dt="2023-08-18T20:24:24.253" v="168" actId="6549"/>
        <pc:sldMkLst>
          <pc:docMk/>
          <pc:sldMk cId="807185895" sldId="257"/>
        </pc:sldMkLst>
        <pc:graphicFrameChg chg="add del mod">
          <ac:chgData name="Maria Teresa Suaza Murillo" userId="74ce505b-2bbf-4e2f-ac9a-8c03da1aee11" providerId="ADAL" clId="{CD4E8ECB-4D9C-4647-85DA-4BA6092566CF}" dt="2023-08-18T20:20:55.722" v="3" actId="478"/>
          <ac:graphicFrameMkLst>
            <pc:docMk/>
            <pc:sldMk cId="807185895" sldId="257"/>
            <ac:graphicFrameMk id="2" creationId="{AF5FB15E-4799-6918-2232-B5DFB0E9AC33}"/>
          </ac:graphicFrameMkLst>
        </pc:graphicFrameChg>
        <pc:graphicFrameChg chg="add mod modGraphic">
          <ac:chgData name="Maria Teresa Suaza Murillo" userId="74ce505b-2bbf-4e2f-ac9a-8c03da1aee11" providerId="ADAL" clId="{CD4E8ECB-4D9C-4647-85DA-4BA6092566CF}" dt="2023-08-18T20:24:24.253" v="168" actId="6549"/>
          <ac:graphicFrameMkLst>
            <pc:docMk/>
            <pc:sldMk cId="807185895" sldId="257"/>
            <ac:graphicFrameMk id="3" creationId="{C8C8B207-AFC9-D5C3-8640-090000A40ED1}"/>
          </ac:graphicFrameMkLst>
        </pc:graphicFrameChg>
        <pc:graphicFrameChg chg="del">
          <ac:chgData name="Maria Teresa Suaza Murillo" userId="74ce505b-2bbf-4e2f-ac9a-8c03da1aee11" providerId="ADAL" clId="{CD4E8ECB-4D9C-4647-85DA-4BA6092566CF}" dt="2023-08-18T20:19:38.340" v="1" actId="478"/>
          <ac:graphicFrameMkLst>
            <pc:docMk/>
            <pc:sldMk cId="807185895" sldId="257"/>
            <ac:graphicFrameMk id="6" creationId="{D534FD16-56C5-66C4-69DD-F6AD2B5835C8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3505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1648" y="550332"/>
            <a:ext cx="3403496" cy="1568278"/>
          </a:xfrm>
          <a:prstGeom prst="rect">
            <a:avLst/>
          </a:prstGeom>
        </p:spPr>
      </p:pic>
      <p:pic>
        <p:nvPicPr>
          <p:cNvPr id="3" name="Imagen 2" descr="Captura de Pantalla 2019-04-09 a la(s) 10.07.58 a. m.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0799" y="-11803"/>
            <a:ext cx="2390806" cy="2107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3080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C8C8B207-AFC9-D5C3-8640-090000A40E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3189966"/>
              </p:ext>
            </p:extLst>
          </p:nvPr>
        </p:nvGraphicFramePr>
        <p:xfrm>
          <a:off x="1012874" y="1814580"/>
          <a:ext cx="6737106" cy="4741035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996245">
                  <a:extLst>
                    <a:ext uri="{9D8B030D-6E8A-4147-A177-3AD203B41FA5}">
                      <a16:colId xmlns:a16="http://schemas.microsoft.com/office/drawing/2014/main" val="2563856590"/>
                    </a:ext>
                  </a:extLst>
                </a:gridCol>
                <a:gridCol w="535481">
                  <a:extLst>
                    <a:ext uri="{9D8B030D-6E8A-4147-A177-3AD203B41FA5}">
                      <a16:colId xmlns:a16="http://schemas.microsoft.com/office/drawing/2014/main" val="4118492941"/>
                    </a:ext>
                  </a:extLst>
                </a:gridCol>
                <a:gridCol w="996245">
                  <a:extLst>
                    <a:ext uri="{9D8B030D-6E8A-4147-A177-3AD203B41FA5}">
                      <a16:colId xmlns:a16="http://schemas.microsoft.com/office/drawing/2014/main" val="2903257474"/>
                    </a:ext>
                  </a:extLst>
                </a:gridCol>
                <a:gridCol w="2141927">
                  <a:extLst>
                    <a:ext uri="{9D8B030D-6E8A-4147-A177-3AD203B41FA5}">
                      <a16:colId xmlns:a16="http://schemas.microsoft.com/office/drawing/2014/main" val="3463445218"/>
                    </a:ext>
                  </a:extLst>
                </a:gridCol>
                <a:gridCol w="1033604">
                  <a:extLst>
                    <a:ext uri="{9D8B030D-6E8A-4147-A177-3AD203B41FA5}">
                      <a16:colId xmlns:a16="http://schemas.microsoft.com/office/drawing/2014/main" val="2744224176"/>
                    </a:ext>
                  </a:extLst>
                </a:gridCol>
                <a:gridCol w="1033604">
                  <a:extLst>
                    <a:ext uri="{9D8B030D-6E8A-4147-A177-3AD203B41FA5}">
                      <a16:colId xmlns:a16="http://schemas.microsoft.com/office/drawing/2014/main" val="1743665940"/>
                    </a:ext>
                  </a:extLst>
                </a:gridCol>
              </a:tblGrid>
              <a:tr h="237886">
                <a:tc gridSpan="2">
                  <a:txBody>
                    <a:bodyPr/>
                    <a:lstStyle/>
                    <a:p>
                      <a:pPr algn="l" fontAlgn="ctr"/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18488026"/>
                  </a:ext>
                </a:extLst>
              </a:tr>
              <a:tr h="237886"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Cifras: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O" sz="1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Miles de  Pesos colombianos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11078083"/>
                  </a:ext>
                </a:extLst>
              </a:tr>
              <a:tr h="237886"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C.O.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O" sz="1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01  - PUBLICO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7816620"/>
                  </a:ext>
                </a:extLst>
              </a:tr>
              <a:tr h="672162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s-CO" sz="18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Ejecución presupuestal  2023  con cargo a recursos de origen público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3367639"/>
                  </a:ext>
                </a:extLst>
              </a:tr>
              <a:tr h="277285">
                <a:tc gridSpan="2">
                  <a:txBody>
                    <a:bodyPr/>
                    <a:lstStyle/>
                    <a:p>
                      <a:pPr algn="ctr" fontAlgn="ctr"/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CO" sz="9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2023/01 - 2023/12</a:t>
                      </a:r>
                      <a:endParaRPr lang="es-CO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>
                    <a:lnL w="12700" cmpd="sng">
                      <a:noFill/>
                      <a:prstDash val="solid"/>
                    </a:lnL>
                    <a:lnT w="12700" cmpd="sng">
                      <a:noFill/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263660561"/>
                  </a:ext>
                </a:extLst>
              </a:tr>
              <a:tr h="237886">
                <a:tc>
                  <a:txBody>
                    <a:bodyPr/>
                    <a:lstStyle/>
                    <a:p>
                      <a:pPr algn="l" fontAlgn="ctr"/>
                      <a:endParaRPr lang="es-CO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s-CO" sz="10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             Descripción                            </a:t>
                      </a:r>
                      <a:endParaRPr lang="es-CO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Presupuesto ajustado </a:t>
                      </a:r>
                      <a:endParaRPr lang="es-CO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Ejecución </a:t>
                      </a:r>
                      <a:endParaRPr lang="es-CO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06800506"/>
                  </a:ext>
                </a:extLst>
              </a:tr>
              <a:tr h="237886"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1" u="none" strike="noStrike">
                          <a:solidFill>
                            <a:srgbClr val="000000"/>
                          </a:solidFill>
                          <a:effectLst/>
                        </a:rPr>
                        <a:t>01  PUBLICO</a:t>
                      </a:r>
                      <a:endParaRPr lang="es-CO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s-CO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s-CO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56067660"/>
                  </a:ext>
                </a:extLst>
              </a:tr>
              <a:tr h="384745"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1" u="none" strike="noStrike">
                          <a:solidFill>
                            <a:srgbClr val="000000"/>
                          </a:solidFill>
                          <a:effectLst/>
                        </a:rPr>
                        <a:t>4                   </a:t>
                      </a:r>
                      <a:endParaRPr lang="es-CO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O" sz="1000" b="1" u="none" strike="noStrike">
                          <a:solidFill>
                            <a:srgbClr val="000000"/>
                          </a:solidFill>
                          <a:effectLst/>
                        </a:rPr>
                        <a:t>              INGRESOS</a:t>
                      </a:r>
                      <a:endParaRPr lang="es-CO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0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$ 65.673.333 </a:t>
                      </a:r>
                      <a:endParaRPr lang="es-CO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0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$ 69.142.820 </a:t>
                      </a:r>
                      <a:endParaRPr lang="es-CO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1628766"/>
                  </a:ext>
                </a:extLst>
              </a:tr>
              <a:tr h="237886"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41                  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s-CO" sz="1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              INGRESOS ORDINARIOS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$65.461.921 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$68.745.089 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48954144"/>
                  </a:ext>
                </a:extLst>
              </a:tr>
              <a:tr h="237886"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42                  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s-CO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               OTROS INGRESOS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$211.412 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$397.731 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73213954"/>
                  </a:ext>
                </a:extLst>
              </a:tr>
              <a:tr h="237886"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8677321"/>
                  </a:ext>
                </a:extLst>
              </a:tr>
              <a:tr h="237886"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1" u="none" strike="noStrike">
                          <a:solidFill>
                            <a:srgbClr val="000000"/>
                          </a:solidFill>
                          <a:effectLst/>
                        </a:rPr>
                        <a:t>5                   </a:t>
                      </a:r>
                      <a:endParaRPr lang="es-CO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O" sz="1000" b="1" u="none" strike="noStrike">
                          <a:solidFill>
                            <a:srgbClr val="000000"/>
                          </a:solidFill>
                          <a:effectLst/>
                        </a:rPr>
                        <a:t>              GASTOS</a:t>
                      </a:r>
                      <a:endParaRPr lang="es-CO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0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$66.848.455 </a:t>
                      </a:r>
                      <a:endParaRPr lang="es-CO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0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$62.565.232 </a:t>
                      </a:r>
                      <a:endParaRPr lang="es-CO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31917194"/>
                  </a:ext>
                </a:extLst>
              </a:tr>
              <a:tr h="237886"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51                  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s-CO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               OPERACIONALES DE ADMINISTRACION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$57.336.663 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$53.449.409 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6788573"/>
                  </a:ext>
                </a:extLst>
              </a:tr>
              <a:tr h="237886"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52                  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s-CO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               OPERACIONALES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$8.158.543 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$7.616.391 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2606710"/>
                  </a:ext>
                </a:extLst>
              </a:tr>
              <a:tr h="237886"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53                  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s-CO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               NO OPERACIONALES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$1.353.249 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$1.499.432 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8216659"/>
                  </a:ext>
                </a:extLst>
              </a:tr>
              <a:tr h="237886"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60122612"/>
                  </a:ext>
                </a:extLst>
              </a:tr>
              <a:tr h="237886"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1" u="none" strike="noStrike">
                          <a:solidFill>
                            <a:srgbClr val="000000"/>
                          </a:solidFill>
                          <a:effectLst/>
                        </a:rPr>
                        <a:t>SUPERAVIT</a:t>
                      </a:r>
                      <a:endParaRPr lang="es-CO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T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T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T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T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0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($ 1.175.122)</a:t>
                      </a:r>
                      <a:endParaRPr lang="es-CO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T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0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$ 6.577.588 </a:t>
                      </a:r>
                      <a:endParaRPr lang="es-CO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T>
                      <a:noFill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452515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718589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443</TotalTime>
  <Words>93</Words>
  <Application>Microsoft Office PowerPoint</Application>
  <PresentationFormat>Presentación en pantalla (4:3)</PresentationFormat>
  <Paragraphs>41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Company>Cámara de Comercio de Cali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Comunicaciones .</dc:creator>
  <cp:lastModifiedBy>Cristian Camilo Canon Bejarano</cp:lastModifiedBy>
  <cp:revision>37</cp:revision>
  <dcterms:created xsi:type="dcterms:W3CDTF">2015-03-04T20:32:21Z</dcterms:created>
  <dcterms:modified xsi:type="dcterms:W3CDTF">2024-07-18T22:21:03Z</dcterms:modified>
</cp:coreProperties>
</file>